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9" r:id="rId3"/>
    <p:sldId id="374" r:id="rId4"/>
    <p:sldId id="370" r:id="rId5"/>
    <p:sldId id="375" r:id="rId6"/>
    <p:sldId id="376" r:id="rId7"/>
    <p:sldId id="377" r:id="rId8"/>
    <p:sldId id="378" r:id="rId9"/>
    <p:sldId id="379" r:id="rId10"/>
    <p:sldId id="380" r:id="rId11"/>
    <p:sldId id="381" r:id="rId12"/>
    <p:sldId id="382" r:id="rId13"/>
    <p:sldId id="383" r:id="rId14"/>
    <p:sldId id="384" r:id="rId15"/>
    <p:sldId id="385" r:id="rId16"/>
    <p:sldId id="386" r:id="rId17"/>
    <p:sldId id="371" r:id="rId18"/>
    <p:sldId id="372" r:id="rId19"/>
    <p:sldId id="373" r:id="rId20"/>
    <p:sldId id="267" r:id="rId21"/>
    <p:sldId id="387" r:id="rId22"/>
    <p:sldId id="388" r:id="rId23"/>
    <p:sldId id="390" r:id="rId24"/>
    <p:sldId id="391" r:id="rId25"/>
    <p:sldId id="392" r:id="rId26"/>
    <p:sldId id="389" r:id="rId27"/>
    <p:sldId id="393" r:id="rId28"/>
    <p:sldId id="271" r:id="rId29"/>
    <p:sldId id="273" r:id="rId30"/>
    <p:sldId id="394" r:id="rId31"/>
    <p:sldId id="397" r:id="rId32"/>
    <p:sldId id="398" r:id="rId33"/>
    <p:sldId id="395" r:id="rId34"/>
    <p:sldId id="396" r:id="rId35"/>
    <p:sldId id="352" r:id="rId3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23"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0DB9B-129E-4DD2-A890-9050A1EAE58E}" type="datetimeFigureOut">
              <a:rPr lang="pt-BR" smtClean="0"/>
              <a:pPr/>
              <a:t>25/11/2020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6A3DF-8D6B-4699-A0AA-39251672BE82}"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PROF.:</a:t>
            </a:r>
            <a:r>
              <a:rPr lang="pt-BR" baseline="0" dirty="0" smtClean="0"/>
              <a:t> SÉRGIO RICARDO VIEIRA REZENDE</a:t>
            </a:r>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31</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32</a:t>
            </a:fld>
            <a:endParaRPr lang="pt-BR"/>
          </a:p>
        </p:txBody>
      </p:sp>
    </p:spTree>
    <p:extLst>
      <p:ext uri="{BB962C8B-B14F-4D97-AF65-F5344CB8AC3E}">
        <p14:creationId xmlns:p14="http://schemas.microsoft.com/office/powerpoint/2010/main" val="172232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33</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34</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35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22</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23</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24</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25</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29</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096A3DF-8D6B-4699-A0AA-39251672BE82}" type="slidenum">
              <a:rPr lang="pt-BR" smtClean="0"/>
              <a:pPr/>
              <a:t>30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A59B9175-C764-4841-B1C0-BCFA99BE5803}"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59B9175-C764-4841-B1C0-BCFA99BE5803}"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59B9175-C764-4841-B1C0-BCFA99BE580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DD87F5CF-C10D-4EF9-B936-148D9E5197E4}" type="datetimeFigureOut">
              <a:rPr lang="pt-BR" smtClean="0"/>
              <a:pPr/>
              <a:t>25/11/2020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A59B9175-C764-4841-B1C0-BCFA99BE5803}"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87F5CF-C10D-4EF9-B936-148D9E5197E4}" type="datetimeFigureOut">
              <a:rPr lang="pt-BR" smtClean="0"/>
              <a:pPr/>
              <a:t>25/11/2020</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9B9175-C764-4841-B1C0-BCFA99BE5803}"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71472" y="1785926"/>
            <a:ext cx="8229600" cy="1142984"/>
          </a:xfrm>
        </p:spPr>
        <p:txBody>
          <a:bodyPr>
            <a:normAutofit fontScale="90000"/>
          </a:bodyPr>
          <a:lstStyle/>
          <a:p>
            <a:pPr algn="just"/>
            <a:r>
              <a:rPr lang="pt-BR" b="1" dirty="0" smtClean="0">
                <a:blipFill>
                  <a:blip r:embed="rId3"/>
                  <a:stretch>
                    <a:fillRect/>
                  </a:stretch>
                </a:blipFill>
                <a:effectLst>
                  <a:outerShdw blurRad="50800" dist="38100" dir="13500000" algn="br" rotWithShape="0">
                    <a:prstClr val="black">
                      <a:alpha val="40000"/>
                    </a:prstClr>
                  </a:outerShdw>
                </a:effectLst>
                <a:latin typeface="Footlight MT Light" pitchFamily="18" charset="0"/>
                <a:cs typeface="Times New Roman" pitchFamily="18" charset="0"/>
              </a:rPr>
              <a:t>ROTINA DE PESSOAL - IMPACTO DAS REDUÇÕES E SUSPENSÕES NO 13º SALÁRIO E FÉRIAS</a:t>
            </a:r>
            <a:endParaRPr lang="pt-BR" b="1" dirty="0">
              <a:blipFill>
                <a:blip r:embed="rId3"/>
                <a:stretch>
                  <a:fillRect/>
                </a:stretch>
              </a:blipFill>
              <a:effectLst>
                <a:outerShdw blurRad="50800" dist="38100" dir="13500000" algn="br" rotWithShape="0">
                  <a:prstClr val="black">
                    <a:alpha val="40000"/>
                  </a:prstClr>
                </a:outerShdw>
              </a:effectLst>
              <a:latin typeface="Footlight MT Light" pitchFamily="18" charset="0"/>
              <a:cs typeface="Times New Roman" pitchFamily="18" charset="0"/>
            </a:endParaRPr>
          </a:p>
        </p:txBody>
      </p:sp>
      <p:sp>
        <p:nvSpPr>
          <p:cNvPr id="4" name="Retângulo 3"/>
          <p:cNvSpPr/>
          <p:nvPr/>
        </p:nvSpPr>
        <p:spPr>
          <a:xfrm>
            <a:off x="3428992" y="5214950"/>
            <a:ext cx="5715008" cy="338554"/>
          </a:xfrm>
          <a:prstGeom prst="rect">
            <a:avLst/>
          </a:prstGeom>
        </p:spPr>
        <p:txBody>
          <a:bodyPr wrap="square">
            <a:spAutoFit/>
          </a:bodyPr>
          <a:lstStyle/>
          <a:p>
            <a:r>
              <a:rPr lang="pt-BR" sz="1600" b="1" dirty="0" smtClean="0">
                <a:latin typeface="Arial" pitchFamily="34" charset="0"/>
                <a:cs typeface="Arial" pitchFamily="34" charset="0"/>
              </a:rPr>
              <a:t>PROF.: SÉRGIO RICARDO VIEIRA REZENDE</a:t>
            </a:r>
            <a:endParaRPr lang="pt-BR" sz="1600" b="1" dirty="0">
              <a:latin typeface="Arial" pitchFamily="34" charset="0"/>
              <a:cs typeface="Arial" pitchFamily="34" charset="0"/>
            </a:endParaRPr>
          </a:p>
        </p:txBody>
      </p:sp>
      <p:pic>
        <p:nvPicPr>
          <p:cNvPr id="1026" name="Picture 2" descr="C:\Users\Sergio\Downloads\WhatsApp Image 2020-11-23 at 09.28.48.jpeg"/>
          <p:cNvPicPr>
            <a:picLocks noChangeAspect="1" noChangeArrowheads="1"/>
          </p:cNvPicPr>
          <p:nvPr/>
        </p:nvPicPr>
        <p:blipFill>
          <a:blip r:embed="rId4" cstate="print"/>
          <a:srcRect/>
          <a:stretch>
            <a:fillRect/>
          </a:stretch>
        </p:blipFill>
        <p:spPr bwMode="auto">
          <a:xfrm>
            <a:off x="857224" y="3786190"/>
            <a:ext cx="2588577" cy="2000264"/>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r>
              <a:rPr lang="pt-BR" sz="2400" b="1" dirty="0" smtClean="0">
                <a:latin typeface="Georgia" pitchFamily="18" charset="0"/>
              </a:rPr>
              <a:t>SALÁRIO VARIÁVEL  - CÁLCULOS</a:t>
            </a:r>
          </a:p>
          <a:p>
            <a:pPr algn="just">
              <a:buNone/>
            </a:pPr>
            <a:endParaRPr lang="pt-BR" sz="2400" b="1" dirty="0" smtClean="0">
              <a:latin typeface="Georgia" pitchFamily="18" charset="0"/>
            </a:endParaRPr>
          </a:p>
          <a:p>
            <a:pPr algn="just">
              <a:buNone/>
            </a:pPr>
            <a:r>
              <a:rPr lang="pt-BR" dirty="0" smtClean="0"/>
              <a:t>            </a:t>
            </a:r>
            <a:r>
              <a:rPr lang="pt-BR" sz="2400" dirty="0" smtClean="0">
                <a:latin typeface="Georgia" pitchFamily="18" charset="0"/>
              </a:rPr>
              <a:t>           Para os empregados que recebem salário variável, a qualquer título, a gratificação será calculada na base da soma das importâncias variáveis devidas nos meses trabalhados até o anterior àquele em que se realizar o adiantamento.</a:t>
            </a:r>
          </a:p>
          <a:p>
            <a:pPr algn="just">
              <a:buNone/>
            </a:pPr>
            <a:r>
              <a:rPr lang="pt-BR" sz="2400" dirty="0" smtClean="0">
                <a:latin typeface="Georgia" pitchFamily="18" charset="0"/>
              </a:rPr>
              <a:t>                     Os empregados que receberem parte fixa terão o respectivo valor somado à parte variável.</a:t>
            </a:r>
          </a:p>
          <a:p>
            <a:pPr algn="just">
              <a:buNone/>
            </a:pPr>
            <a:endParaRPr lang="pt-BR" sz="2400" dirty="0">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lnSpcReduction="10000"/>
          </a:bodyPr>
          <a:lstStyle/>
          <a:p>
            <a:pPr algn="just">
              <a:buNone/>
            </a:pPr>
            <a:r>
              <a:rPr lang="pt-BR" dirty="0" smtClean="0"/>
              <a:t>  </a:t>
            </a:r>
            <a:r>
              <a:rPr lang="pt-BR" sz="2400" b="1" dirty="0" smtClean="0">
                <a:latin typeface="Georgia" pitchFamily="18" charset="0"/>
              </a:rPr>
              <a:t>AUXÍLIO DOENÇA PREVIDENCIÁRIO</a:t>
            </a:r>
          </a:p>
          <a:p>
            <a:pPr algn="just">
              <a:buNone/>
            </a:pPr>
            <a:endParaRPr lang="pt-BR" sz="2400" b="1" dirty="0" smtClean="0">
              <a:latin typeface="Georgia" pitchFamily="18" charset="0"/>
            </a:endParaRPr>
          </a:p>
          <a:p>
            <a:pPr algn="just">
              <a:buNone/>
            </a:pPr>
            <a:r>
              <a:rPr lang="pt-BR" dirty="0" smtClean="0"/>
              <a:t>            </a:t>
            </a:r>
            <a:r>
              <a:rPr lang="pt-BR" sz="2400" dirty="0" smtClean="0">
                <a:latin typeface="Georgia" pitchFamily="18" charset="0"/>
              </a:rPr>
              <a:t>           É o afastamento por motivo de doença ou outra incapacidade não decorrente de acidente do trabalho, estendendo-se o tratamento por mais de 15 dias, com suspensão do contrato de trabalho a partir do 16º dia.</a:t>
            </a:r>
          </a:p>
          <a:p>
            <a:pPr algn="just">
              <a:buNone/>
            </a:pPr>
            <a:r>
              <a:rPr lang="pt-BR" sz="2400" dirty="0" smtClean="0">
                <a:latin typeface="Georgia" pitchFamily="18" charset="0"/>
              </a:rPr>
              <a:t>                       Compete a empresa remunerar o empregado nos 15 (quinze) primeiros dias, assim como é responsável pelo pagamento do 13º salário até o 15º dia do afastamento e posterior retorno.</a:t>
            </a:r>
          </a:p>
          <a:p>
            <a:pPr algn="just">
              <a:buNone/>
            </a:pPr>
            <a:endParaRPr lang="pt-BR" sz="2400" dirty="0">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r>
              <a:rPr lang="pt-BR" sz="2400" b="1" dirty="0" smtClean="0">
                <a:latin typeface="Georgia" pitchFamily="18" charset="0"/>
              </a:rPr>
              <a:t>AUXÍLIO DOENÇA ACIDENTÁRIO</a:t>
            </a:r>
          </a:p>
          <a:p>
            <a:pPr algn="just">
              <a:buNone/>
            </a:pPr>
            <a:endParaRPr lang="pt-BR" sz="2400" b="1" dirty="0" smtClean="0">
              <a:latin typeface="Georgia" pitchFamily="18" charset="0"/>
            </a:endParaRPr>
          </a:p>
          <a:p>
            <a:pPr algn="just">
              <a:buNone/>
            </a:pPr>
            <a:r>
              <a:rPr lang="pt-BR" dirty="0" smtClean="0"/>
              <a:t>            </a:t>
            </a:r>
            <a:r>
              <a:rPr lang="pt-BR" sz="2400" dirty="0" smtClean="0">
                <a:latin typeface="Georgia" pitchFamily="18" charset="0"/>
              </a:rPr>
              <a:t>           A Justiça do Trabalho entende que as faltas ou ausências decorrentes de acidente do trabalho não são consideradas para efeito de cálculo da gratificação natalina (13º salário). Este entendimento refletirá apenas no momento do pagamento total do 13º salário. </a:t>
            </a:r>
          </a:p>
          <a:p>
            <a:pPr>
              <a:buNone/>
            </a:pPr>
            <a:r>
              <a:rPr lang="pt-BR" sz="2400" dirty="0" smtClean="0"/>
              <a:t/>
            </a:r>
            <a:br>
              <a:rPr lang="pt-BR" sz="2400" dirty="0" smtClean="0"/>
            </a:br>
            <a:endParaRPr lang="pt-BR" sz="2400" dirty="0">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r>
              <a:rPr lang="pt-BR" sz="2400" b="1" dirty="0" smtClean="0">
                <a:latin typeface="Georgia" pitchFamily="18" charset="0"/>
              </a:rPr>
              <a:t>SALÁRIO MATERNIDADE</a:t>
            </a:r>
          </a:p>
          <a:p>
            <a:pPr algn="just">
              <a:buNone/>
            </a:pPr>
            <a:endParaRPr lang="pt-BR" sz="2400" b="1" dirty="0" smtClean="0">
              <a:latin typeface="Georgia" pitchFamily="18" charset="0"/>
            </a:endParaRPr>
          </a:p>
          <a:p>
            <a:pPr algn="just">
              <a:buNone/>
            </a:pPr>
            <a:r>
              <a:rPr lang="pt-BR" dirty="0" smtClean="0"/>
              <a:t>            </a:t>
            </a:r>
            <a:r>
              <a:rPr lang="pt-BR" sz="2400" dirty="0" smtClean="0">
                <a:latin typeface="Georgia" pitchFamily="18" charset="0"/>
              </a:rPr>
              <a:t>           O salário-maternidade pago pela empresa ou equiparada, inclusive a parcela do 13º salário correspondente ao período da licença, poderá ser deduzido quando do pagamento das contribuições sociais previdenciárias devidas, exceto das destinadas a outras entidades e fundos. </a:t>
            </a:r>
          </a:p>
          <a:p>
            <a:pPr>
              <a:buNone/>
            </a:pPr>
            <a:r>
              <a:rPr lang="pt-BR" sz="2400" dirty="0" smtClean="0"/>
              <a:t/>
            </a:r>
            <a:br>
              <a:rPr lang="pt-BR" sz="2400" dirty="0" smtClean="0"/>
            </a:br>
            <a:endParaRPr lang="pt-BR" sz="240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r>
              <a:rPr lang="pt-BR" sz="2400" b="1" dirty="0" smtClean="0">
                <a:latin typeface="Georgia" pitchFamily="18" charset="0"/>
              </a:rPr>
              <a:t>ENCARGOS SOCIAIS INSS</a:t>
            </a:r>
          </a:p>
          <a:p>
            <a:pPr algn="just">
              <a:buNone/>
            </a:pPr>
            <a:endParaRPr lang="pt-BR" sz="2400" b="1" dirty="0" smtClean="0">
              <a:latin typeface="Georgia" pitchFamily="18" charset="0"/>
            </a:endParaRPr>
          </a:p>
          <a:p>
            <a:pPr>
              <a:buNone/>
            </a:pPr>
            <a:r>
              <a:rPr lang="pt-BR" sz="2400" dirty="0" smtClean="0"/>
              <a:t>        </a:t>
            </a:r>
            <a:r>
              <a:rPr lang="pt-BR" sz="2400" dirty="0" smtClean="0">
                <a:latin typeface="Georgia" pitchFamily="18" charset="0"/>
              </a:rPr>
              <a:t>Na primeira parcela do 13º salário, </a:t>
            </a:r>
            <a:r>
              <a:rPr lang="pt-BR" sz="2400" dirty="0" smtClean="0">
                <a:solidFill>
                  <a:srgbClr val="FF0000"/>
                </a:solidFill>
                <a:latin typeface="Georgia" pitchFamily="18" charset="0"/>
              </a:rPr>
              <a:t>não há incidência do INSS.</a:t>
            </a:r>
            <a:r>
              <a:rPr lang="pt-BR" sz="2400" dirty="0" smtClean="0"/>
              <a:t/>
            </a:r>
            <a:br>
              <a:rPr lang="pt-BR" sz="2400" dirty="0" smtClean="0"/>
            </a:br>
            <a:endParaRPr lang="pt-BR" sz="2400"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r>
              <a:rPr lang="pt-BR" sz="2400" b="1" dirty="0" smtClean="0">
                <a:latin typeface="Georgia" pitchFamily="18" charset="0"/>
              </a:rPr>
              <a:t>ENCARGOS SOCIAIS FGTS</a:t>
            </a:r>
          </a:p>
          <a:p>
            <a:pPr algn="just">
              <a:buNone/>
            </a:pPr>
            <a:endParaRPr lang="pt-BR" sz="2400" b="1" dirty="0" smtClean="0">
              <a:latin typeface="Georgia" pitchFamily="18" charset="0"/>
            </a:endParaRPr>
          </a:p>
          <a:p>
            <a:pPr algn="just">
              <a:buNone/>
            </a:pPr>
            <a:r>
              <a:rPr lang="pt-BR" sz="2400" dirty="0" smtClean="0">
                <a:latin typeface="Georgia" pitchFamily="18" charset="0"/>
              </a:rPr>
              <a:t>          O FGTS incidirá sobre o valor pago, efetivamente, pelo regime de competência, ou seja, se o pagamento da primeira parcela ocorrer em novembro, o FGTS </a:t>
            </a:r>
            <a:r>
              <a:rPr lang="pt-BR" sz="2400" dirty="0" smtClean="0">
                <a:solidFill>
                  <a:srgbClr val="FF0000"/>
                </a:solidFill>
                <a:latin typeface="Georgia" pitchFamily="18" charset="0"/>
              </a:rPr>
              <a:t>deverá ser recolhido até o prazo legal estabelecido, junto com a folha de pagamento.</a:t>
            </a:r>
            <a:endParaRPr lang="pt-BR" sz="2400" b="1" dirty="0" smtClean="0">
              <a:solidFill>
                <a:srgbClr val="FF0000"/>
              </a:solidFill>
              <a:latin typeface="Georgi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endParaRPr lang="pt-BR" dirty="0" smtClean="0"/>
          </a:p>
          <a:p>
            <a:pPr algn="just">
              <a:buNone/>
            </a:pPr>
            <a:r>
              <a:rPr lang="pt-BR" sz="2400" b="1" dirty="0">
                <a:latin typeface="Georgia" pitchFamily="18" charset="0"/>
              </a:rPr>
              <a:t> </a:t>
            </a:r>
            <a:r>
              <a:rPr lang="pt-BR" sz="2400" b="1" dirty="0" smtClean="0">
                <a:latin typeface="Georgia" pitchFamily="18" charset="0"/>
              </a:rPr>
              <a:t>   </a:t>
            </a:r>
            <a:r>
              <a:rPr lang="pt-BR" sz="2400" b="1" dirty="0" smtClean="0">
                <a:latin typeface="Georgia" pitchFamily="18" charset="0"/>
              </a:rPr>
              <a:t>ENCARGOS </a:t>
            </a:r>
            <a:r>
              <a:rPr lang="pt-BR" sz="2400" b="1" dirty="0" smtClean="0">
                <a:latin typeface="Georgia" pitchFamily="18" charset="0"/>
              </a:rPr>
              <a:t>SOCIAIS IRRF</a:t>
            </a:r>
          </a:p>
          <a:p>
            <a:pPr algn="just">
              <a:buNone/>
            </a:pPr>
            <a:endParaRPr lang="pt-BR" sz="2400" b="1" dirty="0" smtClean="0">
              <a:latin typeface="Georgia" pitchFamily="18" charset="0"/>
            </a:endParaRPr>
          </a:p>
          <a:p>
            <a:pPr algn="just">
              <a:buNone/>
            </a:pPr>
            <a:r>
              <a:rPr lang="pt-BR" sz="2400" dirty="0" smtClean="0"/>
              <a:t>             </a:t>
            </a:r>
            <a:r>
              <a:rPr lang="pt-BR" sz="2400" dirty="0" smtClean="0">
                <a:latin typeface="Georgia" pitchFamily="18" charset="0"/>
              </a:rPr>
              <a:t>Sobre a primeira parcela do 13º salário, </a:t>
            </a:r>
            <a:r>
              <a:rPr lang="pt-BR" sz="2400" dirty="0" smtClean="0">
                <a:solidFill>
                  <a:srgbClr val="FF0000"/>
                </a:solidFill>
                <a:latin typeface="Georgia" pitchFamily="18" charset="0"/>
              </a:rPr>
              <a:t>não há incidência do IRRF</a:t>
            </a:r>
            <a:r>
              <a:rPr lang="pt-BR" sz="2400" dirty="0" smtClean="0">
                <a:latin typeface="Georgia" pitchFamily="18" charset="0"/>
              </a:rPr>
              <a:t>.</a:t>
            </a:r>
            <a:endParaRPr lang="pt-BR" sz="2400" b="1" dirty="0" smtClean="0">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fontScale="92500" lnSpcReduction="20000"/>
          </a:bodyPr>
          <a:lstStyle/>
          <a:p>
            <a:pPr>
              <a:buNone/>
            </a:pPr>
            <a:r>
              <a:rPr lang="pt-BR" b="1" u="sng" dirty="0" smtClean="0">
                <a:solidFill>
                  <a:srgbClr val="FF0000"/>
                </a:solidFill>
              </a:rPr>
              <a:t>Primeira Parcela</a:t>
            </a:r>
            <a:endParaRPr lang="pt-BR" b="1" dirty="0" smtClean="0">
              <a:solidFill>
                <a:srgbClr val="FF0000"/>
              </a:solidFill>
            </a:endParaRPr>
          </a:p>
          <a:p>
            <a:pPr>
              <a:buNone/>
            </a:pPr>
            <a:r>
              <a:rPr lang="pt-BR" b="1" dirty="0" smtClean="0"/>
              <a:t> </a:t>
            </a:r>
            <a:endParaRPr lang="pt-BR" dirty="0" smtClean="0"/>
          </a:p>
          <a:p>
            <a:pPr algn="just">
              <a:buNone/>
            </a:pPr>
            <a:r>
              <a:rPr lang="pt-BR" b="1" dirty="0" smtClean="0"/>
              <a:t>              </a:t>
            </a:r>
            <a:r>
              <a:rPr lang="pt-BR" dirty="0" smtClean="0"/>
              <a:t>A primeira parcela deve ser paga até 30 de Novembro do ano em curso e corresponde a metade do valor dos proventos recebidos quando do valor fixo, quando do valor de rendimento variável será feita a média dos salários.</a:t>
            </a:r>
          </a:p>
          <a:p>
            <a:pPr>
              <a:buNone/>
            </a:pPr>
            <a:endParaRPr lang="pt-BR" dirty="0" smtClean="0"/>
          </a:p>
          <a:p>
            <a:pPr algn="just">
              <a:buNone/>
            </a:pPr>
            <a:r>
              <a:rPr lang="pt-BR" dirty="0" smtClean="0"/>
              <a:t>Ex: o empregado recebe o valor fixo de R$ 2.000,00 por mês, então a primeira parcela do 13° salário será de R$ 2.000,00 / 2 = R$ 1.000,00.</a:t>
            </a:r>
          </a:p>
          <a:p>
            <a:pPr algn="just">
              <a:buNone/>
            </a:pPr>
            <a:r>
              <a:rPr lang="pt-BR" dirty="0" smtClean="0"/>
              <a:t> </a:t>
            </a:r>
          </a:p>
          <a:p>
            <a:pPr algn="just">
              <a:buNone/>
            </a:pPr>
            <a:r>
              <a:rPr lang="pt-BR" dirty="0" err="1" smtClean="0">
                <a:solidFill>
                  <a:srgbClr val="FF0000"/>
                </a:solidFill>
              </a:rPr>
              <a:t>Obs</a:t>
            </a:r>
            <a:r>
              <a:rPr lang="pt-BR" dirty="0" smtClean="0">
                <a:solidFill>
                  <a:srgbClr val="FF0000"/>
                </a:solidFill>
              </a:rPr>
              <a:t>: na primeira parcela do pagamento do 13° salário não haverá desconto do INSS</a:t>
            </a:r>
            <a:r>
              <a:rPr lang="pt-BR" dirty="0" smtClean="0"/>
              <a:t>.</a:t>
            </a:r>
          </a:p>
          <a:p>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dirty="0"/>
          </a:p>
        </p:txBody>
      </p:sp>
      <p:sp>
        <p:nvSpPr>
          <p:cNvPr id="3" name="Espaço Reservado para Conteúdo 2"/>
          <p:cNvSpPr>
            <a:spLocks noGrp="1"/>
          </p:cNvSpPr>
          <p:nvPr>
            <p:ph idx="1"/>
          </p:nvPr>
        </p:nvSpPr>
        <p:spPr/>
        <p:txBody>
          <a:bodyPr/>
          <a:lstStyle/>
          <a:p>
            <a:pPr>
              <a:buNone/>
            </a:pPr>
            <a:r>
              <a:rPr lang="pt-BR" b="1" u="sng" dirty="0" smtClean="0">
                <a:solidFill>
                  <a:srgbClr val="FF0000"/>
                </a:solidFill>
              </a:rPr>
              <a:t>Segunda parcela</a:t>
            </a:r>
            <a:endParaRPr lang="pt-BR" b="1" dirty="0" smtClean="0">
              <a:solidFill>
                <a:srgbClr val="FF0000"/>
              </a:solidFill>
            </a:endParaRPr>
          </a:p>
          <a:p>
            <a:pPr>
              <a:buNone/>
            </a:pPr>
            <a:r>
              <a:rPr lang="pt-BR" b="1" dirty="0" smtClean="0"/>
              <a:t> </a:t>
            </a:r>
            <a:endParaRPr lang="pt-BR" dirty="0" smtClean="0"/>
          </a:p>
          <a:p>
            <a:pPr algn="just">
              <a:buNone/>
            </a:pPr>
            <a:r>
              <a:rPr lang="pt-BR" b="1" dirty="0" smtClean="0"/>
              <a:t>                   </a:t>
            </a:r>
            <a:r>
              <a:rPr lang="pt-BR" sz="2400" dirty="0" smtClean="0">
                <a:latin typeface="Georgia" pitchFamily="18" charset="0"/>
              </a:rPr>
              <a:t>Deve ser paga até o dia 20 de Dezembro do corrente ano, descontando-se o INSS</a:t>
            </a:r>
          </a:p>
          <a:p>
            <a:pPr algn="just">
              <a:buNone/>
            </a:pPr>
            <a:r>
              <a:rPr lang="pt-BR" sz="2400" dirty="0" smtClean="0">
                <a:latin typeface="Georgia" pitchFamily="18" charset="0"/>
              </a:rPr>
              <a:t>                   Para o cálculo da segunda parcela usa-se o mesmo critérios adotados para a primeira. Considera-se como salário fixo o de Dezembro. Quando houver salário variável faz-se a média de Janeiro a Novembro, ou do mês em que foi admitido até Novembro, obtendo-se, dessa forma 1/11 avos.</a:t>
            </a:r>
          </a:p>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dirty="0"/>
          </a:p>
        </p:txBody>
      </p:sp>
      <p:sp>
        <p:nvSpPr>
          <p:cNvPr id="3" name="Espaço Reservado para Conteúdo 2"/>
          <p:cNvSpPr>
            <a:spLocks noGrp="1"/>
          </p:cNvSpPr>
          <p:nvPr>
            <p:ph idx="1"/>
          </p:nvPr>
        </p:nvSpPr>
        <p:spPr/>
        <p:txBody>
          <a:bodyPr>
            <a:normAutofit fontScale="77500" lnSpcReduction="20000"/>
          </a:bodyPr>
          <a:lstStyle/>
          <a:p>
            <a:pPr>
              <a:buNone/>
            </a:pPr>
            <a:r>
              <a:rPr lang="pt-BR" sz="2800" b="1" u="sng" dirty="0" smtClean="0">
                <a:solidFill>
                  <a:srgbClr val="FF0000"/>
                </a:solidFill>
                <a:latin typeface="Georgia" pitchFamily="18" charset="0"/>
              </a:rPr>
              <a:t>Segunda parcela</a:t>
            </a:r>
            <a:endParaRPr lang="pt-BR" sz="2800" b="1" dirty="0" smtClean="0">
              <a:solidFill>
                <a:srgbClr val="FF0000"/>
              </a:solidFill>
              <a:latin typeface="Georgia" pitchFamily="18" charset="0"/>
            </a:endParaRPr>
          </a:p>
          <a:p>
            <a:pPr>
              <a:buNone/>
            </a:pPr>
            <a:r>
              <a:rPr lang="pt-BR" sz="2800" b="1" dirty="0" smtClean="0">
                <a:latin typeface="Georgia" pitchFamily="18" charset="0"/>
              </a:rPr>
              <a:t> </a:t>
            </a:r>
            <a:endParaRPr lang="pt-BR" sz="2800" dirty="0" smtClean="0">
              <a:latin typeface="Georgia" pitchFamily="18" charset="0"/>
            </a:endParaRPr>
          </a:p>
          <a:p>
            <a:pPr algn="just">
              <a:buNone/>
            </a:pPr>
            <a:r>
              <a:rPr lang="pt-BR" b="1" dirty="0" smtClean="0"/>
              <a:t>                  </a:t>
            </a:r>
            <a:r>
              <a:rPr lang="pt-BR" sz="2800" dirty="0" smtClean="0">
                <a:latin typeface="Georgia" pitchFamily="18" charset="0"/>
              </a:rPr>
              <a:t>Ex: o empregado recebeu o salário fixo de R$ 2.00,00, e a empresa já pagou a primeira parcela do seu 13° salário então a segunda parcela do 13° salário ficará da seguinte forma:</a:t>
            </a:r>
          </a:p>
          <a:p>
            <a:pPr algn="just">
              <a:buNone/>
            </a:pPr>
            <a:r>
              <a:rPr lang="pt-BR" sz="2800" dirty="0" smtClean="0">
                <a:latin typeface="Georgia" pitchFamily="18" charset="0"/>
              </a:rPr>
              <a:t> </a:t>
            </a:r>
          </a:p>
          <a:p>
            <a:pPr algn="just">
              <a:buNone/>
            </a:pPr>
            <a:r>
              <a:rPr lang="pt-BR" sz="2800" dirty="0" smtClean="0">
                <a:latin typeface="Georgia" pitchFamily="18" charset="0"/>
              </a:rPr>
              <a:t>R$ 2.000,00 / 2 = R$ 1.000,00 (primeira parcela)</a:t>
            </a:r>
          </a:p>
          <a:p>
            <a:pPr algn="just">
              <a:buNone/>
            </a:pPr>
            <a:r>
              <a:rPr lang="pt-BR" sz="2800" dirty="0" smtClean="0">
                <a:latin typeface="Georgia" pitchFamily="18" charset="0"/>
              </a:rPr>
              <a:t>R$ 2.000,00 – R$ 1.000,00 = R$ 1.000,00</a:t>
            </a:r>
          </a:p>
          <a:p>
            <a:pPr algn="just">
              <a:buNone/>
            </a:pPr>
            <a:r>
              <a:rPr lang="pt-BR" sz="2800" dirty="0" smtClean="0">
                <a:latin typeface="Georgia" pitchFamily="18" charset="0"/>
              </a:rPr>
              <a:t>R$ 1.000,00 – desconto do INSS sobre o valor total do 13° salário </a:t>
            </a:r>
          </a:p>
          <a:p>
            <a:pPr algn="just">
              <a:buNone/>
            </a:pPr>
            <a:r>
              <a:rPr lang="pt-BR" sz="2800" dirty="0" smtClean="0">
                <a:latin typeface="Georgia" pitchFamily="18" charset="0"/>
              </a:rPr>
              <a:t>R$ 1.000,00 – R$ 164,32 =  R$ 835,68</a:t>
            </a:r>
          </a:p>
          <a:p>
            <a:pPr algn="just">
              <a:buNone/>
            </a:pPr>
            <a:r>
              <a:rPr lang="pt-BR" sz="2800" dirty="0" smtClean="0">
                <a:latin typeface="Georgia" pitchFamily="18" charset="0"/>
              </a:rPr>
              <a:t>R$  835,68 será o valor da segunda parcela do 13° salário</a:t>
            </a:r>
          </a:p>
          <a:p>
            <a:pPr algn="just">
              <a:buNone/>
            </a:pP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Autofit/>
          </a:bodyPr>
          <a:lstStyle/>
          <a:p>
            <a:pPr algn="just"/>
            <a:endParaRPr lang="pt-BR" sz="2400" dirty="0" smtClean="0"/>
          </a:p>
          <a:p>
            <a:pPr algn="just">
              <a:buNone/>
            </a:pPr>
            <a:r>
              <a:rPr lang="pt-BR" sz="2400" dirty="0" smtClean="0">
                <a:latin typeface="Georgia" pitchFamily="18" charset="0"/>
              </a:rPr>
              <a:t>          O art. 7°, inciso VIII,  da Constituição Federal estabeleceu a expressão “décimo terceiro salário”, para a gratificação natalina. É importante ressaltar que a Constituição determina que seja pago com base na remuneração integral.</a:t>
            </a:r>
            <a:r>
              <a:rPr lang="pt-BR" sz="2400" dirty="0" smtClean="0">
                <a:latin typeface="Georgia" pitchFamily="18" charset="0"/>
                <a:cs typeface="Times New Roman" pitchFamily="18" charset="0"/>
              </a:rPr>
              <a:t> </a:t>
            </a:r>
            <a:r>
              <a:rPr lang="pt-BR" sz="2400" dirty="0" smtClean="0"/>
              <a:t> </a:t>
            </a:r>
          </a:p>
          <a:p>
            <a:pPr algn="just">
              <a:buNone/>
            </a:pPr>
            <a:endParaRPr lang="pt-PT" sz="2400" dirty="0" smtClean="0">
              <a:latin typeface="Georgia"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	</a:t>
            </a:r>
            <a:endParaRPr lang="pt-BR" dirty="0"/>
          </a:p>
        </p:txBody>
      </p:sp>
      <p:sp>
        <p:nvSpPr>
          <p:cNvPr id="2" name="Espaço Reservado para Conteúdo 1"/>
          <p:cNvSpPr>
            <a:spLocks noGrp="1"/>
          </p:cNvSpPr>
          <p:nvPr>
            <p:ph idx="1"/>
          </p:nvPr>
        </p:nvSpPr>
        <p:spPr/>
        <p:txBody>
          <a:bodyPr/>
          <a:lstStyle/>
          <a:p>
            <a:pPr algn="just"/>
            <a:endParaRPr lang="pt-BR" dirty="0" smtClean="0"/>
          </a:p>
          <a:p>
            <a:pPr algn="just">
              <a:buNone/>
            </a:pPr>
            <a:r>
              <a:rPr lang="pt-BR" sz="2400" dirty="0" smtClean="0">
                <a:latin typeface="Arial" pitchFamily="34" charset="0"/>
                <a:cs typeface="Arial" pitchFamily="34" charset="0"/>
              </a:rPr>
              <a:t>                   Na suspensão do Contrato de Trabalho o pagamento de salários não seria exigido como também não se computará o tempo de afastamento como tempo de </a:t>
            </a:r>
            <a:r>
              <a:rPr lang="pt-BR" sz="2400" dirty="0" smtClean="0">
                <a:latin typeface="Arial" pitchFamily="34" charset="0"/>
                <a:cs typeface="Arial" pitchFamily="34" charset="0"/>
              </a:rPr>
              <a:t>serviço. </a:t>
            </a:r>
            <a:r>
              <a:rPr lang="pt-BR" sz="2400" dirty="0" smtClean="0">
                <a:latin typeface="Arial" pitchFamily="34" charset="0"/>
                <a:cs typeface="Arial" pitchFamily="34" charset="0"/>
              </a:rPr>
              <a:t>Entende-se como suspensão total esta, pois paralisa temporariamente a prestação dos serviços, com a cessação das </a:t>
            </a:r>
            <a:r>
              <a:rPr lang="pt-BR" sz="2400" dirty="0" smtClean="0">
                <a:solidFill>
                  <a:srgbClr val="FF0000"/>
                </a:solidFill>
                <a:latin typeface="Arial" pitchFamily="34" charset="0"/>
                <a:cs typeface="Arial" pitchFamily="34" charset="0"/>
              </a:rPr>
              <a:t>obrigações patronais e de qualquer efeito do contrato </a:t>
            </a:r>
            <a:r>
              <a:rPr lang="pt-BR" sz="2400" dirty="0" smtClean="0">
                <a:latin typeface="Arial" pitchFamily="34" charset="0"/>
                <a:cs typeface="Arial" pitchFamily="34" charset="0"/>
              </a:rPr>
              <a:t>enquanto perdurar a paralisação dos serviços.</a:t>
            </a:r>
          </a:p>
          <a:p>
            <a:pPr algn="just">
              <a:buNone/>
            </a:pPr>
            <a:endParaRPr lang="pt-BR" dirty="0"/>
          </a:p>
        </p:txBody>
      </p:sp>
      <p:sp>
        <p:nvSpPr>
          <p:cNvPr id="4" name="Retângulo 3"/>
          <p:cNvSpPr/>
          <p:nvPr/>
        </p:nvSpPr>
        <p:spPr>
          <a:xfrm>
            <a:off x="1357290" y="1000108"/>
            <a:ext cx="6643734" cy="1138773"/>
          </a:xfrm>
          <a:prstGeom prst="rect">
            <a:avLst/>
          </a:prstGeom>
        </p:spPr>
        <p:txBody>
          <a:bodyPr wrap="square">
            <a:spAutoFit/>
          </a:bodyPr>
          <a:lstStyle/>
          <a:p>
            <a:pPr algn="ctr"/>
            <a:r>
              <a:rPr lang="pt-BR" sz="3400" b="1" dirty="0" smtClean="0">
                <a:solidFill>
                  <a:schemeClr val="accent1"/>
                </a:solidFill>
                <a:latin typeface="Arial" pitchFamily="34" charset="0"/>
                <a:cs typeface="Arial" pitchFamily="34" charset="0"/>
              </a:rPr>
              <a:t>     </a:t>
            </a:r>
            <a:r>
              <a:rPr lang="pt-BR" sz="3400" b="1" dirty="0" smtClean="0">
                <a:solidFill>
                  <a:schemeClr val="accent2"/>
                </a:solidFill>
                <a:latin typeface="Arial" pitchFamily="34" charset="0"/>
                <a:cs typeface="Arial" pitchFamily="34" charset="0"/>
              </a:rPr>
              <a:t>SUSPENSÃO DO CONTRATO DE TRABALHO </a:t>
            </a:r>
            <a:endParaRPr lang="pt-BR" sz="34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	</a:t>
            </a:r>
            <a:endParaRPr lang="pt-BR" dirty="0"/>
          </a:p>
        </p:txBody>
      </p:sp>
      <p:sp>
        <p:nvSpPr>
          <p:cNvPr id="2" name="Espaço Reservado para Conteúdo 1"/>
          <p:cNvSpPr>
            <a:spLocks noGrp="1"/>
          </p:cNvSpPr>
          <p:nvPr>
            <p:ph idx="1"/>
          </p:nvPr>
        </p:nvSpPr>
        <p:spPr/>
        <p:txBody>
          <a:bodyPr/>
          <a:lstStyle/>
          <a:p>
            <a:pPr algn="just"/>
            <a:endParaRPr lang="pt-BR" dirty="0" smtClean="0"/>
          </a:p>
          <a:p>
            <a:pPr algn="just">
              <a:buNone/>
            </a:pPr>
            <a:r>
              <a:rPr lang="pt-BR" sz="2400" dirty="0" smtClean="0">
                <a:latin typeface="Georgia" pitchFamily="18" charset="0"/>
              </a:rPr>
              <a:t>              O período de suspensão é caracterizado pela ausência de determinados efeitos no contrato, como </a:t>
            </a:r>
            <a:r>
              <a:rPr lang="pt-BR" sz="2400" dirty="0" smtClean="0">
                <a:solidFill>
                  <a:srgbClr val="FF0000"/>
                </a:solidFill>
                <a:latin typeface="Georgia" pitchFamily="18" charset="0"/>
              </a:rPr>
              <a:t>remuneração e </a:t>
            </a:r>
            <a:r>
              <a:rPr lang="pt-BR" sz="2400" b="1" dirty="0" smtClean="0">
                <a:solidFill>
                  <a:srgbClr val="FF0000"/>
                </a:solidFill>
                <a:latin typeface="Georgia" pitchFamily="18" charset="0"/>
              </a:rPr>
              <a:t>décimo terceiro salário</a:t>
            </a:r>
            <a:r>
              <a:rPr lang="pt-BR" sz="2400" b="1" dirty="0" smtClean="0">
                <a:latin typeface="Georgia" pitchFamily="18" charset="0"/>
              </a:rPr>
              <a:t>.</a:t>
            </a:r>
            <a:r>
              <a:rPr lang="pt-BR" sz="2400" dirty="0" smtClean="0">
                <a:latin typeface="Georgia" pitchFamily="18" charset="0"/>
              </a:rPr>
              <a:t> Já a contagem de </a:t>
            </a:r>
            <a:r>
              <a:rPr lang="pt-BR" sz="2400" b="1" dirty="0" smtClean="0">
                <a:latin typeface="Georgia" pitchFamily="18" charset="0"/>
              </a:rPr>
              <a:t>férias</a:t>
            </a:r>
            <a:r>
              <a:rPr lang="pt-BR" sz="2400" dirty="0" smtClean="0">
                <a:latin typeface="Georgia" pitchFamily="18" charset="0"/>
              </a:rPr>
              <a:t> ocorre de acordo com a particularidade de cada afastamento, que é o caso do auxílio-doença, artigo </a:t>
            </a:r>
            <a:r>
              <a:rPr lang="pt-BR" sz="2400" b="1" dirty="0" smtClean="0">
                <a:latin typeface="Georgia" pitchFamily="18" charset="0"/>
              </a:rPr>
              <a:t>133</a:t>
            </a:r>
            <a:r>
              <a:rPr lang="pt-BR" sz="2400" dirty="0" smtClean="0">
                <a:latin typeface="Georgia" pitchFamily="18" charset="0"/>
              </a:rPr>
              <a:t> </a:t>
            </a:r>
            <a:r>
              <a:rPr lang="pt-BR" sz="2400" b="1" dirty="0" smtClean="0">
                <a:latin typeface="Georgia" pitchFamily="18" charset="0"/>
              </a:rPr>
              <a:t>IV</a:t>
            </a:r>
            <a:r>
              <a:rPr lang="pt-BR" sz="2400" dirty="0" smtClean="0">
                <a:latin typeface="Georgia" pitchFamily="18" charset="0"/>
              </a:rPr>
              <a:t> da </a:t>
            </a:r>
            <a:r>
              <a:rPr lang="pt-BR" sz="2400" b="1" dirty="0" smtClean="0">
                <a:latin typeface="Georgia" pitchFamily="18" charset="0"/>
              </a:rPr>
              <a:t>CLT</a:t>
            </a:r>
            <a:r>
              <a:rPr lang="pt-BR" sz="2400" dirty="0" smtClean="0">
                <a:latin typeface="Georgia" pitchFamily="18" charset="0"/>
              </a:rPr>
              <a:t> . Os encargos trabalhistas também não são calculados e depositados, com exceção do </a:t>
            </a:r>
            <a:r>
              <a:rPr lang="pt-BR" sz="2400" b="1" dirty="0" smtClean="0">
                <a:latin typeface="Georgia" pitchFamily="18" charset="0"/>
              </a:rPr>
              <a:t>FGTS</a:t>
            </a:r>
            <a:r>
              <a:rPr lang="pt-BR" sz="2400" dirty="0" smtClean="0">
                <a:latin typeface="Georgia" pitchFamily="18" charset="0"/>
              </a:rPr>
              <a:t> que poderá ocorrer em situações de acidente ocupacional.</a:t>
            </a:r>
            <a:endParaRPr lang="pt-BR" sz="2400" dirty="0">
              <a:latin typeface="Georgia" pitchFamily="18" charset="0"/>
            </a:endParaRPr>
          </a:p>
        </p:txBody>
      </p:sp>
      <p:sp>
        <p:nvSpPr>
          <p:cNvPr id="4" name="Retângulo 3"/>
          <p:cNvSpPr/>
          <p:nvPr/>
        </p:nvSpPr>
        <p:spPr>
          <a:xfrm>
            <a:off x="1357290" y="1000108"/>
            <a:ext cx="6643734" cy="1138773"/>
          </a:xfrm>
          <a:prstGeom prst="rect">
            <a:avLst/>
          </a:prstGeom>
        </p:spPr>
        <p:txBody>
          <a:bodyPr wrap="square">
            <a:spAutoFit/>
          </a:bodyPr>
          <a:lstStyle/>
          <a:p>
            <a:pPr algn="ctr"/>
            <a:r>
              <a:rPr lang="pt-BR" sz="3400" b="1" dirty="0" smtClean="0">
                <a:solidFill>
                  <a:schemeClr val="accent1"/>
                </a:solidFill>
                <a:latin typeface="Arial" pitchFamily="34" charset="0"/>
                <a:cs typeface="Arial" pitchFamily="34" charset="0"/>
              </a:rPr>
              <a:t>     </a:t>
            </a:r>
            <a:r>
              <a:rPr lang="pt-BR" sz="3400" b="1" dirty="0" smtClean="0">
                <a:solidFill>
                  <a:schemeClr val="accent2"/>
                </a:solidFill>
                <a:latin typeface="Arial" pitchFamily="34" charset="0"/>
                <a:cs typeface="Arial" pitchFamily="34" charset="0"/>
              </a:rPr>
              <a:t>SUSPENSÃO DO CONTRATO DE TRABALHO </a:t>
            </a:r>
            <a:endParaRPr lang="pt-BR" sz="34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	 </a:t>
            </a:r>
            <a:endParaRPr lang="pt-BR" dirty="0"/>
          </a:p>
        </p:txBody>
      </p:sp>
      <p:sp>
        <p:nvSpPr>
          <p:cNvPr id="2" name="Espaço Reservado para Conteúdo 1"/>
          <p:cNvSpPr>
            <a:spLocks noGrp="1"/>
          </p:cNvSpPr>
          <p:nvPr>
            <p:ph idx="1"/>
          </p:nvPr>
        </p:nvSpPr>
        <p:spPr/>
        <p:txBody>
          <a:bodyPr>
            <a:normAutofit fontScale="92500"/>
          </a:bodyPr>
          <a:lstStyle/>
          <a:p>
            <a:pPr algn="just"/>
            <a:endParaRPr lang="pt-BR" dirty="0" smtClean="0"/>
          </a:p>
          <a:p>
            <a:pPr algn="just">
              <a:buNone/>
            </a:pPr>
            <a:r>
              <a:rPr lang="pt-BR" sz="2400" dirty="0" smtClean="0">
                <a:latin typeface="Georgia" pitchFamily="18" charset="0"/>
              </a:rPr>
              <a:t>              A </a:t>
            </a:r>
            <a:r>
              <a:rPr lang="pt-BR" sz="2400" dirty="0" smtClean="0">
                <a:solidFill>
                  <a:srgbClr val="FF0000"/>
                </a:solidFill>
                <a:latin typeface="Georgia" pitchFamily="18" charset="0"/>
              </a:rPr>
              <a:t>MP 936 </a:t>
            </a:r>
            <a:r>
              <a:rPr lang="pt-BR" sz="2400" dirty="0" smtClean="0">
                <a:latin typeface="Georgia" pitchFamily="18" charset="0"/>
              </a:rPr>
              <a:t>que foi convertida na </a:t>
            </a:r>
            <a:r>
              <a:rPr lang="pt-BR" sz="2400" dirty="0" smtClean="0">
                <a:solidFill>
                  <a:srgbClr val="FF0000"/>
                </a:solidFill>
                <a:latin typeface="Georgia" pitchFamily="18" charset="0"/>
              </a:rPr>
              <a:t>Lei 14.020</a:t>
            </a:r>
            <a:r>
              <a:rPr lang="pt-BR" sz="2400" dirty="0" smtClean="0">
                <a:latin typeface="Georgia" pitchFamily="18" charset="0"/>
              </a:rPr>
              <a:t>, não há nenhum artigo que trate de forma específica como ficará o pagamento do 13º salário aos funcionários que tiveram o contrato de trabalho suspenso.</a:t>
            </a:r>
          </a:p>
          <a:p>
            <a:pPr algn="just">
              <a:buNone/>
            </a:pPr>
            <a:r>
              <a:rPr lang="pt-BR" sz="2400" dirty="0" smtClean="0">
                <a:latin typeface="Georgia" pitchFamily="18" charset="0"/>
              </a:rPr>
              <a:t>              Todavia o entendimento majoritário no meio jurídico, diante da omissão da lei, é que o trabalhador receberá o 13º salário proporcional.</a:t>
            </a:r>
          </a:p>
          <a:p>
            <a:pPr algn="just">
              <a:buNone/>
            </a:pPr>
            <a:r>
              <a:rPr lang="pt-BR" sz="2400" dirty="0" smtClean="0">
                <a:latin typeface="Georgia" pitchFamily="18" charset="0"/>
              </a:rPr>
              <a:t>               Ou seja, durante a suspensão do contrato de trabalho a contagem da proporcionalidade do 13º salário ficará interrompida. Assim, não se considerará os meses em que houve suspensão, ou seja, os meses não trabalhados.</a:t>
            </a:r>
            <a:endParaRPr lang="pt-BR" sz="2400" dirty="0">
              <a:latin typeface="Georgia" pitchFamily="18" charset="0"/>
            </a:endParaRPr>
          </a:p>
        </p:txBody>
      </p:sp>
      <p:sp>
        <p:nvSpPr>
          <p:cNvPr id="4" name="Retângulo 3"/>
          <p:cNvSpPr/>
          <p:nvPr/>
        </p:nvSpPr>
        <p:spPr>
          <a:xfrm>
            <a:off x="1285852" y="571480"/>
            <a:ext cx="6643734" cy="1661993"/>
          </a:xfrm>
          <a:prstGeom prst="rect">
            <a:avLst/>
          </a:prstGeom>
        </p:spPr>
        <p:txBody>
          <a:bodyPr wrap="square">
            <a:spAutoFit/>
          </a:bodyPr>
          <a:lstStyle/>
          <a:p>
            <a:pPr algn="ctr"/>
            <a:r>
              <a:rPr lang="pt-BR" sz="3400" b="1" dirty="0" smtClean="0">
                <a:solidFill>
                  <a:schemeClr val="accent1"/>
                </a:solidFill>
                <a:latin typeface="Arial" pitchFamily="34" charset="0"/>
                <a:cs typeface="Arial" pitchFamily="34" charset="0"/>
              </a:rPr>
              <a:t>     </a:t>
            </a:r>
            <a:r>
              <a:rPr lang="pt-BR" sz="3400" b="1" dirty="0" smtClean="0">
                <a:solidFill>
                  <a:schemeClr val="accent2"/>
                </a:solidFill>
                <a:latin typeface="Arial" pitchFamily="34" charset="0"/>
                <a:cs typeface="Arial" pitchFamily="34" charset="0"/>
              </a:rPr>
              <a:t>SUSPENSÃO DO CONTRATO DE TRABALHO x 13º SALÁRIO </a:t>
            </a:r>
            <a:endParaRPr lang="pt-BR" sz="34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	 </a:t>
            </a:r>
            <a:endParaRPr lang="pt-BR" dirty="0"/>
          </a:p>
        </p:txBody>
      </p:sp>
      <p:sp>
        <p:nvSpPr>
          <p:cNvPr id="2" name="Espaço Reservado para Conteúdo 1"/>
          <p:cNvSpPr>
            <a:spLocks noGrp="1"/>
          </p:cNvSpPr>
          <p:nvPr>
            <p:ph idx="1"/>
          </p:nvPr>
        </p:nvSpPr>
        <p:spPr/>
        <p:txBody>
          <a:bodyPr>
            <a:normAutofit/>
          </a:bodyPr>
          <a:lstStyle/>
          <a:p>
            <a:pPr algn="just"/>
            <a:endParaRPr lang="pt-BR" dirty="0" smtClean="0"/>
          </a:p>
          <a:p>
            <a:pPr algn="just">
              <a:buNone/>
            </a:pPr>
            <a:r>
              <a:rPr lang="pt-BR" sz="2400" dirty="0" smtClean="0">
                <a:latin typeface="Georgia" pitchFamily="18" charset="0"/>
              </a:rPr>
              <a:t>              É importante destacar que a lei considera mês trabalhado para  o recebimento do 13º salário período igual ou superior a 15 dias. Sendo assim, se </a:t>
            </a:r>
            <a:r>
              <a:rPr lang="pt-BR" sz="2400" dirty="0" err="1" smtClean="0">
                <a:latin typeface="Georgia" pitchFamily="18" charset="0"/>
              </a:rPr>
              <a:t>voce</a:t>
            </a:r>
            <a:r>
              <a:rPr lang="pt-BR" sz="2400" dirty="0" smtClean="0">
                <a:latin typeface="Georgia" pitchFamily="18" charset="0"/>
              </a:rPr>
              <a:t> trabalhou pelo menos 15 dias no mês, antes de ter o contrato suspenso, esse mês será contabilizado normalmente para fins de recebimento do 13º salário.</a:t>
            </a:r>
          </a:p>
          <a:p>
            <a:pPr algn="just">
              <a:buNone/>
            </a:pPr>
            <a:endParaRPr lang="pt-BR" sz="2400" dirty="0">
              <a:latin typeface="Georgia" pitchFamily="18" charset="0"/>
            </a:endParaRPr>
          </a:p>
        </p:txBody>
      </p:sp>
      <p:sp>
        <p:nvSpPr>
          <p:cNvPr id="4" name="Retângulo 3"/>
          <p:cNvSpPr/>
          <p:nvPr/>
        </p:nvSpPr>
        <p:spPr>
          <a:xfrm>
            <a:off x="1285852" y="571480"/>
            <a:ext cx="6643734" cy="1661993"/>
          </a:xfrm>
          <a:prstGeom prst="rect">
            <a:avLst/>
          </a:prstGeom>
        </p:spPr>
        <p:txBody>
          <a:bodyPr wrap="square">
            <a:spAutoFit/>
          </a:bodyPr>
          <a:lstStyle/>
          <a:p>
            <a:pPr algn="ctr"/>
            <a:r>
              <a:rPr lang="pt-BR" sz="3400" b="1" dirty="0" smtClean="0">
                <a:solidFill>
                  <a:schemeClr val="accent1"/>
                </a:solidFill>
                <a:latin typeface="Arial" pitchFamily="34" charset="0"/>
                <a:cs typeface="Arial" pitchFamily="34" charset="0"/>
              </a:rPr>
              <a:t>     </a:t>
            </a:r>
            <a:r>
              <a:rPr lang="pt-BR" sz="3400" b="1" dirty="0" smtClean="0">
                <a:solidFill>
                  <a:schemeClr val="accent2"/>
                </a:solidFill>
                <a:latin typeface="Arial" pitchFamily="34" charset="0"/>
                <a:cs typeface="Arial" pitchFamily="34" charset="0"/>
              </a:rPr>
              <a:t>SUSPENSÃO DO CONTRATO DE TRABALHO x 13º SALÁRIO </a:t>
            </a:r>
            <a:endParaRPr lang="pt-BR" sz="34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	 </a:t>
            </a:r>
            <a:endParaRPr lang="pt-BR" dirty="0"/>
          </a:p>
        </p:txBody>
      </p:sp>
      <p:sp>
        <p:nvSpPr>
          <p:cNvPr id="2" name="Espaço Reservado para Conteúdo 1"/>
          <p:cNvSpPr>
            <a:spLocks noGrp="1"/>
          </p:cNvSpPr>
          <p:nvPr>
            <p:ph idx="1"/>
          </p:nvPr>
        </p:nvSpPr>
        <p:spPr/>
        <p:txBody>
          <a:bodyPr>
            <a:normAutofit/>
          </a:bodyPr>
          <a:lstStyle/>
          <a:p>
            <a:pPr algn="just">
              <a:buNone/>
            </a:pPr>
            <a:endParaRPr lang="pt-BR" dirty="0" smtClean="0"/>
          </a:p>
          <a:p>
            <a:pPr algn="just">
              <a:buNone/>
            </a:pPr>
            <a:r>
              <a:rPr lang="pt-BR" dirty="0" err="1" smtClean="0"/>
              <a:t>Ex</a:t>
            </a:r>
            <a:r>
              <a:rPr lang="pt-BR" dirty="0" smtClean="0"/>
              <a:t>: Empregado admitido em 02.01.2020 com salário de R$ 2.500,00 que teve seus contrato de trabalho suspenso por 90 (noventa) dias. Como ficarão os cálculos dos avos para o recebimento do 13º salário?</a:t>
            </a:r>
          </a:p>
          <a:p>
            <a:pPr algn="just">
              <a:buNone/>
            </a:pPr>
            <a:endParaRPr lang="pt-BR" dirty="0" smtClean="0"/>
          </a:p>
          <a:p>
            <a:pPr algn="just">
              <a:buNone/>
            </a:pPr>
            <a:r>
              <a:rPr lang="pt-BR" dirty="0" smtClean="0"/>
              <a:t>a)13º salário direito a 12 meses ou seja 12/12 avos</a:t>
            </a:r>
          </a:p>
          <a:p>
            <a:pPr algn="just">
              <a:buNone/>
            </a:pPr>
            <a:r>
              <a:rPr lang="pt-BR" dirty="0" smtClean="0"/>
              <a:t>b) Contrato de Trabalho Suspenso por 90 dias = </a:t>
            </a:r>
            <a:r>
              <a:rPr lang="pt-BR" dirty="0" smtClean="0">
                <a:solidFill>
                  <a:srgbClr val="FF0000"/>
                </a:solidFill>
              </a:rPr>
              <a:t>3/12 avos</a:t>
            </a:r>
          </a:p>
          <a:p>
            <a:pPr algn="just">
              <a:buNone/>
            </a:pPr>
            <a:r>
              <a:rPr lang="pt-BR" sz="2400" dirty="0" smtClean="0">
                <a:latin typeface="Georgia" pitchFamily="18" charset="0"/>
              </a:rPr>
              <a:t>    Terá direito a receber: 12 – </a:t>
            </a:r>
            <a:r>
              <a:rPr lang="pt-BR" sz="2400" dirty="0" smtClean="0">
                <a:solidFill>
                  <a:srgbClr val="FF0000"/>
                </a:solidFill>
                <a:latin typeface="Georgia" pitchFamily="18" charset="0"/>
              </a:rPr>
              <a:t>3</a:t>
            </a:r>
            <a:r>
              <a:rPr lang="pt-BR" sz="2400" dirty="0" smtClean="0">
                <a:latin typeface="Georgia" pitchFamily="18" charset="0"/>
              </a:rPr>
              <a:t> = 9/12 avos de 13º salário          </a:t>
            </a:r>
            <a:endParaRPr lang="pt-BR" sz="2400" dirty="0">
              <a:latin typeface="Georgia" pitchFamily="18" charset="0"/>
            </a:endParaRPr>
          </a:p>
        </p:txBody>
      </p:sp>
      <p:sp>
        <p:nvSpPr>
          <p:cNvPr id="4" name="Retângulo 3"/>
          <p:cNvSpPr/>
          <p:nvPr/>
        </p:nvSpPr>
        <p:spPr>
          <a:xfrm>
            <a:off x="1285852" y="571480"/>
            <a:ext cx="6643734" cy="1661993"/>
          </a:xfrm>
          <a:prstGeom prst="rect">
            <a:avLst/>
          </a:prstGeom>
        </p:spPr>
        <p:txBody>
          <a:bodyPr wrap="square">
            <a:spAutoFit/>
          </a:bodyPr>
          <a:lstStyle/>
          <a:p>
            <a:pPr algn="ctr"/>
            <a:r>
              <a:rPr lang="pt-BR" sz="3400" b="1" dirty="0" smtClean="0">
                <a:solidFill>
                  <a:schemeClr val="accent1"/>
                </a:solidFill>
                <a:latin typeface="Arial" pitchFamily="34" charset="0"/>
                <a:cs typeface="Arial" pitchFamily="34" charset="0"/>
              </a:rPr>
              <a:t>     </a:t>
            </a:r>
            <a:r>
              <a:rPr lang="pt-BR" sz="3400" b="1" dirty="0" smtClean="0">
                <a:solidFill>
                  <a:schemeClr val="accent2"/>
                </a:solidFill>
                <a:latin typeface="Arial" pitchFamily="34" charset="0"/>
                <a:cs typeface="Arial" pitchFamily="34" charset="0"/>
              </a:rPr>
              <a:t>SUSPENSÃO DO CONTRATO DE TRABALHO x 13º SALÁRIO </a:t>
            </a:r>
            <a:endParaRPr lang="pt-BR" sz="34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	 </a:t>
            </a:r>
            <a:endParaRPr lang="pt-BR" dirty="0"/>
          </a:p>
        </p:txBody>
      </p:sp>
      <p:sp>
        <p:nvSpPr>
          <p:cNvPr id="2" name="Espaço Reservado para Conteúdo 1"/>
          <p:cNvSpPr>
            <a:spLocks noGrp="1"/>
          </p:cNvSpPr>
          <p:nvPr>
            <p:ph idx="1"/>
          </p:nvPr>
        </p:nvSpPr>
        <p:spPr/>
        <p:txBody>
          <a:bodyPr>
            <a:normAutofit fontScale="85000" lnSpcReduction="20000"/>
          </a:bodyPr>
          <a:lstStyle/>
          <a:p>
            <a:pPr algn="just">
              <a:buNone/>
            </a:pPr>
            <a:endParaRPr lang="pt-BR" dirty="0" smtClean="0">
              <a:latin typeface="Georgia" pitchFamily="18" charset="0"/>
            </a:endParaRPr>
          </a:p>
          <a:p>
            <a:pPr algn="just">
              <a:buNone/>
            </a:pPr>
            <a:r>
              <a:rPr lang="pt-BR" dirty="0" smtClean="0">
                <a:latin typeface="Georgia" pitchFamily="18" charset="0"/>
              </a:rPr>
              <a:t>R$ 2.500,00 = 12/12 avos</a:t>
            </a:r>
          </a:p>
          <a:p>
            <a:pPr algn="just">
              <a:buNone/>
            </a:pPr>
            <a:r>
              <a:rPr lang="pt-BR" dirty="0" smtClean="0">
                <a:latin typeface="Georgia" pitchFamily="18" charset="0"/>
              </a:rPr>
              <a:t>12/12 avos - </a:t>
            </a:r>
            <a:r>
              <a:rPr lang="pt-BR" dirty="0" smtClean="0">
                <a:solidFill>
                  <a:srgbClr val="FF0000"/>
                </a:solidFill>
                <a:latin typeface="Georgia" pitchFamily="18" charset="0"/>
              </a:rPr>
              <a:t>3/12 avos (suspensão do contrato) </a:t>
            </a:r>
            <a:r>
              <a:rPr lang="pt-BR" dirty="0" smtClean="0">
                <a:latin typeface="Georgia" pitchFamily="18" charset="0"/>
              </a:rPr>
              <a:t>= 9/12 avos</a:t>
            </a:r>
          </a:p>
          <a:p>
            <a:pPr algn="just">
              <a:buNone/>
            </a:pPr>
            <a:endParaRPr lang="pt-BR" dirty="0" smtClean="0">
              <a:latin typeface="Georgia" pitchFamily="18" charset="0"/>
            </a:endParaRPr>
          </a:p>
          <a:p>
            <a:pPr algn="just">
              <a:buNone/>
            </a:pPr>
            <a:r>
              <a:rPr lang="pt-BR" dirty="0" smtClean="0">
                <a:latin typeface="Georgia" pitchFamily="18" charset="0"/>
              </a:rPr>
              <a:t>2.500,00 /12 = 208,33</a:t>
            </a:r>
          </a:p>
          <a:p>
            <a:pPr algn="just">
              <a:buNone/>
            </a:pPr>
            <a:endParaRPr lang="pt-BR" dirty="0" smtClean="0">
              <a:latin typeface="Georgia" pitchFamily="18" charset="0"/>
            </a:endParaRPr>
          </a:p>
          <a:p>
            <a:pPr algn="just">
              <a:buNone/>
            </a:pPr>
            <a:r>
              <a:rPr lang="pt-BR" dirty="0" smtClean="0">
                <a:latin typeface="Georgia" pitchFamily="18" charset="0"/>
              </a:rPr>
              <a:t>208,33 x 9 = 1.875,00</a:t>
            </a:r>
          </a:p>
          <a:p>
            <a:pPr algn="just">
              <a:buNone/>
            </a:pPr>
            <a:endParaRPr lang="pt-BR" dirty="0" smtClean="0">
              <a:latin typeface="Georgia" pitchFamily="18" charset="0"/>
            </a:endParaRPr>
          </a:p>
          <a:p>
            <a:pPr algn="just">
              <a:buNone/>
            </a:pPr>
            <a:r>
              <a:rPr lang="pt-BR" dirty="0" smtClean="0">
                <a:latin typeface="Georgia" pitchFamily="18" charset="0"/>
              </a:rPr>
              <a:t>Valor do 13º salário = R$ 1.875,00</a:t>
            </a:r>
          </a:p>
          <a:p>
            <a:pPr algn="just">
              <a:buNone/>
            </a:pPr>
            <a:endParaRPr lang="pt-BR" dirty="0" smtClean="0">
              <a:latin typeface="Georgia" pitchFamily="18" charset="0"/>
            </a:endParaRPr>
          </a:p>
          <a:p>
            <a:pPr algn="just">
              <a:buNone/>
            </a:pPr>
            <a:r>
              <a:rPr lang="pt-BR" dirty="0" smtClean="0">
                <a:latin typeface="Georgia" pitchFamily="18" charset="0"/>
              </a:rPr>
              <a:t>Valor da primeira parcela do 13º salário = R$ 937,50</a:t>
            </a:r>
          </a:p>
          <a:p>
            <a:pPr algn="just">
              <a:buNone/>
            </a:pPr>
            <a:endParaRPr lang="pt-BR" dirty="0" smtClean="0">
              <a:latin typeface="Georgia" pitchFamily="18" charset="0"/>
            </a:endParaRPr>
          </a:p>
          <a:p>
            <a:pPr algn="just">
              <a:buNone/>
            </a:pPr>
            <a:r>
              <a:rPr lang="pt-BR" dirty="0" smtClean="0">
                <a:latin typeface="Georgia" pitchFamily="18" charset="0"/>
              </a:rPr>
              <a:t>Valor da segunda parcela do 13º salário = R$ 937,50 - INSS</a:t>
            </a:r>
            <a:endParaRPr lang="pt-BR" sz="2400" dirty="0">
              <a:latin typeface="Georgia" pitchFamily="18" charset="0"/>
            </a:endParaRPr>
          </a:p>
        </p:txBody>
      </p:sp>
      <p:sp>
        <p:nvSpPr>
          <p:cNvPr id="4" name="Retângulo 3"/>
          <p:cNvSpPr/>
          <p:nvPr/>
        </p:nvSpPr>
        <p:spPr>
          <a:xfrm>
            <a:off x="1285852" y="571480"/>
            <a:ext cx="6643734" cy="1661993"/>
          </a:xfrm>
          <a:prstGeom prst="rect">
            <a:avLst/>
          </a:prstGeom>
        </p:spPr>
        <p:txBody>
          <a:bodyPr wrap="square">
            <a:spAutoFit/>
          </a:bodyPr>
          <a:lstStyle/>
          <a:p>
            <a:pPr algn="ctr"/>
            <a:r>
              <a:rPr lang="pt-BR" sz="3400" b="1" dirty="0" smtClean="0">
                <a:solidFill>
                  <a:schemeClr val="accent1"/>
                </a:solidFill>
                <a:latin typeface="Arial" pitchFamily="34" charset="0"/>
                <a:cs typeface="Arial" pitchFamily="34" charset="0"/>
              </a:rPr>
              <a:t>     </a:t>
            </a:r>
            <a:r>
              <a:rPr lang="pt-BR" sz="3400" b="1" dirty="0" smtClean="0">
                <a:solidFill>
                  <a:schemeClr val="accent2"/>
                </a:solidFill>
                <a:latin typeface="Arial" pitchFamily="34" charset="0"/>
                <a:cs typeface="Arial" pitchFamily="34" charset="0"/>
              </a:rPr>
              <a:t>SUSPENSÃO DO CONTRATO DE TRABALHO x 13º SALÁRIO </a:t>
            </a:r>
            <a:endParaRPr lang="pt-BR" sz="34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5400" b="1" dirty="0" smtClean="0">
                <a:solidFill>
                  <a:schemeClr val="accent1"/>
                </a:solidFill>
                <a:latin typeface="Arial" pitchFamily="34" charset="0"/>
                <a:cs typeface="Arial" pitchFamily="34" charset="0"/>
              </a:rPr>
              <a:t> </a:t>
            </a:r>
            <a:r>
              <a:rPr lang="pt-BR" sz="3800" b="1" dirty="0" smtClean="0">
                <a:solidFill>
                  <a:srgbClr val="00B0F0"/>
                </a:solidFill>
                <a:latin typeface="Arial" pitchFamily="34" charset="0"/>
                <a:cs typeface="Arial" pitchFamily="34" charset="0"/>
              </a:rPr>
              <a:t>REDUÇÃO DO CONTRATO DE TRABALHO x 13º SALÁRIO </a:t>
            </a:r>
            <a:endParaRPr lang="pt-BR" sz="3800" dirty="0">
              <a:solidFill>
                <a:srgbClr val="00B0F0"/>
              </a:solidFill>
            </a:endParaRPr>
          </a:p>
        </p:txBody>
      </p:sp>
      <p:sp>
        <p:nvSpPr>
          <p:cNvPr id="3" name="Espaço Reservado para Conteúdo 2"/>
          <p:cNvSpPr>
            <a:spLocks noGrp="1"/>
          </p:cNvSpPr>
          <p:nvPr>
            <p:ph idx="1"/>
          </p:nvPr>
        </p:nvSpPr>
        <p:spPr/>
        <p:txBody>
          <a:bodyPr/>
          <a:lstStyle/>
          <a:p>
            <a:pPr algn="just">
              <a:buNone/>
            </a:pPr>
            <a:r>
              <a:rPr lang="pt-BR" dirty="0" smtClean="0"/>
              <a:t>Ex: Empregado admitido em 02.01.2020 com salário de R$ 2.500,00 que teve seus contrato de trabalho reduzido por 90 (noventa) dias. Como ficarão os cálculos dos avos para o recebimento do 13º salário?</a:t>
            </a:r>
          </a:p>
          <a:p>
            <a:pPr algn="just">
              <a:buNone/>
            </a:pPr>
            <a:endParaRPr lang="pt-BR" dirty="0" smtClean="0"/>
          </a:p>
          <a:p>
            <a:pPr algn="just">
              <a:buNone/>
            </a:pPr>
            <a:r>
              <a:rPr lang="pt-BR" dirty="0" smtClean="0"/>
              <a:t>a) 13º salário direito a 12 meses ou seja 12/12 avos</a:t>
            </a:r>
          </a:p>
          <a:p>
            <a:pPr algn="just">
              <a:buNone/>
            </a:pPr>
            <a:r>
              <a:rPr lang="pt-BR" dirty="0" smtClean="0"/>
              <a:t>b) Contrato de Trabalho Reduzido por 90 dias </a:t>
            </a:r>
          </a:p>
          <a:p>
            <a:pPr algn="just">
              <a:buNone/>
            </a:pPr>
            <a:r>
              <a:rPr lang="pt-BR" sz="2400" dirty="0" smtClean="0">
                <a:latin typeface="Georgia" pitchFamily="18" charset="0"/>
              </a:rPr>
              <a:t>    Terá direito a receber: 12/12 avos de 13º salário </a:t>
            </a:r>
          </a:p>
          <a:p>
            <a:pPr algn="just">
              <a:buNone/>
            </a:pPr>
            <a:r>
              <a:rPr lang="pt-BR" sz="2400" dirty="0" smtClean="0">
                <a:latin typeface="Georgia" pitchFamily="18" charset="0"/>
              </a:rPr>
              <a:t>c) Os acordos celebrados na modalidade redução não terão nenhuma perda referente ao 13º salário         </a:t>
            </a:r>
          </a:p>
          <a:p>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5400" b="1" dirty="0" smtClean="0">
                <a:solidFill>
                  <a:schemeClr val="accent1"/>
                </a:solidFill>
                <a:latin typeface="Arial" pitchFamily="34" charset="0"/>
                <a:cs typeface="Arial" pitchFamily="34" charset="0"/>
              </a:rPr>
              <a:t> </a:t>
            </a:r>
            <a:r>
              <a:rPr lang="pt-BR" sz="3800" b="1" dirty="0" smtClean="0">
                <a:solidFill>
                  <a:srgbClr val="00B0F0"/>
                </a:solidFill>
                <a:latin typeface="Arial" pitchFamily="34" charset="0"/>
                <a:cs typeface="Arial" pitchFamily="34" charset="0"/>
              </a:rPr>
              <a:t>REDUÇÃO DO CONTRATO DE TRABALHO x 13º SALÁRIO </a:t>
            </a:r>
            <a:endParaRPr lang="pt-BR" sz="3800" dirty="0">
              <a:solidFill>
                <a:srgbClr val="00B0F0"/>
              </a:solidFill>
            </a:endParaRPr>
          </a:p>
        </p:txBody>
      </p:sp>
      <p:sp>
        <p:nvSpPr>
          <p:cNvPr id="3" name="Espaço Reservado para Conteúdo 2"/>
          <p:cNvSpPr>
            <a:spLocks noGrp="1"/>
          </p:cNvSpPr>
          <p:nvPr>
            <p:ph idx="1"/>
          </p:nvPr>
        </p:nvSpPr>
        <p:spPr/>
        <p:txBody>
          <a:bodyPr>
            <a:normAutofit fontScale="85000" lnSpcReduction="20000"/>
          </a:bodyPr>
          <a:lstStyle/>
          <a:p>
            <a:pPr algn="just">
              <a:buNone/>
            </a:pPr>
            <a:r>
              <a:rPr lang="pt-BR" sz="2400" dirty="0" smtClean="0">
                <a:latin typeface="Georgia" pitchFamily="18" charset="0"/>
              </a:rPr>
              <a:t>  </a:t>
            </a:r>
          </a:p>
          <a:p>
            <a:pPr algn="just">
              <a:buNone/>
            </a:pPr>
            <a:r>
              <a:rPr lang="pt-BR" dirty="0" smtClean="0">
                <a:latin typeface="Georgia" pitchFamily="18" charset="0"/>
              </a:rPr>
              <a:t>R$ 2.500,00 = 12/12 avos</a:t>
            </a:r>
          </a:p>
          <a:p>
            <a:pPr algn="just">
              <a:buNone/>
            </a:pPr>
            <a:r>
              <a:rPr lang="pt-BR" dirty="0" smtClean="0">
                <a:latin typeface="Georgia" pitchFamily="18" charset="0"/>
              </a:rPr>
              <a:t> 3/12 avos (redução do contrato) </a:t>
            </a:r>
          </a:p>
          <a:p>
            <a:pPr algn="just">
              <a:buNone/>
            </a:pPr>
            <a:endParaRPr lang="pt-BR" dirty="0" smtClean="0">
              <a:latin typeface="Georgia" pitchFamily="18" charset="0"/>
            </a:endParaRPr>
          </a:p>
          <a:p>
            <a:pPr algn="just">
              <a:buNone/>
            </a:pPr>
            <a:r>
              <a:rPr lang="pt-BR" dirty="0" smtClean="0">
                <a:latin typeface="Georgia" pitchFamily="18" charset="0"/>
              </a:rPr>
              <a:t>2.500,00 /12 = 208,33</a:t>
            </a:r>
          </a:p>
          <a:p>
            <a:pPr algn="just">
              <a:buNone/>
            </a:pPr>
            <a:endParaRPr lang="pt-BR" dirty="0" smtClean="0">
              <a:latin typeface="Georgia" pitchFamily="18" charset="0"/>
            </a:endParaRPr>
          </a:p>
          <a:p>
            <a:pPr algn="just">
              <a:buNone/>
            </a:pPr>
            <a:r>
              <a:rPr lang="pt-BR" dirty="0" smtClean="0">
                <a:latin typeface="Georgia" pitchFamily="18" charset="0"/>
              </a:rPr>
              <a:t>208,33 x 12 = 2.500,00</a:t>
            </a:r>
          </a:p>
          <a:p>
            <a:pPr algn="just">
              <a:buNone/>
            </a:pPr>
            <a:endParaRPr lang="pt-BR" dirty="0" smtClean="0">
              <a:latin typeface="Georgia" pitchFamily="18" charset="0"/>
            </a:endParaRPr>
          </a:p>
          <a:p>
            <a:pPr algn="just">
              <a:buNone/>
            </a:pPr>
            <a:r>
              <a:rPr lang="pt-BR" dirty="0" smtClean="0">
                <a:latin typeface="Georgia" pitchFamily="18" charset="0"/>
              </a:rPr>
              <a:t>Valor do 13º salário = R$ 2.500,00</a:t>
            </a:r>
          </a:p>
          <a:p>
            <a:pPr algn="just">
              <a:buNone/>
            </a:pPr>
            <a:endParaRPr lang="pt-BR" dirty="0" smtClean="0">
              <a:latin typeface="Georgia" pitchFamily="18" charset="0"/>
            </a:endParaRPr>
          </a:p>
          <a:p>
            <a:pPr algn="just">
              <a:buNone/>
            </a:pPr>
            <a:r>
              <a:rPr lang="pt-BR" dirty="0" smtClean="0">
                <a:latin typeface="Georgia" pitchFamily="18" charset="0"/>
              </a:rPr>
              <a:t>Valor da primeira parcela do 13º salário = R$ 1.250,00</a:t>
            </a:r>
          </a:p>
          <a:p>
            <a:pPr algn="just">
              <a:buNone/>
            </a:pPr>
            <a:endParaRPr lang="pt-BR" dirty="0" smtClean="0">
              <a:latin typeface="Georgia" pitchFamily="18" charset="0"/>
            </a:endParaRPr>
          </a:p>
          <a:p>
            <a:pPr algn="just">
              <a:buNone/>
            </a:pPr>
            <a:r>
              <a:rPr lang="pt-BR" dirty="0" smtClean="0">
                <a:latin typeface="Georgia" pitchFamily="18" charset="0"/>
              </a:rPr>
              <a:t>Valor da segunda parcela do 13º salário = R$ 1.250,00 - INSS</a:t>
            </a:r>
            <a:endParaRPr lang="pt-BR" sz="2400" dirty="0" smtClean="0">
              <a:latin typeface="Georgia" pitchFamily="18" charset="0"/>
            </a:endParaRPr>
          </a:p>
          <a:p>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pPr algn="ctr"/>
            <a:r>
              <a:rPr lang="pt-BR" dirty="0" smtClean="0">
                <a:latin typeface="Footlight MT Light" pitchFamily="18" charset="0"/>
              </a:rPr>
              <a:t>        </a:t>
            </a:r>
            <a:r>
              <a:rPr lang="pt-BR" sz="3800" dirty="0" smtClean="0">
                <a:latin typeface="Arial" pitchFamily="34" charset="0"/>
                <a:cs typeface="Arial" pitchFamily="34" charset="0"/>
              </a:rPr>
              <a:t>SUSPENSÃO TEMPORÁRIA DO CONTRATO DE TRABALHO</a:t>
            </a:r>
            <a:r>
              <a:rPr lang="pt-BR" sz="3800" dirty="0" smtClean="0">
                <a:solidFill>
                  <a:schemeClr val="accent2"/>
                </a:solidFill>
                <a:latin typeface="Arial" pitchFamily="34" charset="0"/>
                <a:cs typeface="Arial" pitchFamily="34" charset="0"/>
              </a:rPr>
              <a:t> </a:t>
            </a:r>
            <a:endParaRPr lang="pt-BR" sz="3800" dirty="0">
              <a:solidFill>
                <a:schemeClr val="accent2"/>
              </a:solidFill>
              <a:latin typeface="Arial" pitchFamily="34" charset="0"/>
              <a:cs typeface="Arial" pitchFamily="34" charset="0"/>
            </a:endParaRPr>
          </a:p>
        </p:txBody>
      </p:sp>
      <p:graphicFrame>
        <p:nvGraphicFramePr>
          <p:cNvPr id="4" name="Espaço Reservado para Conteúdo 3"/>
          <p:cNvGraphicFramePr>
            <a:graphicFrameLocks noGrp="1"/>
          </p:cNvGraphicFramePr>
          <p:nvPr>
            <p:ph idx="1"/>
          </p:nvPr>
        </p:nvGraphicFramePr>
        <p:xfrm>
          <a:off x="457200" y="1935161"/>
          <a:ext cx="8229600" cy="49228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6052">
                <a:tc>
                  <a:txBody>
                    <a:bodyPr/>
                    <a:lstStyle/>
                    <a:p>
                      <a:pPr algn="ctr"/>
                      <a:r>
                        <a:rPr lang="pt-BR" dirty="0" smtClean="0"/>
                        <a:t>LEI</a:t>
                      </a:r>
                      <a:r>
                        <a:rPr lang="pt-BR" baseline="0" dirty="0" smtClean="0"/>
                        <a:t> 14.020</a:t>
                      </a:r>
                      <a:endParaRPr lang="pt-BR" dirty="0"/>
                    </a:p>
                  </a:txBody>
                  <a:tcPr/>
                </a:tc>
                <a:tc>
                  <a:txBody>
                    <a:bodyPr/>
                    <a:lstStyle/>
                    <a:p>
                      <a:pPr algn="ctr"/>
                      <a:r>
                        <a:rPr lang="pt-BR" dirty="0" smtClean="0"/>
                        <a:t>Decreto</a:t>
                      </a:r>
                      <a:r>
                        <a:rPr lang="pt-BR" baseline="0" dirty="0" smtClean="0"/>
                        <a:t> 10.422 e Decreto 10.517</a:t>
                      </a:r>
                      <a:endParaRPr lang="pt-BR" dirty="0"/>
                    </a:p>
                  </a:txBody>
                  <a:tcPr/>
                </a:tc>
                <a:extLst>
                  <a:ext uri="{0D108BD9-81ED-4DB2-BD59-A6C34878D82A}">
                    <a16:rowId xmlns:a16="http://schemas.microsoft.com/office/drawing/2014/main" val="10000"/>
                  </a:ext>
                </a:extLst>
              </a:tr>
              <a:tr h="4546787">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pt-BR" sz="1800" dirty="0" smtClean="0">
                          <a:solidFill>
                            <a:schemeClr val="tx1"/>
                          </a:solidFill>
                          <a:latin typeface="+mn-lt"/>
                          <a:ea typeface="+mn-ea"/>
                          <a:cs typeface="+mn-cs"/>
                        </a:rPr>
                        <a:t> Art.8 º  Durante o estado de calamidade pública a que se refere o art. 1º desta Lei, o empregador poderá acordar a suspensão temporária do contrato de trabalho de seus empregados, </a:t>
                      </a:r>
                      <a:r>
                        <a:rPr lang="pt-BR" sz="1800" b="1" u="sng" dirty="0" smtClean="0">
                          <a:solidFill>
                            <a:srgbClr val="FF0000"/>
                          </a:solidFill>
                          <a:latin typeface="+mn-lt"/>
                          <a:ea typeface="+mn-ea"/>
                          <a:cs typeface="+mn-cs"/>
                        </a:rPr>
                        <a:t>de forma setorial, departamental, parcial ou na totalidade dos postos de trabalho</a:t>
                      </a:r>
                      <a:r>
                        <a:rPr lang="pt-BR" sz="1800" dirty="0" smtClean="0">
                          <a:solidFill>
                            <a:srgbClr val="FF0000"/>
                          </a:solidFill>
                          <a:latin typeface="+mn-lt"/>
                          <a:ea typeface="+mn-ea"/>
                          <a:cs typeface="+mn-cs"/>
                        </a:rPr>
                        <a:t>, </a:t>
                      </a:r>
                      <a:r>
                        <a:rPr lang="pt-BR" sz="1800" dirty="0" smtClean="0">
                          <a:solidFill>
                            <a:schemeClr val="tx1"/>
                          </a:solidFill>
                          <a:latin typeface="+mn-lt"/>
                          <a:ea typeface="+mn-ea"/>
                          <a:cs typeface="+mn-cs"/>
                        </a:rPr>
                        <a:t>pelo prazo máximo de 60 (sessenta) dias, </a:t>
                      </a:r>
                      <a:r>
                        <a:rPr lang="pt-BR" sz="1800" dirty="0" err="1" smtClean="0">
                          <a:solidFill>
                            <a:schemeClr val="tx1"/>
                          </a:solidFill>
                          <a:latin typeface="+mn-lt"/>
                          <a:ea typeface="+mn-ea"/>
                          <a:cs typeface="+mn-cs"/>
                        </a:rPr>
                        <a:t>fracionável</a:t>
                      </a:r>
                      <a:r>
                        <a:rPr lang="pt-BR" sz="1800" dirty="0" smtClean="0">
                          <a:solidFill>
                            <a:schemeClr val="tx1"/>
                          </a:solidFill>
                          <a:latin typeface="+mn-lt"/>
                          <a:ea typeface="+mn-ea"/>
                          <a:cs typeface="+mn-cs"/>
                        </a:rPr>
                        <a:t> em 2 (dois) períodos de até 30 (trinta) dias, </a:t>
                      </a:r>
                      <a:r>
                        <a:rPr lang="pt-BR" sz="1800" b="1" u="sng" dirty="0" smtClean="0">
                          <a:solidFill>
                            <a:srgbClr val="FF0000"/>
                          </a:solidFill>
                          <a:latin typeface="+mn-lt"/>
                          <a:ea typeface="+mn-ea"/>
                          <a:cs typeface="+mn-cs"/>
                        </a:rPr>
                        <a:t>podendo ser prorrogado por prazo determinado em ato do Poder Executivo.  </a:t>
                      </a:r>
                      <a:endParaRPr lang="pt-BR" sz="1800" dirty="0" smtClean="0">
                        <a:solidFill>
                          <a:srgbClr val="FF0000"/>
                        </a:solidFill>
                        <a:latin typeface="+mn-lt"/>
                        <a:ea typeface="+mn-ea"/>
                        <a:cs typeface="+mn-cs"/>
                      </a:endParaRPr>
                    </a:p>
                    <a:p>
                      <a:pPr>
                        <a:lnSpc>
                          <a:spcPct val="100000"/>
                        </a:lnSpc>
                      </a:pPr>
                      <a:endParaRPr lang="pt-BR" sz="800" dirty="0" smtClean="0">
                        <a:latin typeface="Times New Roman"/>
                        <a:cs typeface="Times New Roman"/>
                      </a:endParaRPr>
                    </a:p>
                    <a:p>
                      <a:pPr>
                        <a:lnSpc>
                          <a:spcPct val="100000"/>
                        </a:lnSpc>
                      </a:pPr>
                      <a:endParaRPr lang="pt-BR" sz="800" dirty="0" smtClean="0">
                        <a:latin typeface="Times New Roman"/>
                        <a:cs typeface="Times New Roman"/>
                      </a:endParaRPr>
                    </a:p>
                    <a:p>
                      <a:endParaRPr lang="pt-BR" dirty="0"/>
                    </a:p>
                  </a:txBody>
                  <a:tcPr/>
                </a:tc>
                <a:tc>
                  <a:txBody>
                    <a:bodyPr/>
                    <a:lstStyle/>
                    <a:p>
                      <a:pPr algn="just"/>
                      <a:r>
                        <a:rPr kumimoji="0" lang="pt-BR" sz="1800" b="0" i="0" u="sng" kern="1200" baseline="0" smtClean="0">
                          <a:solidFill>
                            <a:schemeClr val="tx1"/>
                          </a:solidFill>
                          <a:latin typeface="+mn-lt"/>
                          <a:ea typeface="+mn-ea"/>
                          <a:cs typeface="+mn-cs"/>
                        </a:rPr>
                        <a:t>  </a:t>
                      </a:r>
                      <a:r>
                        <a:rPr kumimoji="0" lang="pt-BR" b="0" i="0" kern="1200" smtClean="0">
                          <a:solidFill>
                            <a:srgbClr val="FF0000"/>
                          </a:solidFill>
                          <a:latin typeface="+mn-lt"/>
                          <a:ea typeface="+mn-ea"/>
                          <a:cs typeface="+mn-cs"/>
                        </a:rPr>
                        <a:t>Art</a:t>
                      </a:r>
                      <a:r>
                        <a:rPr kumimoji="0" lang="pt-BR" b="0" i="0" kern="1200" dirty="0" smtClean="0">
                          <a:solidFill>
                            <a:srgbClr val="FF0000"/>
                          </a:solidFill>
                          <a:latin typeface="+mn-lt"/>
                          <a:ea typeface="+mn-ea"/>
                          <a:cs typeface="+mn-cs"/>
                        </a:rPr>
                        <a:t>. 3º Os prazos máximos para celebrar acordo de redução proporcional de jornada de trabalho e de salário e de suspensão temporária de contrato de trabalho, ainda que em períodos sucessivos ou intercalados, de que trata o art. 16 da Lei nº 14.020, de 2020, consideradas as prorrogações do Decreto nº 10.422, de 2020, e do Decreto nº 10.470, de 2020, ficam acrescidos de sessenta dias, de modo a completar o total de duzentos e quarenta dias, limitados à duração do estado de calamidade pública a que se refere o art. 1º da Lei nº 14.020, de 2020.</a:t>
                      </a:r>
                      <a:endParaRPr lang="pt-BR" dirty="0">
                        <a:solidFill>
                          <a:srgbClr val="FF0000"/>
                        </a:solidFill>
                      </a:endParaRPr>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8596" y="571480"/>
            <a:ext cx="8229600" cy="1143000"/>
          </a:xfrm>
        </p:spPr>
        <p:txBody>
          <a:bodyPr>
            <a:normAutofit/>
          </a:bodyPr>
          <a:lstStyle/>
          <a:p>
            <a:pPr algn="ctr"/>
            <a:r>
              <a:rPr lang="pt-BR" sz="3400" b="1" dirty="0" smtClean="0">
                <a:solidFill>
                  <a:schemeClr val="accent2"/>
                </a:solidFill>
                <a:latin typeface="Arial" pitchFamily="34" charset="0"/>
                <a:cs typeface="Arial" pitchFamily="34" charset="0"/>
              </a:rPr>
              <a:t>FÉRIAS</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rmAutofit fontScale="85000" lnSpcReduction="20000"/>
          </a:bodyPr>
          <a:lstStyle/>
          <a:p>
            <a:pPr algn="just">
              <a:buNone/>
            </a:pPr>
            <a:r>
              <a:rPr lang="pt-BR" dirty="0" smtClean="0">
                <a:solidFill>
                  <a:srgbClr val="FF0000"/>
                </a:solidFill>
              </a:rPr>
              <a:t>    Art. 130 CLT </a:t>
            </a:r>
            <a:r>
              <a:rPr lang="pt-BR" dirty="0" smtClean="0"/>
              <a:t>após cada período de 12 (doze) meses de vigência do contrato de trabalho, o empregado  terá direito a férias</a:t>
            </a:r>
            <a:r>
              <a:rPr lang="pt-BR" dirty="0" smtClean="0"/>
              <a:t>.</a:t>
            </a:r>
          </a:p>
          <a:p>
            <a:pPr algn="just">
              <a:buNone/>
            </a:pPr>
            <a:endParaRPr lang="pt-BR" dirty="0" smtClean="0"/>
          </a:p>
          <a:p>
            <a:pPr algn="just">
              <a:buNone/>
            </a:pPr>
            <a:r>
              <a:rPr lang="pt-BR" dirty="0" smtClean="0"/>
              <a:t>     </a:t>
            </a:r>
            <a:r>
              <a:rPr lang="pt-BR" dirty="0" smtClean="0">
                <a:solidFill>
                  <a:srgbClr val="FF0000"/>
                </a:solidFill>
              </a:rPr>
              <a:t>Art. 134 CLT </a:t>
            </a:r>
            <a:r>
              <a:rPr lang="pt-BR" dirty="0" smtClean="0"/>
              <a:t>as férias serão concedidas por ato do empregador, em um só período, nos 12 (doze) meses subsequentes à data em o empregado tiver adquirido o direito.</a:t>
            </a:r>
          </a:p>
          <a:p>
            <a:pPr algn="just">
              <a:buNone/>
            </a:pPr>
            <a:endParaRPr lang="pt-BR" dirty="0" smtClean="0"/>
          </a:p>
          <a:p>
            <a:pPr algn="just">
              <a:buNone/>
            </a:pPr>
            <a:r>
              <a:rPr lang="pt-BR" dirty="0" smtClean="0"/>
              <a:t>     </a:t>
            </a:r>
            <a:r>
              <a:rPr lang="pt-BR" dirty="0" smtClean="0">
                <a:solidFill>
                  <a:srgbClr val="FF0000"/>
                </a:solidFill>
              </a:rPr>
              <a:t>Art. 135 CLT </a:t>
            </a:r>
            <a:r>
              <a:rPr lang="pt-BR" dirty="0" smtClean="0"/>
              <a:t>a concessão das férias será participada, por escrito, ao empregado com antecedência de, no mínimo 30 (trinta) dias. Dessa participação o interessado dará recibo.</a:t>
            </a:r>
          </a:p>
          <a:p>
            <a:pPr algn="just">
              <a:buNone/>
            </a:pPr>
            <a:endParaRPr lang="pt-BR" dirty="0" smtClean="0"/>
          </a:p>
          <a:p>
            <a:pPr algn="just">
              <a:buNone/>
            </a:pPr>
            <a:r>
              <a:rPr lang="pt-BR" dirty="0" smtClean="0"/>
              <a:t>     </a:t>
            </a:r>
            <a:r>
              <a:rPr lang="pt-BR" dirty="0" smtClean="0">
                <a:solidFill>
                  <a:srgbClr val="FF0000"/>
                </a:solidFill>
              </a:rPr>
              <a:t>Art. 145 CLT </a:t>
            </a:r>
            <a:r>
              <a:rPr lang="pt-BR" dirty="0" smtClean="0"/>
              <a:t>o pagamento da remuneração das férias e, se for o caso, o abono referido no Art. 143 serão efetuados até 2 (dois) dias antes do início do respectivo.</a:t>
            </a:r>
          </a:p>
          <a:p>
            <a:pPr algn="just">
              <a:buNone/>
            </a:pP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Autofit/>
          </a:bodyPr>
          <a:lstStyle/>
          <a:p>
            <a:pPr algn="just">
              <a:buNone/>
            </a:pPr>
            <a:r>
              <a:rPr lang="pt-BR" sz="2400" b="1" dirty="0" smtClean="0">
                <a:latin typeface="Georgia" pitchFamily="18" charset="0"/>
              </a:rPr>
              <a:t>QUEM TEM DIREITO</a:t>
            </a:r>
            <a:endParaRPr lang="pt-BR" sz="2400" dirty="0" smtClean="0">
              <a:latin typeface="Georgia" pitchFamily="18" charset="0"/>
            </a:endParaRPr>
          </a:p>
          <a:p>
            <a:pPr algn="just">
              <a:buNone/>
            </a:pPr>
            <a:r>
              <a:rPr lang="pt-BR" sz="2400" b="1" dirty="0" smtClean="0">
                <a:latin typeface="Georgia" pitchFamily="18" charset="0"/>
              </a:rPr>
              <a:t/>
            </a:r>
            <a:br>
              <a:rPr lang="pt-BR" sz="2400" b="1" dirty="0" smtClean="0">
                <a:latin typeface="Georgia" pitchFamily="18" charset="0"/>
              </a:rPr>
            </a:br>
            <a:endParaRPr lang="pt-BR" sz="2400" dirty="0" smtClean="0">
              <a:latin typeface="Georgia" pitchFamily="18" charset="0"/>
            </a:endParaRPr>
          </a:p>
          <a:p>
            <a:pPr algn="just">
              <a:buNone/>
            </a:pPr>
            <a:r>
              <a:rPr lang="pt-BR" sz="2400" dirty="0" smtClean="0">
                <a:latin typeface="Georgia" pitchFamily="18" charset="0"/>
              </a:rPr>
              <a:t>                 Ao pagamento do 13º salário faz jus o trabalhador urbano ou rural, o trabalhador avulso e o doméstico.</a:t>
            </a:r>
          </a:p>
          <a:p>
            <a:pPr algn="just"/>
            <a:endParaRPr lang="pt-BR" sz="24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8596" y="571480"/>
            <a:ext cx="8229600" cy="1143000"/>
          </a:xfrm>
        </p:spPr>
        <p:txBody>
          <a:bodyPr>
            <a:normAutofit/>
          </a:bodyPr>
          <a:lstStyle/>
          <a:p>
            <a:pPr algn="ctr"/>
            <a:r>
              <a:rPr lang="pt-BR" sz="3400" b="1" dirty="0" smtClean="0">
                <a:solidFill>
                  <a:schemeClr val="accent2"/>
                </a:solidFill>
                <a:latin typeface="Arial" pitchFamily="34" charset="0"/>
                <a:cs typeface="Arial" pitchFamily="34" charset="0"/>
              </a:rPr>
              <a:t>FÉRIAS</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rmAutofit/>
          </a:bodyPr>
          <a:lstStyle/>
          <a:p>
            <a:pPr algn="just">
              <a:buNone/>
            </a:pPr>
            <a:r>
              <a:rPr lang="pt-BR" sz="2400" b="1" dirty="0" smtClean="0">
                <a:latin typeface="Georgia" pitchFamily="18" charset="0"/>
              </a:rPr>
              <a:t>Período Aquisitivo</a:t>
            </a:r>
            <a:r>
              <a:rPr lang="pt-BR" sz="2400" dirty="0" smtClean="0"/>
              <a:t>: </a:t>
            </a:r>
          </a:p>
          <a:p>
            <a:pPr algn="just">
              <a:buNone/>
            </a:pPr>
            <a:r>
              <a:rPr lang="pt-BR" sz="2400" dirty="0"/>
              <a:t> </a:t>
            </a:r>
            <a:r>
              <a:rPr lang="pt-BR" sz="2400" dirty="0" smtClean="0"/>
              <a:t>              	É o tempo que deve transcorrer para o empregado adquirir o direito a tirar férias, ou seja passado um ano de contrato de trabalho, ele pode usufruir de 30 dias de férias.</a:t>
            </a:r>
          </a:p>
          <a:p>
            <a:pPr algn="just">
              <a:buNone/>
            </a:pPr>
            <a:endParaRPr lang="pt-BR" sz="2400" dirty="0" smtClean="0"/>
          </a:p>
          <a:p>
            <a:pPr algn="just">
              <a:buNone/>
            </a:pPr>
            <a:endParaRPr lang="pt-BR" sz="2400" dirty="0" smtClean="0"/>
          </a:p>
          <a:p>
            <a:pPr algn="just">
              <a:buNone/>
            </a:pPr>
            <a:r>
              <a:rPr lang="pt-BR" sz="2400" b="1" dirty="0" smtClean="0">
                <a:latin typeface="Georgia" pitchFamily="18" charset="0"/>
              </a:rPr>
              <a:t>Período Concessivo</a:t>
            </a:r>
            <a:r>
              <a:rPr lang="pt-BR" sz="2400" dirty="0" smtClean="0"/>
              <a:t>:</a:t>
            </a:r>
          </a:p>
          <a:p>
            <a:pPr algn="just">
              <a:buNone/>
            </a:pPr>
            <a:r>
              <a:rPr lang="pt-BR" sz="2400" dirty="0"/>
              <a:t> </a:t>
            </a:r>
            <a:r>
              <a:rPr lang="pt-BR" sz="2400" dirty="0" smtClean="0"/>
              <a:t>                     É o  tempo que o empregador terá para conceder as férias ao seu empregado em regra um ano.</a:t>
            </a:r>
            <a:endParaRPr lang="pt-B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8596" y="571480"/>
            <a:ext cx="8229600" cy="1143000"/>
          </a:xfrm>
        </p:spPr>
        <p:txBody>
          <a:bodyPr>
            <a:normAutofit/>
          </a:bodyPr>
          <a:lstStyle/>
          <a:p>
            <a:pPr algn="ctr"/>
            <a:r>
              <a:rPr lang="pt-BR" sz="3400" b="1" dirty="0" smtClean="0">
                <a:solidFill>
                  <a:schemeClr val="accent2"/>
                </a:solidFill>
                <a:latin typeface="Arial" pitchFamily="34" charset="0"/>
                <a:cs typeface="Arial" pitchFamily="34" charset="0"/>
              </a:rPr>
              <a:t>FÉRIAS / 13º SALÁRIO</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rmAutofit/>
          </a:bodyPr>
          <a:lstStyle/>
          <a:p>
            <a:pPr algn="just">
              <a:buNone/>
            </a:pPr>
            <a:r>
              <a:rPr lang="pt-BR" sz="2400" b="1" dirty="0" smtClean="0">
                <a:latin typeface="Georgia" pitchFamily="18" charset="0"/>
              </a:rPr>
              <a:t>Nota Técnica SEI nº 51520/2020 ME</a:t>
            </a:r>
          </a:p>
          <a:p>
            <a:pPr algn="just">
              <a:buNone/>
            </a:pPr>
            <a:endParaRPr lang="pt-BR" sz="2400" dirty="0" smtClean="0"/>
          </a:p>
          <a:p>
            <a:pPr algn="just">
              <a:buNone/>
            </a:pPr>
            <a:r>
              <a:rPr lang="pt-BR" sz="2400" dirty="0" smtClean="0">
                <a:latin typeface="Georgia" pitchFamily="18" charset="0"/>
              </a:rPr>
              <a:t>        O período de Suspensão de Contrato baseado na Lei 14.020/2020, nessa hipótese, não é contado para fins de período aquisitivo. Dessa forma, o período aquisitivo recomeça a contar após o término da Suspensão</a:t>
            </a:r>
            <a:r>
              <a:rPr lang="pt-BR" sz="2400" dirty="0" smtClean="0">
                <a:latin typeface="Georgia" pitchFamily="18" charset="0"/>
              </a:rPr>
              <a:t>.</a:t>
            </a:r>
          </a:p>
          <a:p>
            <a:pPr algn="just">
              <a:buNone/>
            </a:pPr>
            <a:endParaRPr lang="pt-BR" sz="2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8596" y="571480"/>
            <a:ext cx="8229600" cy="1143000"/>
          </a:xfrm>
        </p:spPr>
        <p:txBody>
          <a:bodyPr>
            <a:normAutofit/>
          </a:bodyPr>
          <a:lstStyle/>
          <a:p>
            <a:pPr algn="ctr"/>
            <a:r>
              <a:rPr lang="pt-BR" sz="3400" b="1" dirty="0" smtClean="0">
                <a:solidFill>
                  <a:schemeClr val="accent2"/>
                </a:solidFill>
                <a:latin typeface="Arial" pitchFamily="34" charset="0"/>
                <a:cs typeface="Arial" pitchFamily="34" charset="0"/>
              </a:rPr>
              <a:t>FÉRIAS / 13º SALÁRIO</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rmAutofit fontScale="70000" lnSpcReduction="20000"/>
          </a:bodyPr>
          <a:lstStyle/>
          <a:p>
            <a:pPr algn="just">
              <a:buNone/>
            </a:pPr>
            <a:r>
              <a:rPr lang="pt-BR" sz="2400" b="1" dirty="0" smtClean="0">
                <a:latin typeface="Georgia" pitchFamily="18" charset="0"/>
              </a:rPr>
              <a:t>Nota Técnica SEI nº 51520/2020 ME</a:t>
            </a:r>
          </a:p>
          <a:p>
            <a:pPr algn="just">
              <a:buNone/>
            </a:pPr>
            <a:endParaRPr lang="pt-BR" sz="2400" dirty="0" smtClean="0"/>
          </a:p>
          <a:p>
            <a:pPr algn="just">
              <a:buNone/>
            </a:pPr>
            <a:r>
              <a:rPr lang="pt-BR" b="1" dirty="0" smtClean="0">
                <a:latin typeface="Georgia" panose="02040502050405020303" pitchFamily="18" charset="0"/>
              </a:rPr>
              <a:t>Conclusão:</a:t>
            </a:r>
          </a:p>
          <a:p>
            <a:pPr algn="just">
              <a:buNone/>
            </a:pPr>
            <a:endParaRPr lang="pt-BR" b="1" dirty="0" smtClean="0">
              <a:latin typeface="Georgia" panose="02040502050405020303" pitchFamily="18" charset="0"/>
            </a:endParaRPr>
          </a:p>
          <a:p>
            <a:pPr algn="just">
              <a:buNone/>
            </a:pPr>
            <a:r>
              <a:rPr lang="pt-BR" dirty="0" smtClean="0">
                <a:latin typeface="Georgia" panose="02040502050405020303" pitchFamily="18" charset="0"/>
              </a:rPr>
              <a:t>     * Para </a:t>
            </a:r>
            <a:r>
              <a:rPr lang="pt-BR" dirty="0">
                <a:latin typeface="Georgia" panose="02040502050405020303" pitchFamily="18" charset="0"/>
              </a:rPr>
              <a:t>fins de cálculo do décimo terceiro salário e da remuneração das férias e terço constitucional dos empregados beneficiados pelo </a:t>
            </a:r>
            <a:r>
              <a:rPr lang="pt-BR" dirty="0" err="1">
                <a:latin typeface="Georgia" panose="02040502050405020303" pitchFamily="18" charset="0"/>
              </a:rPr>
              <a:t>BEm</a:t>
            </a:r>
            <a:r>
              <a:rPr lang="pt-BR" dirty="0">
                <a:latin typeface="Georgia" panose="02040502050405020303" pitchFamily="18" charset="0"/>
              </a:rPr>
              <a:t>, não deve ser considerada a redução de salário de que trata a Lei nº 14.020, de 2020. </a:t>
            </a:r>
            <a:endParaRPr lang="pt-BR" dirty="0" smtClean="0">
              <a:latin typeface="Georgia" panose="02040502050405020303" pitchFamily="18" charset="0"/>
            </a:endParaRPr>
          </a:p>
          <a:p>
            <a:pPr algn="just">
              <a:buNone/>
            </a:pPr>
            <a:endParaRPr lang="pt-BR" dirty="0" smtClean="0">
              <a:latin typeface="Georgia" panose="02040502050405020303" pitchFamily="18" charset="0"/>
            </a:endParaRPr>
          </a:p>
          <a:p>
            <a:pPr algn="just">
              <a:buNone/>
            </a:pPr>
            <a:r>
              <a:rPr lang="pt-BR" dirty="0">
                <a:latin typeface="Georgia" panose="02040502050405020303" pitchFamily="18" charset="0"/>
              </a:rPr>
              <a:t> </a:t>
            </a:r>
            <a:r>
              <a:rPr lang="pt-BR" dirty="0" smtClean="0">
                <a:latin typeface="Georgia" panose="02040502050405020303" pitchFamily="18" charset="0"/>
              </a:rPr>
              <a:t>    * Os </a:t>
            </a:r>
            <a:r>
              <a:rPr lang="pt-BR" dirty="0">
                <a:latin typeface="Georgia" panose="02040502050405020303" pitchFamily="18" charset="0"/>
              </a:rPr>
              <a:t>períodos de suspensão temporária do contrato de trabalho, avençados nos termos da Lei nº 14.020, de 2020, não deverão ser computados como tempo de serviço para cálculo de décimo terceiro salário e de período aquisitivo de férias, salvo, quanto ao décimo terceiro, quando houver a prestação de serviço em período igual ou superior ao previsto no §2º do art. 1° da Lei nº 4.090, de 1962. </a:t>
            </a:r>
            <a:endParaRPr lang="pt-BR" dirty="0" smtClean="0">
              <a:latin typeface="Georgia" pitchFamily="18" charset="0"/>
            </a:endParaRPr>
          </a:p>
          <a:p>
            <a:pPr algn="just">
              <a:buNone/>
            </a:pPr>
            <a:r>
              <a:rPr lang="pt-BR" dirty="0" smtClean="0">
                <a:latin typeface="Georgia" pitchFamily="18" charset="0"/>
              </a:rPr>
              <a:t>        </a:t>
            </a:r>
            <a:endParaRPr lang="pt-BR" dirty="0">
              <a:latin typeface="Georgia" pitchFamily="18" charset="0"/>
            </a:endParaRPr>
          </a:p>
        </p:txBody>
      </p:sp>
    </p:spTree>
    <p:extLst>
      <p:ext uri="{BB962C8B-B14F-4D97-AF65-F5344CB8AC3E}">
        <p14:creationId xmlns:p14="http://schemas.microsoft.com/office/powerpoint/2010/main" val="39415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8596" y="571480"/>
            <a:ext cx="8229600" cy="1143000"/>
          </a:xfrm>
        </p:spPr>
        <p:txBody>
          <a:bodyPr>
            <a:normAutofit/>
          </a:bodyPr>
          <a:lstStyle/>
          <a:p>
            <a:pPr algn="ctr"/>
            <a:r>
              <a:rPr lang="pt-BR" sz="3400" b="1" dirty="0" smtClean="0">
                <a:solidFill>
                  <a:schemeClr val="accent2"/>
                </a:solidFill>
                <a:latin typeface="Arial" pitchFamily="34" charset="0"/>
                <a:cs typeface="Arial" pitchFamily="34" charset="0"/>
              </a:rPr>
              <a:t>FÉRIAS x SUSPENSÃO DO CONTRATO </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rmAutofit fontScale="92500"/>
          </a:bodyPr>
          <a:lstStyle/>
          <a:p>
            <a:pPr algn="just">
              <a:buNone/>
            </a:pPr>
            <a:r>
              <a:rPr lang="pt-BR" sz="2400" dirty="0" smtClean="0"/>
              <a:t>            </a:t>
            </a:r>
            <a:r>
              <a:rPr lang="pt-BR" sz="2400" dirty="0" smtClean="0">
                <a:latin typeface="Georgia" pitchFamily="18" charset="0"/>
              </a:rPr>
              <a:t>Com a Suspensão do Contrato de Trabalho porém fica suspenso o período aquisitivo. Ou seja, enquanto o contrato estiver Suspenso, esse tempo que em o trabalhador não presta serviço não será contabilizado para a aquisição de férias.</a:t>
            </a:r>
          </a:p>
          <a:p>
            <a:pPr algn="just">
              <a:buNone/>
            </a:pPr>
            <a:endParaRPr lang="pt-BR" sz="2400" dirty="0" smtClean="0">
              <a:latin typeface="Georgia" pitchFamily="18" charset="0"/>
            </a:endParaRPr>
          </a:p>
          <a:p>
            <a:pPr algn="just">
              <a:buNone/>
            </a:pPr>
            <a:r>
              <a:rPr lang="pt-BR" sz="2400" dirty="0" smtClean="0">
                <a:solidFill>
                  <a:srgbClr val="FF0000"/>
                </a:solidFill>
                <a:latin typeface="Georgia" pitchFamily="18" charset="0"/>
              </a:rPr>
              <a:t>EX</a:t>
            </a:r>
            <a:r>
              <a:rPr lang="pt-BR" sz="2400" dirty="0" smtClean="0">
                <a:latin typeface="Georgia" pitchFamily="18" charset="0"/>
              </a:rPr>
              <a:t>: O empregado que foi admitido em 1º de Fevereiro de 2020, terá completado seu primeiro período aquisitivo em 31 de Janeiro de 2021. Se dentro deste mesmo período o contrato ficou suspenso por 60 dias, o período aquisitivo das férias se completará 60 dias após. Ou seja, em 02 de Abril de 2021. Neste caso o período concessivo terá início em 3 de Abril de 2021.</a:t>
            </a:r>
            <a:endParaRPr lang="pt-BR" sz="2400" dirty="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28596" y="571480"/>
            <a:ext cx="8229600" cy="1143000"/>
          </a:xfrm>
        </p:spPr>
        <p:txBody>
          <a:bodyPr>
            <a:normAutofit/>
          </a:bodyPr>
          <a:lstStyle/>
          <a:p>
            <a:pPr algn="ctr"/>
            <a:r>
              <a:rPr lang="pt-BR" sz="3400" b="1" dirty="0" smtClean="0">
                <a:solidFill>
                  <a:schemeClr val="accent2"/>
                </a:solidFill>
                <a:latin typeface="Arial" pitchFamily="34" charset="0"/>
                <a:cs typeface="Arial" pitchFamily="34" charset="0"/>
              </a:rPr>
              <a:t>FÉRIAS x SUSPENSÃO DO CONTRATO </a:t>
            </a:r>
            <a:endParaRPr lang="pt-BR" sz="3400" b="1" dirty="0">
              <a:solidFill>
                <a:schemeClr val="accent2"/>
              </a:solidFill>
              <a:latin typeface="Arial" pitchFamily="34" charset="0"/>
              <a:cs typeface="Arial" pitchFamily="34" charset="0"/>
            </a:endParaRPr>
          </a:p>
        </p:txBody>
      </p:sp>
      <p:sp>
        <p:nvSpPr>
          <p:cNvPr id="2" name="Espaço Reservado para Conteúdo 1"/>
          <p:cNvSpPr>
            <a:spLocks noGrp="1"/>
          </p:cNvSpPr>
          <p:nvPr>
            <p:ph idx="1"/>
          </p:nvPr>
        </p:nvSpPr>
        <p:spPr/>
        <p:txBody>
          <a:bodyPr>
            <a:normAutofit lnSpcReduction="10000"/>
          </a:bodyPr>
          <a:lstStyle/>
          <a:p>
            <a:pPr algn="just">
              <a:buNone/>
            </a:pPr>
            <a:r>
              <a:rPr lang="pt-BR" sz="2400" dirty="0" smtClean="0"/>
              <a:t>        O Decreto 10.517 prorrogou mais ainda o prazo dos Acordos de Suspensão do contrato de Trabalho agora para até 240 dias ou seja mais de  (seis) meses.</a:t>
            </a:r>
          </a:p>
          <a:p>
            <a:pPr algn="just">
              <a:buNone/>
            </a:pPr>
            <a:r>
              <a:rPr lang="pt-BR" sz="2400" dirty="0" smtClean="0">
                <a:latin typeface="Georgia" pitchFamily="18" charset="0"/>
              </a:rPr>
              <a:t>         Não se pode levar em consideração o Art. 133 da CLT caput e inciso IV.</a:t>
            </a:r>
          </a:p>
          <a:p>
            <a:pPr algn="just">
              <a:buNone/>
            </a:pPr>
            <a:r>
              <a:rPr lang="pt-BR" sz="2400" dirty="0" smtClean="0">
                <a:latin typeface="Georgia" pitchFamily="18" charset="0"/>
              </a:rPr>
              <a:t>     </a:t>
            </a:r>
            <a:r>
              <a:rPr lang="pt-BR" sz="2400" dirty="0" smtClean="0">
                <a:solidFill>
                  <a:srgbClr val="FF0000"/>
                </a:solidFill>
                <a:latin typeface="Georgia" pitchFamily="18" charset="0"/>
              </a:rPr>
              <a:t>Art. 134 </a:t>
            </a:r>
            <a:r>
              <a:rPr lang="pt-BR" sz="2400" dirty="0" smtClean="0">
                <a:latin typeface="Georgia" pitchFamily="18" charset="0"/>
              </a:rPr>
              <a:t>não terá direito a férias o empregado que, no curso do período aquisitivo:</a:t>
            </a:r>
          </a:p>
          <a:p>
            <a:pPr algn="just">
              <a:buNone/>
            </a:pPr>
            <a:endParaRPr lang="pt-BR" sz="2400" dirty="0" smtClean="0">
              <a:latin typeface="Georgia" pitchFamily="18" charset="0"/>
            </a:endParaRPr>
          </a:p>
          <a:p>
            <a:pPr algn="just">
              <a:buNone/>
            </a:pPr>
            <a:r>
              <a:rPr lang="pt-BR" sz="2400" dirty="0" smtClean="0">
                <a:latin typeface="Georgia" pitchFamily="18" charset="0"/>
              </a:rPr>
              <a:t>     </a:t>
            </a:r>
            <a:r>
              <a:rPr lang="pt-BR" sz="2400" dirty="0" smtClean="0">
                <a:solidFill>
                  <a:srgbClr val="FF0000"/>
                </a:solidFill>
                <a:latin typeface="Georgia" pitchFamily="18" charset="0"/>
              </a:rPr>
              <a:t>IV</a:t>
            </a:r>
            <a:r>
              <a:rPr lang="pt-BR" sz="2400" dirty="0" smtClean="0">
                <a:latin typeface="Georgia" pitchFamily="18" charset="0"/>
              </a:rPr>
              <a:t> – tiver percebido da PREVIDÊNCIA SOCIAL prestações de acidente de trabalho ou de auxílio-doença por mais de  6 (meses), embora descontínuos</a:t>
            </a:r>
            <a:endParaRPr lang="pt-BR" sz="2400" dirty="0">
              <a:latin typeface="Georg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m para imagem de ceu estrelado"/>
          <p:cNvPicPr>
            <a:picLocks noChangeAspect="1" noChangeArrowheads="1"/>
          </p:cNvPicPr>
          <p:nvPr/>
        </p:nvPicPr>
        <p:blipFill>
          <a:blip r:embed="rId3"/>
          <a:srcRect/>
          <a:stretch>
            <a:fillRect/>
          </a:stretch>
        </p:blipFill>
        <p:spPr bwMode="auto">
          <a:xfrm>
            <a:off x="0" y="-142900"/>
            <a:ext cx="9144000" cy="7000900"/>
          </a:xfrm>
          <a:prstGeom prst="rect">
            <a:avLst/>
          </a:prstGeom>
          <a:noFill/>
        </p:spPr>
      </p:pic>
      <p:sp>
        <p:nvSpPr>
          <p:cNvPr id="3" name="CaixaDeTexto 2"/>
          <p:cNvSpPr txBox="1"/>
          <p:nvPr/>
        </p:nvSpPr>
        <p:spPr>
          <a:xfrm>
            <a:off x="2571736" y="2571744"/>
            <a:ext cx="3357586" cy="1323439"/>
          </a:xfrm>
          <a:prstGeom prst="rect">
            <a:avLst/>
          </a:prstGeom>
          <a:noFill/>
        </p:spPr>
        <p:txBody>
          <a:bodyPr wrap="square" rtlCol="0">
            <a:spAutoFit/>
          </a:bodyPr>
          <a:lstStyle/>
          <a:p>
            <a:pPr algn="ctr"/>
            <a:r>
              <a:rPr lang="pt-BR" sz="8000" dirty="0" smtClean="0">
                <a:solidFill>
                  <a:srgbClr val="FFFF00"/>
                </a:solidFill>
                <a:latin typeface="Algerian" pitchFamily="82" charset="0"/>
              </a:rPr>
              <a:t>FIM</a:t>
            </a:r>
            <a:endParaRPr lang="pt-BR" sz="8000" dirty="0">
              <a:solidFill>
                <a:srgbClr val="FFFF00"/>
              </a:solidFill>
              <a:latin typeface="Algerian" pitchFamily="82" charset="0"/>
            </a:endParaRPr>
          </a:p>
        </p:txBody>
      </p:sp>
      <p:sp>
        <p:nvSpPr>
          <p:cNvPr id="4" name="CaixaDeTexto 3"/>
          <p:cNvSpPr txBox="1"/>
          <p:nvPr/>
        </p:nvSpPr>
        <p:spPr>
          <a:xfrm>
            <a:off x="1928794" y="5286388"/>
            <a:ext cx="7116051" cy="923330"/>
          </a:xfrm>
          <a:prstGeom prst="rect">
            <a:avLst/>
          </a:prstGeom>
          <a:noFill/>
        </p:spPr>
        <p:txBody>
          <a:bodyPr wrap="none" rtlCol="0">
            <a:spAutoFit/>
          </a:bodyPr>
          <a:lstStyle/>
          <a:p>
            <a:r>
              <a:rPr lang="pt-BR" dirty="0" smtClean="0">
                <a:solidFill>
                  <a:srgbClr val="FFFF00"/>
                </a:solidFill>
              </a:rPr>
              <a:t>“</a:t>
            </a:r>
            <a:r>
              <a:rPr lang="pt-BR" dirty="0" smtClean="0">
                <a:solidFill>
                  <a:srgbClr val="FFFF00"/>
                </a:solidFill>
                <a:latin typeface="Arial" pitchFamily="34" charset="0"/>
                <a:cs typeface="Arial" pitchFamily="34" charset="0"/>
              </a:rPr>
              <a:t>O que importa na vida não é o ponto de partida, mas a caminhada.</a:t>
            </a:r>
          </a:p>
          <a:p>
            <a:r>
              <a:rPr lang="pt-BR" dirty="0" smtClean="0">
                <a:solidFill>
                  <a:srgbClr val="FFFF00"/>
                </a:solidFill>
                <a:latin typeface="Arial" pitchFamily="34" charset="0"/>
                <a:cs typeface="Arial" pitchFamily="34" charset="0"/>
              </a:rPr>
              <a:t>Caminhando e semeando, no fim terás o que colher.”</a:t>
            </a:r>
          </a:p>
          <a:p>
            <a:r>
              <a:rPr lang="pt-BR" dirty="0" smtClean="0">
                <a:solidFill>
                  <a:srgbClr val="FFFF00"/>
                </a:solidFill>
                <a:latin typeface="Arial" pitchFamily="34" charset="0"/>
                <a:cs typeface="Arial" pitchFamily="34" charset="0"/>
              </a:rPr>
              <a:t>                                                             (Cora Coralina)</a:t>
            </a:r>
            <a:endParaRPr lang="pt-BR"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lnSpcReduction="10000"/>
          </a:bodyPr>
          <a:lstStyle/>
          <a:p>
            <a:pPr algn="just">
              <a:buNone/>
            </a:pPr>
            <a:r>
              <a:rPr lang="pt-BR" dirty="0" smtClean="0"/>
              <a:t>  </a:t>
            </a:r>
            <a:r>
              <a:rPr lang="pt-BR" sz="2400" b="1" dirty="0" smtClean="0">
                <a:latin typeface="Georgia" pitchFamily="18" charset="0"/>
              </a:rPr>
              <a:t>VALOR A SER PAGO </a:t>
            </a:r>
            <a:r>
              <a:rPr lang="pt-BR" sz="2400" b="1" dirty="0" smtClean="0">
                <a:latin typeface="Georgia" pitchFamily="18" charset="0"/>
              </a:rPr>
              <a:t>E </a:t>
            </a:r>
            <a:r>
              <a:rPr lang="pt-BR" sz="2400" b="1" dirty="0" smtClean="0">
                <a:latin typeface="Georgia" pitchFamily="18" charset="0"/>
              </a:rPr>
              <a:t>DATA DE PAGAMENTO  </a:t>
            </a:r>
          </a:p>
          <a:p>
            <a:pPr algn="just">
              <a:buNone/>
            </a:pPr>
            <a:r>
              <a:rPr lang="pt-BR" dirty="0" smtClean="0"/>
              <a:t>            </a:t>
            </a:r>
          </a:p>
          <a:p>
            <a:pPr algn="just">
              <a:buNone/>
            </a:pPr>
            <a:r>
              <a:rPr lang="pt-BR" sz="2400" dirty="0" smtClean="0">
                <a:latin typeface="Georgia" pitchFamily="18" charset="0"/>
              </a:rPr>
              <a:t>               O 13° salário deve ser pago em duas parcelas. A primeira será paga entre os meses de Fevereiro e Novembro de cada ano e a segunda até o dia 20 de Dezembro. Seu valor corresponderá a 1/12 avos da remuneração devida em Dezembro, por mês de serviço, do ano correspondente, sendo que a fração igual ou superior a 15 dias de trabalho será havida como mês integral</a:t>
            </a:r>
            <a:r>
              <a:rPr lang="pt-BR" sz="2400" dirty="0" smtClean="0">
                <a:latin typeface="Georgia" pitchFamily="18" charset="0"/>
              </a:rPr>
              <a:t>. </a:t>
            </a:r>
          </a:p>
          <a:p>
            <a:pPr algn="just">
              <a:buNone/>
            </a:pPr>
            <a:r>
              <a:rPr lang="pt-BR" sz="2400" dirty="0">
                <a:solidFill>
                  <a:srgbClr val="FF0000"/>
                </a:solidFill>
                <a:latin typeface="Georgia" pitchFamily="18" charset="0"/>
              </a:rPr>
              <a:t> </a:t>
            </a:r>
            <a:r>
              <a:rPr lang="pt-BR" sz="2400" dirty="0" smtClean="0">
                <a:solidFill>
                  <a:srgbClr val="FF0000"/>
                </a:solidFill>
                <a:latin typeface="Georgia" pitchFamily="18" charset="0"/>
              </a:rPr>
              <a:t>    </a:t>
            </a:r>
            <a:r>
              <a:rPr lang="pt-BR" sz="2400" dirty="0" smtClean="0">
                <a:solidFill>
                  <a:srgbClr val="FF0000"/>
                </a:solidFill>
                <a:latin typeface="Georgia" pitchFamily="18" charset="0"/>
              </a:rPr>
              <a:t>Lei 4.749/65 Art. 2º e § 1º</a:t>
            </a:r>
            <a:endParaRPr lang="pt-BR" sz="2400" dirty="0" smtClean="0">
              <a:solidFill>
                <a:srgbClr val="FF0000"/>
              </a:solidFill>
              <a:latin typeface="Georgia" pitchFamily="18" charset="0"/>
            </a:endParaRPr>
          </a:p>
          <a:p>
            <a:pPr marL="0" indent="0" algn="just">
              <a:buNone/>
            </a:pPr>
            <a:endParaRPr lang="pt-BR" sz="2400" dirty="0" smtClean="0">
              <a:latin typeface="Georgia" pitchFamily="18" charset="0"/>
            </a:endParaRPr>
          </a:p>
          <a:p>
            <a:pPr>
              <a:buNone/>
            </a:pP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pPr algn="just">
              <a:buNone/>
            </a:pPr>
            <a:r>
              <a:rPr lang="pt-BR" dirty="0" smtClean="0"/>
              <a:t>  </a:t>
            </a:r>
            <a:r>
              <a:rPr lang="pt-BR" sz="2400" b="1" dirty="0" smtClean="0">
                <a:latin typeface="Georgia" pitchFamily="18" charset="0"/>
              </a:rPr>
              <a:t>FÉRIAS – ADIANTAMENTO DO 13º SALÁRIO</a:t>
            </a:r>
          </a:p>
          <a:p>
            <a:pPr algn="just">
              <a:buNone/>
            </a:pPr>
            <a:r>
              <a:rPr lang="pt-BR" dirty="0" smtClean="0"/>
              <a:t>            </a:t>
            </a:r>
          </a:p>
          <a:p>
            <a:pPr algn="just">
              <a:buNone/>
            </a:pPr>
            <a:r>
              <a:rPr lang="pt-BR" sz="2400" dirty="0" smtClean="0">
                <a:latin typeface="Georgia" pitchFamily="18" charset="0"/>
              </a:rPr>
              <a:t>            Para que o empregado faça jus ao adiantamento da primeira parcela do 13</a:t>
            </a:r>
            <a:r>
              <a:rPr lang="pt-BR" sz="2400" baseline="30000" dirty="0" smtClean="0">
                <a:latin typeface="Georgia" pitchFamily="18" charset="0"/>
              </a:rPr>
              <a:t>o</a:t>
            </a:r>
            <a:r>
              <a:rPr lang="pt-BR" sz="2400" dirty="0" smtClean="0">
                <a:latin typeface="Georgia" pitchFamily="18" charset="0"/>
              </a:rPr>
              <a:t> salário por ocasião das férias, deverá requerer no mês de janeiro do correspondente ano ao empregador, por escrito.</a:t>
            </a:r>
          </a:p>
          <a:p>
            <a:pPr algn="just">
              <a:buNone/>
            </a:pPr>
            <a:r>
              <a:rPr lang="pt-BR" sz="2400" dirty="0" smtClean="0">
                <a:latin typeface="Georgia" pitchFamily="18" charset="0"/>
              </a:rPr>
              <a:t>           Após este período, caberá ao empregador a liberação do referido pagamento ao empregado</a:t>
            </a:r>
            <a:r>
              <a:rPr lang="pt-BR" sz="2400" dirty="0" smtClean="0">
                <a:latin typeface="Georgia" pitchFamily="18" charset="0"/>
              </a:rPr>
              <a:t>.</a:t>
            </a:r>
          </a:p>
          <a:p>
            <a:pPr algn="just">
              <a:buNone/>
            </a:pPr>
            <a:r>
              <a:rPr lang="pt-BR" sz="2400" dirty="0">
                <a:solidFill>
                  <a:srgbClr val="FF0000"/>
                </a:solidFill>
                <a:latin typeface="Georgia" pitchFamily="18" charset="0"/>
              </a:rPr>
              <a:t> </a:t>
            </a:r>
            <a:r>
              <a:rPr lang="pt-BR" sz="2400" dirty="0" smtClean="0">
                <a:solidFill>
                  <a:srgbClr val="FF0000"/>
                </a:solidFill>
                <a:latin typeface="Georgia" pitchFamily="18" charset="0"/>
              </a:rPr>
              <a:t>    Lei 4.749/65 Art. 2º § 2º</a:t>
            </a:r>
            <a:endParaRPr lang="pt-BR" sz="2400" dirty="0" smtClean="0">
              <a:solidFill>
                <a:srgbClr val="FF0000"/>
              </a:solidFill>
              <a:latin typeface="Georgia" pitchFamily="18" charset="0"/>
            </a:endParaRPr>
          </a:p>
          <a:p>
            <a:pPr algn="just">
              <a:buNone/>
            </a:pPr>
            <a:endParaRPr lang="pt-BR" sz="2400" dirty="0" smtClean="0">
              <a:latin typeface="Georgia" pitchFamily="18" charset="0"/>
            </a:endParaRPr>
          </a:p>
          <a:p>
            <a:pPr algn="just"/>
            <a:endParaRPr lang="pt-BR" sz="2400" dirty="0" smtClean="0">
              <a:latin typeface="Georgia" pitchFamily="18" charset="0"/>
            </a:endParaRPr>
          </a:p>
          <a:p>
            <a:pPr>
              <a:buNone/>
            </a:pPr>
            <a:endParaRPr lang="pt-B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pPr algn="just">
              <a:buNone/>
            </a:pPr>
            <a:r>
              <a:rPr lang="pt-BR" dirty="0" smtClean="0"/>
              <a:t>  </a:t>
            </a:r>
            <a:r>
              <a:rPr lang="pt-BR" sz="2400" b="1" dirty="0" smtClean="0">
                <a:latin typeface="Georgia" pitchFamily="18" charset="0"/>
              </a:rPr>
              <a:t>RESCISÃO CONTRATUAL</a:t>
            </a:r>
          </a:p>
          <a:p>
            <a:pPr algn="just">
              <a:buNone/>
            </a:pPr>
            <a:r>
              <a:rPr lang="pt-BR" dirty="0" smtClean="0"/>
              <a:t>            </a:t>
            </a:r>
          </a:p>
          <a:p>
            <a:pPr algn="just">
              <a:buNone/>
            </a:pPr>
            <a:r>
              <a:rPr lang="pt-BR" sz="2400" dirty="0" smtClean="0">
                <a:latin typeface="Georgia" pitchFamily="18" charset="0"/>
              </a:rPr>
              <a:t>            Havendo rescisão contratual, o valor adiantado da primeira parcela (se houver), será compensada com o valor da gratificação devida na rescisão</a:t>
            </a:r>
            <a:r>
              <a:rPr lang="pt-BR" sz="2400" dirty="0" smtClean="0">
                <a:latin typeface="Georgia" pitchFamily="18" charset="0"/>
              </a:rPr>
              <a:t>.</a:t>
            </a:r>
          </a:p>
          <a:p>
            <a:pPr algn="just">
              <a:buNone/>
            </a:pPr>
            <a:r>
              <a:rPr lang="pt-BR" sz="2400" dirty="0">
                <a:latin typeface="Georgia" pitchFamily="18" charset="0"/>
              </a:rPr>
              <a:t> </a:t>
            </a:r>
            <a:r>
              <a:rPr lang="pt-BR" sz="2400" dirty="0" smtClean="0">
                <a:latin typeface="Georgia" pitchFamily="18" charset="0"/>
              </a:rPr>
              <a:t>    </a:t>
            </a:r>
            <a:r>
              <a:rPr lang="pt-BR" sz="2400" dirty="0">
                <a:solidFill>
                  <a:srgbClr val="FF0000"/>
                </a:solidFill>
                <a:latin typeface="Georgia" pitchFamily="18" charset="0"/>
              </a:rPr>
              <a:t>Lei 4.749/65 </a:t>
            </a:r>
            <a:r>
              <a:rPr lang="pt-BR" sz="2400" dirty="0" smtClean="0">
                <a:solidFill>
                  <a:srgbClr val="FF0000"/>
                </a:solidFill>
                <a:latin typeface="Georgia" pitchFamily="18" charset="0"/>
              </a:rPr>
              <a:t> Art</a:t>
            </a:r>
            <a:r>
              <a:rPr lang="pt-BR" sz="2400" dirty="0">
                <a:solidFill>
                  <a:srgbClr val="FF0000"/>
                </a:solidFill>
                <a:latin typeface="Georgia" pitchFamily="18" charset="0"/>
              </a:rPr>
              <a:t>. </a:t>
            </a:r>
            <a:r>
              <a:rPr lang="pt-BR" sz="2400" dirty="0" smtClean="0">
                <a:solidFill>
                  <a:srgbClr val="FF0000"/>
                </a:solidFill>
                <a:latin typeface="Georgia" pitchFamily="18" charset="0"/>
              </a:rPr>
              <a:t>3º </a:t>
            </a:r>
            <a:endParaRPr lang="pt-BR" sz="2400" dirty="0" smtClean="0">
              <a:latin typeface="Georgia" pitchFamily="18" charset="0"/>
            </a:endParaRPr>
          </a:p>
          <a:p>
            <a:pPr>
              <a:buNone/>
            </a:pPr>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lstStyle/>
          <a:p>
            <a:pPr algn="just">
              <a:buNone/>
            </a:pPr>
            <a:r>
              <a:rPr lang="pt-BR" dirty="0" smtClean="0"/>
              <a:t>  </a:t>
            </a:r>
            <a:r>
              <a:rPr lang="pt-BR" sz="2400" b="1" dirty="0" smtClean="0">
                <a:latin typeface="Georgia" pitchFamily="18" charset="0"/>
              </a:rPr>
              <a:t>HORAS EXTRAS E NOTURNAS</a:t>
            </a:r>
          </a:p>
          <a:p>
            <a:pPr algn="just">
              <a:buNone/>
            </a:pPr>
            <a:endParaRPr lang="pt-BR" sz="2400" b="1" dirty="0" smtClean="0">
              <a:latin typeface="Georgia" pitchFamily="18" charset="0"/>
            </a:endParaRPr>
          </a:p>
          <a:p>
            <a:pPr algn="just">
              <a:buNone/>
            </a:pPr>
            <a:r>
              <a:rPr lang="pt-BR" dirty="0" smtClean="0"/>
              <a:t>            </a:t>
            </a:r>
            <a:r>
              <a:rPr lang="pt-BR" sz="2400" dirty="0" smtClean="0">
                <a:latin typeface="Georgia" pitchFamily="18" charset="0"/>
              </a:rPr>
              <a:t>           As horas extras integram o 13º salário, conforme se depreende do Enunciado TST 45. </a:t>
            </a:r>
          </a:p>
          <a:p>
            <a:pPr algn="just">
              <a:buNone/>
            </a:pPr>
            <a:endParaRPr lang="pt-BR" sz="2400" dirty="0" smtClean="0">
              <a:latin typeface="Georgia" pitchFamily="18" charset="0"/>
            </a:endParaRPr>
          </a:p>
          <a:p>
            <a:pPr algn="just">
              <a:buNone/>
            </a:pPr>
            <a:r>
              <a:rPr lang="pt-BR" sz="2400" dirty="0" smtClean="0">
                <a:latin typeface="Georgia" pitchFamily="18" charset="0"/>
              </a:rPr>
              <a:t>                      O adicional noturno também integra o 13º salário por força do Enunciado I da Súmula TST 60.</a:t>
            </a:r>
          </a:p>
          <a:p>
            <a:pPr algn="just">
              <a:buNone/>
            </a:pPr>
            <a:endParaRPr lang="pt-BR" sz="2400" dirty="0" smtClean="0">
              <a:latin typeface="Georgia" pitchFamily="18" charset="0"/>
            </a:endParaRPr>
          </a:p>
          <a:p>
            <a:pPr>
              <a:buNone/>
            </a:pP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r>
              <a:rPr lang="pt-BR" sz="2400" b="1" dirty="0" smtClean="0">
                <a:latin typeface="Georgia" pitchFamily="18" charset="0"/>
              </a:rPr>
              <a:t>ADICIONAL DE INSALUBRIDADE E PERICULOSIDADE</a:t>
            </a:r>
          </a:p>
          <a:p>
            <a:pPr algn="just">
              <a:buNone/>
            </a:pPr>
            <a:endParaRPr lang="pt-BR" sz="2400" b="1" dirty="0" smtClean="0">
              <a:latin typeface="Georgia" pitchFamily="18" charset="0"/>
            </a:endParaRPr>
          </a:p>
          <a:p>
            <a:pPr algn="just">
              <a:buNone/>
            </a:pPr>
            <a:r>
              <a:rPr lang="pt-BR" dirty="0" smtClean="0"/>
              <a:t>            </a:t>
            </a:r>
            <a:r>
              <a:rPr lang="pt-BR" sz="2400" dirty="0" smtClean="0">
                <a:latin typeface="Georgia" pitchFamily="18" charset="0"/>
              </a:rPr>
              <a:t>           Os adicionais de </a:t>
            </a:r>
            <a:r>
              <a:rPr lang="pt-BR" sz="2400" dirty="0" smtClean="0">
                <a:solidFill>
                  <a:srgbClr val="FF0000"/>
                </a:solidFill>
                <a:latin typeface="Georgia" pitchFamily="18" charset="0"/>
              </a:rPr>
              <a:t>Insalubridade</a:t>
            </a:r>
            <a:r>
              <a:rPr lang="pt-BR" sz="2400" dirty="0" smtClean="0">
                <a:latin typeface="Georgia" pitchFamily="18" charset="0"/>
              </a:rPr>
              <a:t> e de </a:t>
            </a:r>
            <a:r>
              <a:rPr lang="pt-BR" sz="2400" dirty="0" smtClean="0">
                <a:solidFill>
                  <a:srgbClr val="FF0000"/>
                </a:solidFill>
                <a:latin typeface="Georgia" pitchFamily="18" charset="0"/>
              </a:rPr>
              <a:t>Periculosidade</a:t>
            </a:r>
            <a:r>
              <a:rPr lang="pt-BR" sz="2400" dirty="0" smtClean="0">
                <a:latin typeface="Georgia" pitchFamily="18" charset="0"/>
              </a:rPr>
              <a:t> </a:t>
            </a:r>
            <a:r>
              <a:rPr lang="pt-BR" sz="2400" dirty="0" smtClean="0">
                <a:latin typeface="Georgia" pitchFamily="18" charset="0"/>
              </a:rPr>
              <a:t>integram o pagamento do 13º salário, uma vez que fazem parte da remuneração do empregado.</a:t>
            </a:r>
          </a:p>
          <a:p>
            <a:pPr algn="just">
              <a:buNone/>
            </a:pPr>
            <a:endParaRPr lang="pt-BR" sz="2400" dirty="0" smtClean="0">
              <a:latin typeface="Georgia" pitchFamily="18" charset="0"/>
            </a:endParaRPr>
          </a:p>
          <a:p>
            <a:pPr algn="just">
              <a:buNone/>
            </a:pPr>
            <a:r>
              <a:rPr lang="pt-BR" sz="2400" dirty="0" smtClean="0">
                <a:latin typeface="Georgia" pitchFamily="18" charset="0"/>
              </a:rPr>
              <a:t>                       Estes adicionais, como são percentuais aplicados sobre valores determinados (salário-mínimo ou salário-base, conforme o caso), não se faz média.</a:t>
            </a:r>
          </a:p>
          <a:p>
            <a:pPr algn="just">
              <a:buNone/>
            </a:pPr>
            <a:endParaRPr lang="pt-BR" sz="2400" dirty="0" smtClean="0">
              <a:latin typeface="Georgia" pitchFamily="18" charset="0"/>
            </a:endParaRPr>
          </a:p>
          <a:p>
            <a:pPr>
              <a:buNone/>
            </a:pP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400" b="1" dirty="0" smtClean="0">
                <a:solidFill>
                  <a:schemeClr val="accent2"/>
                </a:solidFill>
                <a:latin typeface="Arial" pitchFamily="34" charset="0"/>
                <a:cs typeface="Arial" pitchFamily="34" charset="0"/>
              </a:rPr>
              <a:t>13º SALÁRIO</a:t>
            </a:r>
            <a:endParaRPr lang="pt-BR" sz="3400" b="1" dirty="0">
              <a:latin typeface="Arial" pitchFamily="34" charset="0"/>
              <a:cs typeface="Arial" pitchFamily="34" charset="0"/>
            </a:endParaRPr>
          </a:p>
        </p:txBody>
      </p:sp>
      <p:sp>
        <p:nvSpPr>
          <p:cNvPr id="3" name="Espaço Reservado para Conteúdo 2"/>
          <p:cNvSpPr>
            <a:spLocks noGrp="1"/>
          </p:cNvSpPr>
          <p:nvPr>
            <p:ph idx="1"/>
          </p:nvPr>
        </p:nvSpPr>
        <p:spPr/>
        <p:txBody>
          <a:bodyPr>
            <a:normAutofit/>
          </a:bodyPr>
          <a:lstStyle/>
          <a:p>
            <a:pPr algn="just">
              <a:buNone/>
            </a:pPr>
            <a:r>
              <a:rPr lang="pt-BR" dirty="0" smtClean="0"/>
              <a:t>  </a:t>
            </a:r>
            <a:r>
              <a:rPr lang="pt-BR" sz="2400" b="1" dirty="0" smtClean="0">
                <a:latin typeface="Georgia" pitchFamily="18" charset="0"/>
              </a:rPr>
              <a:t>EMPREGADOS ADMITIDOS APÓS  17 DE JANEIRO</a:t>
            </a:r>
          </a:p>
          <a:p>
            <a:pPr algn="just">
              <a:buNone/>
            </a:pPr>
            <a:endParaRPr lang="pt-BR" sz="2400" b="1" dirty="0" smtClean="0">
              <a:latin typeface="Georgia" pitchFamily="18" charset="0"/>
            </a:endParaRPr>
          </a:p>
          <a:p>
            <a:pPr algn="just">
              <a:buNone/>
            </a:pPr>
            <a:r>
              <a:rPr lang="pt-BR" dirty="0" smtClean="0"/>
              <a:t>            </a:t>
            </a:r>
            <a:r>
              <a:rPr lang="pt-BR" sz="2400" dirty="0" smtClean="0">
                <a:latin typeface="Georgia" pitchFamily="18" charset="0"/>
              </a:rPr>
              <a:t>           Para os empregados admitidos no decorrer do ano específico levará em consideração no mês da admissão se trabalhado fração igual ou superior a 15 dias será havida como mês integral.</a:t>
            </a:r>
          </a:p>
          <a:p>
            <a:pPr>
              <a:buNone/>
            </a:pPr>
            <a:endParaRPr lang="pt-B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1136</TotalTime>
  <Words>1826</Words>
  <Application>Microsoft Office PowerPoint</Application>
  <PresentationFormat>Apresentação na tela (4:3)</PresentationFormat>
  <Paragraphs>223</Paragraphs>
  <Slides>35</Slides>
  <Notes>14</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35</vt:i4>
      </vt:variant>
    </vt:vector>
  </HeadingPairs>
  <TitlesOfParts>
    <vt:vector size="44" baseType="lpstr">
      <vt:lpstr>Algerian</vt:lpstr>
      <vt:lpstr>Arial</vt:lpstr>
      <vt:lpstr>Calibri</vt:lpstr>
      <vt:lpstr>Constantia</vt:lpstr>
      <vt:lpstr>Footlight MT Light</vt:lpstr>
      <vt:lpstr>Georgia</vt:lpstr>
      <vt:lpstr>Times New Roman</vt:lpstr>
      <vt:lpstr>Wingdings 2</vt:lpstr>
      <vt:lpstr>Fluxo</vt:lpstr>
      <vt:lpstr>ROTINA DE PESSOAL - IMPACTO DAS REDUÇÕES E SUSPENSÕES NO 13º SALÁRIO E FÉRIAS</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13º SALÁRIO</vt:lpstr>
      <vt:lpstr> </vt:lpstr>
      <vt:lpstr> </vt:lpstr>
      <vt:lpstr>  </vt:lpstr>
      <vt:lpstr>  </vt:lpstr>
      <vt:lpstr>  </vt:lpstr>
      <vt:lpstr>  </vt:lpstr>
      <vt:lpstr> REDUÇÃO DO CONTRATO DE TRABALHO x 13º SALÁRIO </vt:lpstr>
      <vt:lpstr> REDUÇÃO DO CONTRATO DE TRABALHO x 13º SALÁRIO </vt:lpstr>
      <vt:lpstr>        SUSPENSÃO TEMPORÁRIA DO CONTRATO DE TRABALHO </vt:lpstr>
      <vt:lpstr>FÉRIAS</vt:lpstr>
      <vt:lpstr>FÉRIAS</vt:lpstr>
      <vt:lpstr>FÉRIAS / 13º SALÁRIO</vt:lpstr>
      <vt:lpstr>FÉRIAS / 13º SALÁRIO</vt:lpstr>
      <vt:lpstr>FÉRIAS x SUSPENSÃO DO CONTRATO </vt:lpstr>
      <vt:lpstr>FÉRIAS x SUSPENSÃO DO CONTRATO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EMPREGADOR DOMÉSTICO</dc:title>
  <dc:creator>Sergio</dc:creator>
  <cp:lastModifiedBy>EMILY</cp:lastModifiedBy>
  <cp:revision>124</cp:revision>
  <dcterms:created xsi:type="dcterms:W3CDTF">2017-09-11T12:18:07Z</dcterms:created>
  <dcterms:modified xsi:type="dcterms:W3CDTF">2020-11-25T13:20:13Z</dcterms:modified>
</cp:coreProperties>
</file>