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599" r:id="rId2"/>
    <p:sldId id="600" r:id="rId3"/>
    <p:sldId id="659" r:id="rId4"/>
    <p:sldId id="702" r:id="rId5"/>
    <p:sldId id="703" r:id="rId6"/>
    <p:sldId id="672" r:id="rId7"/>
    <p:sldId id="331" r:id="rId8"/>
    <p:sldId id="762" r:id="rId9"/>
    <p:sldId id="674" r:id="rId10"/>
    <p:sldId id="675" r:id="rId11"/>
    <p:sldId id="676" r:id="rId12"/>
    <p:sldId id="677" r:id="rId13"/>
    <p:sldId id="678" r:id="rId14"/>
    <p:sldId id="332" r:id="rId15"/>
    <p:sldId id="333" r:id="rId16"/>
    <p:sldId id="700" r:id="rId17"/>
    <p:sldId id="680" r:id="rId18"/>
    <p:sldId id="681" r:id="rId19"/>
    <p:sldId id="348" r:id="rId20"/>
    <p:sldId id="443" r:id="rId21"/>
    <p:sldId id="615" r:id="rId22"/>
    <p:sldId id="448" r:id="rId23"/>
    <p:sldId id="453" r:id="rId24"/>
    <p:sldId id="761" r:id="rId25"/>
    <p:sldId id="709" r:id="rId26"/>
    <p:sldId id="712" r:id="rId27"/>
    <p:sldId id="749" r:id="rId28"/>
    <p:sldId id="750" r:id="rId29"/>
    <p:sldId id="751" r:id="rId30"/>
    <p:sldId id="688" r:id="rId31"/>
    <p:sldId id="690" r:id="rId32"/>
    <p:sldId id="698" r:id="rId33"/>
    <p:sldId id="257" r:id="rId34"/>
    <p:sldId id="693" r:id="rId35"/>
    <p:sldId id="701" r:id="rId36"/>
    <p:sldId id="759" r:id="rId37"/>
    <p:sldId id="623" r:id="rId38"/>
    <p:sldId id="385" r:id="rId39"/>
    <p:sldId id="398" r:id="rId40"/>
    <p:sldId id="399" r:id="rId41"/>
    <p:sldId id="426" r:id="rId42"/>
    <p:sldId id="427" r:id="rId43"/>
    <p:sldId id="360" r:id="rId44"/>
    <p:sldId id="365" r:id="rId45"/>
    <p:sldId id="625" r:id="rId46"/>
    <p:sldId id="626" r:id="rId47"/>
    <p:sldId id="627" r:id="rId48"/>
    <p:sldId id="592" r:id="rId49"/>
    <p:sldId id="346" r:id="rId50"/>
    <p:sldId id="347" r:id="rId51"/>
    <p:sldId id="315" r:id="rId52"/>
    <p:sldId id="714" r:id="rId53"/>
  </p:sldIdLst>
  <p:sldSz cx="9144000" cy="6858000" type="screen4x3"/>
  <p:notesSz cx="6761163" cy="99425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39B"/>
    <a:srgbClr val="CC9900"/>
    <a:srgbClr val="0F026E"/>
    <a:srgbClr val="120383"/>
    <a:srgbClr val="001D7A"/>
    <a:srgbClr val="002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6" autoAdjust="0"/>
    <p:restoredTop sz="94660"/>
  </p:normalViewPr>
  <p:slideViewPr>
    <p:cSldViewPr>
      <p:cViewPr varScale="1">
        <p:scale>
          <a:sx n="68" d="100"/>
          <a:sy n="68" d="100"/>
        </p:scale>
        <p:origin x="16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16" y="-102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3FC8B-DA75-41F0-9097-68320233F0D2}" type="doc">
      <dgm:prSet loTypeId="urn:microsoft.com/office/officeart/2005/8/layout/h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3D3FD235-6875-49E7-83F3-19FA5680667E}">
      <dgm:prSet custT="1"/>
      <dgm:spPr/>
      <dgm:t>
        <a:bodyPr/>
        <a:lstStyle/>
        <a:p>
          <a:pPr algn="ctr" rtl="0"/>
          <a:r>
            <a:rPr lang="pt-BR" sz="2400" b="1" dirty="0"/>
            <a:t>Desenvolvimento Contínuo </a:t>
          </a:r>
        </a:p>
      </dgm:t>
    </dgm:pt>
    <dgm:pt modelId="{22BF6F28-B52A-479D-AEC5-2881E3504718}" type="parTrans" cxnId="{46E85922-036D-4EFB-BEDA-2B33866BC97A}">
      <dgm:prSet/>
      <dgm:spPr/>
      <dgm:t>
        <a:bodyPr/>
        <a:lstStyle/>
        <a:p>
          <a:pPr algn="ctr"/>
          <a:endParaRPr lang="pt-BR" sz="2000" b="1"/>
        </a:p>
      </dgm:t>
    </dgm:pt>
    <dgm:pt modelId="{1C97FB4D-83CB-492E-B418-966DCA0ED750}" type="sibTrans" cxnId="{46E85922-036D-4EFB-BEDA-2B33866BC97A}">
      <dgm:prSet/>
      <dgm:spPr/>
      <dgm:t>
        <a:bodyPr/>
        <a:lstStyle/>
        <a:p>
          <a:pPr algn="ctr"/>
          <a:endParaRPr lang="pt-BR" sz="2000" b="1"/>
        </a:p>
      </dgm:t>
    </dgm:pt>
    <dgm:pt modelId="{F1053BDA-B07C-4E95-8012-CABD9498FBC7}">
      <dgm:prSet custT="1"/>
      <dgm:spPr/>
      <dgm:t>
        <a:bodyPr/>
        <a:lstStyle/>
        <a:p>
          <a:pPr algn="ctr" rtl="0"/>
          <a:r>
            <a:rPr lang="pt-BR" sz="2400" b="1" dirty="0"/>
            <a:t>Qualidade que o mercado exige </a:t>
          </a:r>
        </a:p>
      </dgm:t>
    </dgm:pt>
    <dgm:pt modelId="{6EFF9423-CE19-4B04-BF04-154B5F86D525}" type="parTrans" cxnId="{05D6D163-9690-43A4-AC91-81FBE2459B31}">
      <dgm:prSet/>
      <dgm:spPr/>
      <dgm:t>
        <a:bodyPr/>
        <a:lstStyle/>
        <a:p>
          <a:pPr algn="ctr"/>
          <a:endParaRPr lang="pt-BR" sz="2000" b="1"/>
        </a:p>
      </dgm:t>
    </dgm:pt>
    <dgm:pt modelId="{9AEB16DF-835C-4D45-B684-D95524766E34}" type="sibTrans" cxnId="{05D6D163-9690-43A4-AC91-81FBE2459B31}">
      <dgm:prSet/>
      <dgm:spPr/>
      <dgm:t>
        <a:bodyPr/>
        <a:lstStyle/>
        <a:p>
          <a:pPr algn="ctr"/>
          <a:endParaRPr lang="pt-BR" sz="2000" b="1"/>
        </a:p>
      </dgm:t>
    </dgm:pt>
    <dgm:pt modelId="{427E3F81-5D33-4FF8-AD45-35F9929E6426}" type="pres">
      <dgm:prSet presAssocID="{FC23FC8B-DA75-41F0-9097-68320233F0D2}" presName="Name0" presStyleCnt="0">
        <dgm:presLayoutVars>
          <dgm:dir/>
          <dgm:animLvl val="lvl"/>
          <dgm:resizeHandles val="exact"/>
        </dgm:presLayoutVars>
      </dgm:prSet>
      <dgm:spPr/>
    </dgm:pt>
    <dgm:pt modelId="{9B170080-C713-4AFF-8828-2044766CA149}" type="pres">
      <dgm:prSet presAssocID="{3D3FD235-6875-49E7-83F3-19FA5680667E}" presName="composite" presStyleCnt="0"/>
      <dgm:spPr/>
    </dgm:pt>
    <dgm:pt modelId="{86B82FA7-2CEF-45A1-AD7A-AE4A2828AEDF}" type="pres">
      <dgm:prSet presAssocID="{3D3FD235-6875-49E7-83F3-19FA5680667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465B31A-0F6A-490D-98CC-B167A6FCFD7D}" type="pres">
      <dgm:prSet presAssocID="{3D3FD235-6875-49E7-83F3-19FA5680667E}" presName="desTx" presStyleLbl="alignAccFollowNode1" presStyleIdx="0" presStyleCnt="2">
        <dgm:presLayoutVars>
          <dgm:bulletEnabled val="1"/>
        </dgm:presLayoutVars>
      </dgm:prSet>
      <dgm:spPr/>
    </dgm:pt>
    <dgm:pt modelId="{B39B6024-38CD-4B38-8484-FB2BD90FACED}" type="pres">
      <dgm:prSet presAssocID="{1C97FB4D-83CB-492E-B418-966DCA0ED750}" presName="space" presStyleCnt="0"/>
      <dgm:spPr/>
    </dgm:pt>
    <dgm:pt modelId="{7DCA1BAA-D165-4AC8-958E-1348138F1751}" type="pres">
      <dgm:prSet presAssocID="{F1053BDA-B07C-4E95-8012-CABD9498FBC7}" presName="composite" presStyleCnt="0"/>
      <dgm:spPr/>
    </dgm:pt>
    <dgm:pt modelId="{0689E7D9-A286-4F49-9BFC-00ADC772579D}" type="pres">
      <dgm:prSet presAssocID="{F1053BDA-B07C-4E95-8012-CABD9498FBC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04378A7-F6A0-4C4F-A779-A96E0F5E288F}" type="pres">
      <dgm:prSet presAssocID="{F1053BDA-B07C-4E95-8012-CABD9498FBC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1580521-D5BC-4070-A8FE-F822D700E85A}" type="presOf" srcId="{FC23FC8B-DA75-41F0-9097-68320233F0D2}" destId="{427E3F81-5D33-4FF8-AD45-35F9929E6426}" srcOrd="0" destOrd="0" presId="urn:microsoft.com/office/officeart/2005/8/layout/hList1"/>
    <dgm:cxn modelId="{46E85922-036D-4EFB-BEDA-2B33866BC97A}" srcId="{FC23FC8B-DA75-41F0-9097-68320233F0D2}" destId="{3D3FD235-6875-49E7-83F3-19FA5680667E}" srcOrd="0" destOrd="0" parTransId="{22BF6F28-B52A-479D-AEC5-2881E3504718}" sibTransId="{1C97FB4D-83CB-492E-B418-966DCA0ED750}"/>
    <dgm:cxn modelId="{C2ECE03C-F752-4BB9-ADB7-7044D1750C45}" type="presOf" srcId="{3D3FD235-6875-49E7-83F3-19FA5680667E}" destId="{86B82FA7-2CEF-45A1-AD7A-AE4A2828AEDF}" srcOrd="0" destOrd="0" presId="urn:microsoft.com/office/officeart/2005/8/layout/hList1"/>
    <dgm:cxn modelId="{16853061-80B2-458C-91AF-52718C9E1431}" type="presOf" srcId="{F1053BDA-B07C-4E95-8012-CABD9498FBC7}" destId="{0689E7D9-A286-4F49-9BFC-00ADC772579D}" srcOrd="0" destOrd="0" presId="urn:microsoft.com/office/officeart/2005/8/layout/hList1"/>
    <dgm:cxn modelId="{05D6D163-9690-43A4-AC91-81FBE2459B31}" srcId="{FC23FC8B-DA75-41F0-9097-68320233F0D2}" destId="{F1053BDA-B07C-4E95-8012-CABD9498FBC7}" srcOrd="1" destOrd="0" parTransId="{6EFF9423-CE19-4B04-BF04-154B5F86D525}" sibTransId="{9AEB16DF-835C-4D45-B684-D95524766E34}"/>
    <dgm:cxn modelId="{9F901C3B-6018-424A-A0F6-490FE5886975}" type="presParOf" srcId="{427E3F81-5D33-4FF8-AD45-35F9929E6426}" destId="{9B170080-C713-4AFF-8828-2044766CA149}" srcOrd="0" destOrd="0" presId="urn:microsoft.com/office/officeart/2005/8/layout/hList1"/>
    <dgm:cxn modelId="{C320AFCD-0F5B-4E28-9761-51E509F73142}" type="presParOf" srcId="{9B170080-C713-4AFF-8828-2044766CA149}" destId="{86B82FA7-2CEF-45A1-AD7A-AE4A2828AEDF}" srcOrd="0" destOrd="0" presId="urn:microsoft.com/office/officeart/2005/8/layout/hList1"/>
    <dgm:cxn modelId="{B93F56DD-EEA4-4522-BFD8-3548B3841730}" type="presParOf" srcId="{9B170080-C713-4AFF-8828-2044766CA149}" destId="{3465B31A-0F6A-490D-98CC-B167A6FCFD7D}" srcOrd="1" destOrd="0" presId="urn:microsoft.com/office/officeart/2005/8/layout/hList1"/>
    <dgm:cxn modelId="{EE649F33-CF39-467A-A957-D7C2A3624FDF}" type="presParOf" srcId="{427E3F81-5D33-4FF8-AD45-35F9929E6426}" destId="{B39B6024-38CD-4B38-8484-FB2BD90FACED}" srcOrd="1" destOrd="0" presId="urn:microsoft.com/office/officeart/2005/8/layout/hList1"/>
    <dgm:cxn modelId="{530D1CED-BD42-4A79-ACD8-C6FB409C4F6C}" type="presParOf" srcId="{427E3F81-5D33-4FF8-AD45-35F9929E6426}" destId="{7DCA1BAA-D165-4AC8-958E-1348138F1751}" srcOrd="2" destOrd="0" presId="urn:microsoft.com/office/officeart/2005/8/layout/hList1"/>
    <dgm:cxn modelId="{706B9D3A-6C6E-4735-9890-740FEDDA1171}" type="presParOf" srcId="{7DCA1BAA-D165-4AC8-958E-1348138F1751}" destId="{0689E7D9-A286-4F49-9BFC-00ADC772579D}" srcOrd="0" destOrd="0" presId="urn:microsoft.com/office/officeart/2005/8/layout/hList1"/>
    <dgm:cxn modelId="{0924C61A-707C-4B5B-96CD-A0C88497B545}" type="presParOf" srcId="{7DCA1BAA-D165-4AC8-958E-1348138F1751}" destId="{A04378A7-F6A0-4C4F-A779-A96E0F5E28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82FA7-2CEF-45A1-AD7A-AE4A2828AEDF}">
      <dsp:nvSpPr>
        <dsp:cNvPr id="0" name=""/>
        <dsp:cNvSpPr/>
      </dsp:nvSpPr>
      <dsp:spPr>
        <a:xfrm>
          <a:off x="2911" y="0"/>
          <a:ext cx="2756463" cy="1067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Desenvolvimento Contínuo </a:t>
          </a:r>
        </a:p>
      </dsp:txBody>
      <dsp:txXfrm>
        <a:off x="2911" y="0"/>
        <a:ext cx="2756463" cy="1067346"/>
      </dsp:txXfrm>
    </dsp:sp>
    <dsp:sp modelId="{3465B31A-0F6A-490D-98CC-B167A6FCFD7D}">
      <dsp:nvSpPr>
        <dsp:cNvPr id="0" name=""/>
        <dsp:cNvSpPr/>
      </dsp:nvSpPr>
      <dsp:spPr>
        <a:xfrm>
          <a:off x="2911" y="1067346"/>
          <a:ext cx="2756463" cy="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9E7D9-A286-4F49-9BFC-00ADC772579D}">
      <dsp:nvSpPr>
        <dsp:cNvPr id="0" name=""/>
        <dsp:cNvSpPr/>
      </dsp:nvSpPr>
      <dsp:spPr>
        <a:xfrm>
          <a:off x="3145280" y="0"/>
          <a:ext cx="2756463" cy="106734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Qualidade que o mercado exige </a:t>
          </a:r>
        </a:p>
      </dsp:txBody>
      <dsp:txXfrm>
        <a:off x="3145280" y="0"/>
        <a:ext cx="2756463" cy="1067346"/>
      </dsp:txXfrm>
    </dsp:sp>
    <dsp:sp modelId="{A04378A7-F6A0-4C4F-A779-A96E0F5E288F}">
      <dsp:nvSpPr>
        <dsp:cNvPr id="0" name=""/>
        <dsp:cNvSpPr/>
      </dsp:nvSpPr>
      <dsp:spPr>
        <a:xfrm>
          <a:off x="3145280" y="1067346"/>
          <a:ext cx="2756463" cy="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977884" y="9072486"/>
            <a:ext cx="1582052" cy="719166"/>
          </a:xfrm>
          <a:prstGeom prst="rect">
            <a:avLst/>
          </a:prstGeom>
        </p:spPr>
        <p:txBody>
          <a:bodyPr vert="horz" lIns="97289" tIns="48645" rIns="97289" bIns="48645" rtlCol="0" anchor="b"/>
          <a:lstStyle>
            <a:lvl1pPr algn="r">
              <a:defRPr sz="1300"/>
            </a:lvl1pPr>
          </a:lstStyle>
          <a:p>
            <a:fld id="{2A62FD77-EB2B-4E31-ABD8-4775CC560D32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Espaço Reservado para Cabeçalho 1"/>
          <p:cNvSpPr txBox="1">
            <a:spLocks/>
          </p:cNvSpPr>
          <p:nvPr/>
        </p:nvSpPr>
        <p:spPr>
          <a:xfrm>
            <a:off x="385639" y="122557"/>
            <a:ext cx="5976198" cy="300063"/>
          </a:xfrm>
          <a:prstGeom prst="rect">
            <a:avLst/>
          </a:prstGeom>
        </p:spPr>
        <p:txBody>
          <a:bodyPr vert="horz" lIns="102844" tIns="51423" rIns="102844" bIns="51423" rtlCol="0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dirty="0"/>
              <a:t>CRCSP - Material exclusivo para uso nas atividades promovidas por este Regional</a:t>
            </a:r>
          </a:p>
        </p:txBody>
      </p:sp>
    </p:spTree>
    <p:extLst>
      <p:ext uri="{BB962C8B-B14F-4D97-AF65-F5344CB8AC3E}">
        <p14:creationId xmlns:p14="http://schemas.microsoft.com/office/powerpoint/2010/main" val="43001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131" cy="49646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29565" y="1"/>
            <a:ext cx="2930131" cy="49646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D03A6DD6-CEAB-4ADD-BF04-B9D63380FCD1}" type="datetimeFigureOut">
              <a:rPr lang="pt-BR" smtClean="0"/>
              <a:t>26/11/2020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411" y="4723023"/>
            <a:ext cx="5408343" cy="4473144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4403"/>
            <a:ext cx="2930131" cy="49646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29565" y="9444403"/>
            <a:ext cx="2930131" cy="49646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D18BAD5-CC69-4DD0-BAEB-B03E0E51FE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02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BAD5-CC69-4DD0-BAEB-B03E0E51FEFC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26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BAD5-CC69-4DD0-BAEB-B03E0E51FEFC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50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8BAD5-CC69-4DD0-BAEB-B03E0E51FEFC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5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79D65-231E-4D05-83F9-A5A9E921CCD0}" type="datetime1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5C580-F096-44FD-9D84-46CF505E4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11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BED69-146A-4B26-B3D1-EF5D9D12D82E}" type="datetime1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5C580-F096-44FD-9D84-46CF505E4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26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8636DA-C182-43D8-910B-FE93CC582B79}" type="datetime1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5C580-F096-44FD-9D84-46CF505E4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308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59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F89436-FB67-49B6-B033-AF60AACD2D0A}" type="datetime1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5C580-F096-44FD-9D84-46CF505E4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46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6C8658-022D-4EE0-9F69-113FFFA3EE16}" type="datetime1">
              <a:rPr lang="pt-BR" smtClean="0"/>
              <a:t>26/11/2020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5C580-F096-44FD-9D84-46CF505E4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58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06624-AD9B-48DF-9168-3D2F2C2726E8}" type="datetime1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5C580-F096-44FD-9D84-46CF505E4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32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DD1BE7-74CE-4B37-9014-21BF569A951A}" type="datetime1">
              <a:rPr lang="pt-BR" smtClean="0"/>
              <a:t>26/11/2020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5C580-F096-44FD-9D84-46CF505E4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54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5508E-2C0E-4712-A1E0-F16C0698E04F}" type="datetime1">
              <a:rPr lang="pt-BR" smtClean="0"/>
              <a:t>26/11/2020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5C580-F096-44FD-9D84-46CF505E4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15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96F07-130B-4B45-8472-072D35255833}" type="datetime1">
              <a:rPr lang="pt-BR" smtClean="0"/>
              <a:t>26/11/2020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5C580-F096-44FD-9D84-46CF505E4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05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957E86-CF25-4D47-A036-5608E09BF5FE}" type="datetime1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5C580-F096-44FD-9D84-46CF505E4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17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CFDB44-E67A-4A9D-8442-04DA6C8C6B95}" type="datetime1">
              <a:rPr lang="pt-BR" smtClean="0"/>
              <a:t>26/11/2020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25C580-F096-44FD-9D84-46CF505E4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22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15" t="59573" r="29904" b="31196"/>
          <a:stretch/>
        </p:blipFill>
        <p:spPr bwMode="auto">
          <a:xfrm>
            <a:off x="-6954" y="0"/>
            <a:ext cx="9144000" cy="7647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/>
          <p:cNvPicPr>
            <a:picLocks noChangeAspect="1"/>
          </p:cNvPicPr>
          <p:nvPr userDrawn="1"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624"/>
            <a:ext cx="1011217" cy="7001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99" y="10050"/>
            <a:ext cx="731485" cy="7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/>
          <p:cNvSpPr txBox="1">
            <a:spLocks noChangeArrowheads="1"/>
          </p:cNvSpPr>
          <p:nvPr/>
        </p:nvSpPr>
        <p:spPr bwMode="auto">
          <a:xfrm>
            <a:off x="251520" y="897010"/>
            <a:ext cx="8712968" cy="57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181" tIns="25590" rIns="51181" bIns="255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pt-BR" sz="3600" dirty="0">
              <a:latin typeface="Candara" panose="020E0502030303020204" pitchFamily="34" charset="0"/>
            </a:endParaRPr>
          </a:p>
          <a:p>
            <a:pPr algn="ctr"/>
            <a:r>
              <a:rPr lang="pt-BR" sz="3600" b="1" dirty="0">
                <a:latin typeface="Candara" panose="020E0502030303020204" pitchFamily="34" charset="0"/>
              </a:rPr>
              <a:t>Perícia Contabil e Arbitragem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3600" b="1" dirty="0">
                <a:latin typeface="Candara" panose="020E0502030303020204" pitchFamily="34" charset="0"/>
              </a:rPr>
              <a:t>Atuação do Perito Contador</a:t>
            </a:r>
            <a:br>
              <a:rPr lang="pt-BR" sz="3600" dirty="0">
                <a:latin typeface="Candara" panose="020E0502030303020204" pitchFamily="34" charset="0"/>
              </a:rPr>
            </a:br>
            <a:endParaRPr lang="pt-BR" sz="3600" dirty="0">
              <a:latin typeface="Candara" panose="020E0502030303020204" pitchFamily="34" charset="0"/>
            </a:endParaRPr>
          </a:p>
          <a:p>
            <a:pPr algn="ctr"/>
            <a:r>
              <a:rPr lang="pt-BR" sz="3600" b="1" dirty="0">
                <a:latin typeface="Candara" panose="020E0502030303020204" pitchFamily="34" charset="0"/>
              </a:rPr>
              <a:t>Webinar CRC Piauí</a:t>
            </a:r>
          </a:p>
          <a:p>
            <a:pPr algn="ctr"/>
            <a:endParaRPr lang="pt-BR" sz="3600" dirty="0">
              <a:latin typeface="Candara" panose="020E0502030303020204" pitchFamily="34" charset="0"/>
            </a:endParaRPr>
          </a:p>
          <a:p>
            <a:pPr algn="ctr"/>
            <a:endParaRPr lang="pt-BR" sz="3600" dirty="0">
              <a:latin typeface="Candara" panose="020E0502030303020204" pitchFamily="34" charset="0"/>
            </a:endParaRPr>
          </a:p>
          <a:p>
            <a:pPr algn="ctr"/>
            <a:r>
              <a:rPr lang="pt-BR" sz="3200" b="1" dirty="0">
                <a:latin typeface="Candara" panose="020E0502030303020204" pitchFamily="34" charset="0"/>
              </a:rPr>
              <a:t>Palestrantes</a:t>
            </a:r>
            <a:r>
              <a:rPr lang="pt-BR" sz="3200" dirty="0">
                <a:latin typeface="Candara" panose="020E0502030303020204" pitchFamily="34" charset="0"/>
              </a:rPr>
              <a:t>:</a:t>
            </a:r>
          </a:p>
          <a:p>
            <a:pPr algn="ctr"/>
            <a:r>
              <a:rPr lang="pt-BR" sz="3500" dirty="0">
                <a:latin typeface="Candara" panose="020E0502030303020204" pitchFamily="34" charset="0"/>
              </a:rPr>
              <a:t>Márcia de Souza Montanholi</a:t>
            </a:r>
          </a:p>
          <a:p>
            <a:pPr algn="ctr"/>
            <a:r>
              <a:rPr lang="pt-BR" sz="3500" dirty="0">
                <a:latin typeface="Candara" panose="020E0502030303020204" pitchFamily="34" charset="0"/>
              </a:rPr>
              <a:t>Suely Gualano Bossa Serrati</a:t>
            </a:r>
            <a:endParaRPr lang="pt-BR" altLang="pt-BR" sz="3500" dirty="0">
              <a:latin typeface="Candara" panose="020E0502030303020204" pitchFamily="34" charset="0"/>
            </a:endParaRPr>
          </a:p>
          <a:p>
            <a:pPr algn="ctr"/>
            <a:endParaRPr lang="pt-BR" dirty="0">
              <a:latin typeface="Candara" panose="020E05020303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4B735B-92D7-4AB3-BC79-19DB7568F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76" y="-184660"/>
            <a:ext cx="1187624" cy="3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0221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31526" y="908721"/>
            <a:ext cx="6407052" cy="585516"/>
          </a:xfrm>
          <a:prstGeom prst="rect">
            <a:avLst/>
          </a:prstGeom>
          <a:ln>
            <a:noFill/>
          </a:ln>
        </p:spPr>
        <p:txBody>
          <a:bodyPr anchor="ctr"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46" dirty="0"/>
              <a:t>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99592" y="1124744"/>
            <a:ext cx="5944200" cy="528558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315" b="1" dirty="0">
                <a:latin typeface="Candara" panose="020E0502030303020204" pitchFamily="34" charset="0"/>
              </a:rPr>
              <a:t>Assistente Técnico</a:t>
            </a:r>
            <a:r>
              <a:rPr lang="pt-BR" sz="2315" dirty="0">
                <a:latin typeface="Candara" panose="020E0502030303020204" pitchFamily="34" charset="0"/>
              </a:rPr>
              <a:t>: </a:t>
            </a:r>
          </a:p>
          <a:p>
            <a:endParaRPr lang="pt-BR" sz="2315" dirty="0">
              <a:latin typeface="Candara" panose="020E0502030303020204" pitchFamily="34" charset="0"/>
            </a:endParaRPr>
          </a:p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1985" dirty="0">
                <a:latin typeface="Candara" panose="020E0502030303020204" pitchFamily="34" charset="0"/>
              </a:rPr>
              <a:t>É um profissional de confiança da parte (inciso II do art. 465 do CPC/2015);</a:t>
            </a:r>
          </a:p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1985" dirty="0">
                <a:latin typeface="Candara" panose="020E0502030303020204" pitchFamily="34" charset="0"/>
              </a:rPr>
              <a:t>É um sujeito parcial do Processo – atua como auxiliar técnico das partes;</a:t>
            </a:r>
          </a:p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1985" dirty="0">
                <a:latin typeface="Candara" panose="020E0502030303020204" pitchFamily="34" charset="0"/>
              </a:rPr>
              <a:t>Pode ser indicado pela parte litigante em um processo judicial;</a:t>
            </a:r>
          </a:p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1985" dirty="0">
                <a:latin typeface="Candara" panose="020E0502030303020204" pitchFamily="34" charset="0"/>
              </a:rPr>
              <a:t>É importante para instaurar o contraditório sobre a matéria técnica;</a:t>
            </a:r>
          </a:p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1985" dirty="0">
                <a:latin typeface="Candara" panose="020E0502030303020204" pitchFamily="34" charset="0"/>
              </a:rPr>
              <a:t>De acordo com o Art. 25 do Decreto-Lei n. 9.295/1946: perícia contábil é atribuição profissional privativa de Contador Diplomado;</a:t>
            </a:r>
          </a:p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1985" b="1" dirty="0">
                <a:latin typeface="Candara" panose="020E0502030303020204" pitchFamily="34" charset="0"/>
              </a:rPr>
              <a:t>Qualidades específicas</a:t>
            </a:r>
            <a:r>
              <a:rPr lang="pt-BR" sz="1985" dirty="0">
                <a:latin typeface="Candara" panose="020E0502030303020204" pitchFamily="34" charset="0"/>
              </a:rPr>
              <a:t>: capacidade de poder convencer o Perito Judicial dos pontos técnicos defendidos pelos seu assistido.</a:t>
            </a:r>
          </a:p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1985" dirty="0">
                <a:latin typeface="Candara" panose="020E0502030303020204" pitchFamily="34" charset="0"/>
              </a:rPr>
              <a:t>Cuidados: limites técnicos-científicos e éticos.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092280" y="1513574"/>
            <a:ext cx="1505031" cy="133776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985" dirty="0"/>
              <a:t>Principal usuário</a:t>
            </a:r>
          </a:p>
          <a:p>
            <a:pPr algn="ctr"/>
            <a:r>
              <a:rPr lang="pt-BR" sz="1985" dirty="0"/>
              <a:t>(cliente)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7332610" y="3096368"/>
            <a:ext cx="923562" cy="985704"/>
          </a:xfrm>
          <a:prstGeom prst="downArrow">
            <a:avLst>
              <a:gd name="adj1" fmla="val 50000"/>
              <a:gd name="adj2" fmla="val 5948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158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0" b="7296"/>
          <a:stretch/>
        </p:blipFill>
        <p:spPr>
          <a:xfrm>
            <a:off x="7205994" y="4327107"/>
            <a:ext cx="1331118" cy="18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04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03531" y="980727"/>
            <a:ext cx="6968870" cy="782257"/>
          </a:xfrm>
          <a:prstGeom prst="rect">
            <a:avLst/>
          </a:prstGeom>
          <a:ln>
            <a:noFill/>
          </a:ln>
        </p:spPr>
        <p:txBody>
          <a:bodyPr anchor="ctr"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646" dirty="0">
                <a:solidFill>
                  <a:schemeClr val="tx1"/>
                </a:solidFill>
                <a:latin typeface="Candara" panose="020E0502030303020204" pitchFamily="34" charset="0"/>
              </a:rPr>
              <a:t>FIXANDO: Nomeação do Perito do Juízo e </a:t>
            </a:r>
          </a:p>
          <a:p>
            <a:pPr algn="ctr"/>
            <a:r>
              <a:rPr lang="pt-BR" sz="2646" dirty="0">
                <a:solidFill>
                  <a:schemeClr val="tx1"/>
                </a:solidFill>
                <a:latin typeface="Candara" panose="020E0502030303020204" pitchFamily="34" charset="0"/>
              </a:rPr>
              <a:t>a contratação do Assistente Técnico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571895" y="980728"/>
            <a:ext cx="7216012" cy="547260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3544" indent="-283544" algn="just">
              <a:spcAft>
                <a:spcPts val="992"/>
              </a:spcAft>
              <a:buFont typeface="Wingdings" panose="05000000000000000000" pitchFamily="2" charset="2"/>
              <a:buChar char="ü"/>
            </a:pPr>
            <a:endParaRPr lang="pt-BR" sz="1985" dirty="0">
              <a:latin typeface="Candara" panose="020E0502030303020204" pitchFamily="34" charset="0"/>
            </a:endParaRPr>
          </a:p>
          <a:p>
            <a:pPr marL="283544" indent="-283544" algn="just">
              <a:spcAft>
                <a:spcPts val="992"/>
              </a:spcAft>
              <a:buFont typeface="Wingdings" panose="05000000000000000000" pitchFamily="2" charset="2"/>
              <a:buChar char="ü"/>
            </a:pPr>
            <a:r>
              <a:rPr lang="pt-BR" sz="1985" dirty="0">
                <a:latin typeface="Candara" panose="020E0502030303020204" pitchFamily="34" charset="0"/>
              </a:rPr>
              <a:t>O Juiz nomeia o Perito da sua confiança (ou o perito pode ser escolhido pelas partes – Perícia Consensual – art. 471 do CPC).</a:t>
            </a:r>
          </a:p>
          <a:p>
            <a:pPr marL="283544" indent="-283544" algn="just">
              <a:spcAft>
                <a:spcPts val="992"/>
              </a:spcAft>
              <a:buFont typeface="Wingdings" panose="05000000000000000000" pitchFamily="2" charset="2"/>
              <a:buChar char="ü"/>
            </a:pPr>
            <a:r>
              <a:rPr lang="pt-BR" sz="1985" dirty="0">
                <a:latin typeface="Candara" panose="020E0502030303020204" pitchFamily="34" charset="0"/>
              </a:rPr>
              <a:t>O Juiz deve escolher e nomear o perito especializado na matéria técnica discutida nos autos. O Perito deve estar habilitado no Portal dos Auxiliares da Justiça (TJSP).</a:t>
            </a:r>
          </a:p>
          <a:p>
            <a:pPr marL="283544" indent="-283544" algn="just">
              <a:spcAft>
                <a:spcPts val="992"/>
              </a:spcAft>
              <a:buFont typeface="Wingdings" panose="05000000000000000000" pitchFamily="2" charset="2"/>
              <a:buChar char="ü"/>
            </a:pPr>
            <a:endParaRPr lang="pt-BR" sz="1985" dirty="0">
              <a:latin typeface="Candara" panose="020E0502030303020204" pitchFamily="34" charset="0"/>
            </a:endParaRPr>
          </a:p>
          <a:p>
            <a:pPr marL="283544" indent="-283544" algn="just">
              <a:spcAft>
                <a:spcPts val="992"/>
              </a:spcAft>
              <a:buFont typeface="Wingdings" panose="05000000000000000000" pitchFamily="2" charset="2"/>
              <a:buChar char="ü"/>
            </a:pPr>
            <a:r>
              <a:rPr lang="pt-BR" sz="1985" dirty="0">
                <a:latin typeface="Candara" panose="020E0502030303020204" pitchFamily="34" charset="0"/>
              </a:rPr>
              <a:t>O(s) advogado(s) (as partes) contrata(m) seus Assistentes Técnicos livremente e deles espera a assistência (TÉCNICA) adequada para defender suas teses e comprová-las por meio da prova pericial.</a:t>
            </a:r>
          </a:p>
          <a:p>
            <a:pPr marL="283544" indent="-283544" algn="just">
              <a:spcAft>
                <a:spcPts val="992"/>
              </a:spcAft>
              <a:buFont typeface="Wingdings" panose="05000000000000000000" pitchFamily="2" charset="2"/>
              <a:buChar char="ü"/>
            </a:pPr>
            <a:r>
              <a:rPr lang="pt-BR" sz="1985" dirty="0">
                <a:latin typeface="Candara" panose="020E0502030303020204" pitchFamily="34" charset="0"/>
              </a:rPr>
              <a:t>Desde o Parecer para sustentar a inicial ou a contestação, passando pela formulação de quesitos, estudos dos quesitos da parte contrária e, por fim, manifestação sobre o Laudo (parecer divergente ou concordância – parcial ou integral).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5" y="1556792"/>
            <a:ext cx="1050179" cy="16018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0" b="7296"/>
          <a:stretch/>
        </p:blipFill>
        <p:spPr>
          <a:xfrm>
            <a:off x="636519" y="3846570"/>
            <a:ext cx="943153" cy="184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6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848" y="1007780"/>
            <a:ext cx="2401928" cy="3950852"/>
          </a:xfrm>
        </p:spPr>
        <p:txBody>
          <a:bodyPr>
            <a:normAutofit/>
          </a:bodyPr>
          <a:lstStyle/>
          <a:p>
            <a:r>
              <a:rPr lang="pt-BR" altLang="pt-BR" sz="3000" b="1" dirty="0">
                <a:solidFill>
                  <a:schemeClr val="tx1"/>
                </a:solidFill>
                <a:latin typeface="Candara" panose="020E0502030303020204" pitchFamily="34" charset="0"/>
              </a:rPr>
              <a:t>Requisitos Obrigatórios:</a:t>
            </a:r>
            <a:br>
              <a:rPr lang="pt-BR" altLang="pt-BR" sz="3000" b="1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pt-BR" sz="30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55776" y="764704"/>
            <a:ext cx="6377479" cy="5472608"/>
          </a:xfrm>
        </p:spPr>
        <p:txBody>
          <a:bodyPr numCol="1" anchor="ctr">
            <a:normAutofit fontScale="25000" lnSpcReduction="20000"/>
          </a:bodyPr>
          <a:lstStyle/>
          <a:p>
            <a:pPr marL="857250" indent="-85725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7200" dirty="0">
                <a:latin typeface="Candara" panose="020E0502030303020204" pitchFamily="34" charset="0"/>
              </a:rPr>
              <a:t>Ser </a:t>
            </a:r>
            <a:r>
              <a:rPr lang="pt-BR" sz="7200" u="sng" dirty="0">
                <a:latin typeface="Candara" panose="020E0502030303020204" pitchFamily="34" charset="0"/>
              </a:rPr>
              <a:t>bacharel em Ciências Contábeis</a:t>
            </a:r>
            <a:r>
              <a:rPr lang="pt-BR" sz="7200" dirty="0">
                <a:latin typeface="Candara" panose="020E0502030303020204" pitchFamily="34" charset="0"/>
              </a:rPr>
              <a:t>, devidamente registrado e em situação regular perante ao Conselho Regional de Contabilidade;</a:t>
            </a:r>
          </a:p>
          <a:p>
            <a:pPr marL="857250" indent="-85725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7200" dirty="0">
                <a:latin typeface="Candara" panose="020E0502030303020204" pitchFamily="34" charset="0"/>
              </a:rPr>
              <a:t>Ter </a:t>
            </a:r>
            <a:r>
              <a:rPr lang="pt-BR" sz="7200" u="sng" dirty="0">
                <a:latin typeface="Candara" panose="020E0502030303020204" pitchFamily="34" charset="0"/>
              </a:rPr>
              <a:t>conhecimento e manter-se atualizado</a:t>
            </a:r>
            <a:r>
              <a:rPr lang="pt-BR" sz="7200" dirty="0">
                <a:latin typeface="Candara" panose="020E0502030303020204" pitchFamily="34" charset="0"/>
              </a:rPr>
              <a:t> sobre as Normas Brasileiras de Contabilidade (especialmente: NBC TP 01 e NBC PP 01), as legislações pertinentes à atividade pericial abrangidas pelo Código do Processo Civil, Código Civil, Código Penal, bem como a legislação atinente à matéria periciada;</a:t>
            </a:r>
          </a:p>
          <a:p>
            <a:pPr marL="857250" indent="-85725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7200" dirty="0">
                <a:latin typeface="Candara" panose="020E0502030303020204" pitchFamily="34" charset="0"/>
              </a:rPr>
              <a:t>Os profissionais devem verificar </a:t>
            </a:r>
            <a:r>
              <a:rPr lang="pt-BR" sz="7200" u="sng" dirty="0">
                <a:latin typeface="Candara" panose="020E0502030303020204" pitchFamily="34" charset="0"/>
              </a:rPr>
              <a:t>SEMPRE as orientações/diretrizes/  procedimentos definidos no</a:t>
            </a:r>
            <a:r>
              <a:rPr lang="pt-BR" sz="7200" dirty="0">
                <a:latin typeface="Candara" panose="020E0502030303020204" pitchFamily="34" charset="0"/>
              </a:rPr>
              <a:t> </a:t>
            </a:r>
            <a:r>
              <a:rPr lang="pt-BR" sz="7200" b="1" i="1" dirty="0">
                <a:latin typeface="Candara" panose="020E0502030303020204" pitchFamily="34" charset="0"/>
              </a:rPr>
              <a:t>Código de Ética Profissional do Contador (</a:t>
            </a:r>
            <a:r>
              <a:rPr lang="pt-BR" sz="7200" b="1" dirty="0">
                <a:latin typeface="Candara" panose="020E0502030303020204" pitchFamily="34" charset="0"/>
              </a:rPr>
              <a:t>Resolução CFC nº 1560/2019 entrou em vigor no dia 01/06/2019)</a:t>
            </a:r>
            <a:r>
              <a:rPr lang="pt-BR" sz="7200" i="1" dirty="0">
                <a:latin typeface="Candara" panose="020E0502030303020204" pitchFamily="34" charset="0"/>
              </a:rPr>
              <a:t>,</a:t>
            </a:r>
            <a:r>
              <a:rPr lang="pt-BR" sz="7200" b="1" i="1" dirty="0">
                <a:latin typeface="Candara" panose="020E0502030303020204" pitchFamily="34" charset="0"/>
              </a:rPr>
              <a:t> </a:t>
            </a:r>
            <a:r>
              <a:rPr lang="pt-BR" sz="7200" u="sng" dirty="0">
                <a:latin typeface="Candara" panose="020E0502030303020204" pitchFamily="34" charset="0"/>
              </a:rPr>
              <a:t>para executar o seu trabalho com segurança, sob a proteção do CEPC;</a:t>
            </a:r>
          </a:p>
          <a:p>
            <a:pPr marL="857250" indent="-85725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7200" dirty="0">
                <a:latin typeface="Candara" panose="020E0502030303020204" pitchFamily="34" charset="0"/>
              </a:rPr>
              <a:t>Ter </a:t>
            </a:r>
            <a:r>
              <a:rPr lang="pt-BR" sz="7200" u="sng" dirty="0">
                <a:latin typeface="Candara" panose="020E0502030303020204" pitchFamily="34" charset="0"/>
              </a:rPr>
              <a:t>conhecimento específico sobre o objeto da perícia</a:t>
            </a:r>
            <a:r>
              <a:rPr lang="pt-BR" sz="7200" dirty="0">
                <a:latin typeface="Candara" panose="020E0502030303020204" pitchFamily="34" charset="0"/>
              </a:rPr>
              <a:t> a ser realizada</a:t>
            </a:r>
            <a:r>
              <a:rPr lang="pt-BR" sz="6600" dirty="0">
                <a:latin typeface="Candara" panose="020E0502030303020204" pitchFamily="34" charset="0"/>
              </a:rPr>
              <a:t>.</a:t>
            </a:r>
            <a:endParaRPr lang="pt-BR" sz="2000" dirty="0">
              <a:solidFill>
                <a:srgbClr val="FEFF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9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848" y="1007780"/>
            <a:ext cx="2401928" cy="3950852"/>
          </a:xfrm>
        </p:spPr>
        <p:txBody>
          <a:bodyPr>
            <a:normAutofit/>
          </a:bodyPr>
          <a:lstStyle/>
          <a:p>
            <a:r>
              <a:rPr lang="pt-BR" altLang="pt-BR" sz="3000" b="1" dirty="0">
                <a:solidFill>
                  <a:schemeClr val="tx1"/>
                </a:solidFill>
                <a:latin typeface="Candara" panose="020E0502030303020204" pitchFamily="34" charset="0"/>
              </a:rPr>
              <a:t>Requisitos Obrigatórios:</a:t>
            </a:r>
            <a:br>
              <a:rPr lang="pt-BR" altLang="pt-BR" sz="3000" b="1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endParaRPr lang="pt-BR" sz="3000" b="1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771800" y="1052736"/>
            <a:ext cx="6104546" cy="4896544"/>
          </a:xfrm>
        </p:spPr>
        <p:txBody>
          <a:bodyPr numCol="1" anchor="ctr">
            <a:normAutofit fontScale="25000" lnSpcReduction="20000"/>
          </a:bodyPr>
          <a:lstStyle/>
          <a:p>
            <a:pPr marL="857250" indent="-85725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6600" dirty="0">
                <a:latin typeface="Candara" panose="020E0502030303020204" pitchFamily="34" charset="0"/>
              </a:rPr>
              <a:t>Ser </a:t>
            </a:r>
            <a:r>
              <a:rPr lang="pt-BR" sz="6600" u="sng" dirty="0">
                <a:latin typeface="Candara" panose="020E0502030303020204" pitchFamily="34" charset="0"/>
              </a:rPr>
              <a:t>cadastrado no Cadastro dos Tribunais</a:t>
            </a:r>
            <a:r>
              <a:rPr lang="pt-BR" sz="6600" dirty="0">
                <a:latin typeface="Candara" panose="020E0502030303020204" pitchFamily="34" charset="0"/>
              </a:rPr>
              <a:t> a que se vinculam os Juízes (no caso de Perícia Judicial); </a:t>
            </a:r>
          </a:p>
          <a:p>
            <a:pPr marL="857250" indent="-85725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6600" dirty="0">
                <a:latin typeface="Candara" panose="020E0502030303020204" pitchFamily="34" charset="0"/>
              </a:rPr>
              <a:t>É </a:t>
            </a:r>
            <a:r>
              <a:rPr lang="pt-B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FACULTATIVO</a:t>
            </a:r>
            <a:r>
              <a:rPr lang="pt-BR" sz="6600" dirty="0">
                <a:latin typeface="Candara" panose="020E0502030303020204" pitchFamily="34" charset="0"/>
              </a:rPr>
              <a:t> ser cadastrado no CNPC (Cadastro Nacional de Peritos Contábeis - Resolução CFC nº 1502/2016), vinculado ao CFC (Conselho Federal de Contabilidade);</a:t>
            </a:r>
          </a:p>
          <a:p>
            <a:pPr marL="857250" indent="-8572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pt-BR" sz="6600" dirty="0">
              <a:latin typeface="Candara" panose="020E0502030303020204" pitchFamily="34" charset="0"/>
            </a:endParaRPr>
          </a:p>
          <a:p>
            <a:pPr marL="857250" indent="-8572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t-BR" sz="6600" dirty="0">
                <a:latin typeface="Candara" panose="020E0502030303020204" pitchFamily="34" charset="0"/>
              </a:rPr>
              <a:t>É </a:t>
            </a:r>
            <a:r>
              <a:rPr lang="pt-BR" sz="6600" b="1" u="sng" dirty="0">
                <a:latin typeface="Candara" panose="020E0502030303020204" pitchFamily="34" charset="0"/>
              </a:rPr>
              <a:t>OBRIGATÓRIA</a:t>
            </a:r>
            <a:r>
              <a:rPr lang="pt-BR" sz="6600" dirty="0">
                <a:latin typeface="Candara" panose="020E0502030303020204" pitchFamily="34" charset="0"/>
              </a:rPr>
              <a:t> a comprovação da sua </a:t>
            </a:r>
            <a:r>
              <a:rPr lang="pt-BR" sz="6600" b="1" u="sng" dirty="0">
                <a:latin typeface="Candara" panose="020E0502030303020204" pitchFamily="34" charset="0"/>
              </a:rPr>
              <a:t>habilitação profissional</a:t>
            </a:r>
            <a:r>
              <a:rPr lang="pt-BR" sz="6600" dirty="0">
                <a:latin typeface="Candara" panose="020E0502030303020204" pitchFamily="34" charset="0"/>
              </a:rPr>
              <a:t>: o perito pode anexar a </a:t>
            </a:r>
            <a:r>
              <a:rPr lang="pt-BR" sz="6600" b="1" dirty="0">
                <a:latin typeface="Candara" panose="020E0502030303020204" pitchFamily="34" charset="0"/>
              </a:rPr>
              <a:t>Certidão de Regularidade Profissional</a:t>
            </a:r>
            <a:r>
              <a:rPr lang="pt-BR" sz="6600" dirty="0">
                <a:latin typeface="Candara" panose="020E0502030303020204" pitchFamily="34" charset="0"/>
              </a:rPr>
              <a:t> emitida pelos Conselhos Regionais de Contabilidade </a:t>
            </a:r>
            <a:r>
              <a:rPr lang="pt-BR" sz="6600" b="1" dirty="0">
                <a:latin typeface="Candara" panose="020E0502030303020204" pitchFamily="34" charset="0"/>
              </a:rPr>
              <a:t>ou</a:t>
            </a:r>
            <a:r>
              <a:rPr lang="pt-BR" sz="6600" dirty="0">
                <a:latin typeface="Candara" panose="020E0502030303020204" pitchFamily="34" charset="0"/>
              </a:rPr>
              <a:t> do </a:t>
            </a:r>
            <a:r>
              <a:rPr lang="pt-BR" sz="6600" b="1" dirty="0">
                <a:latin typeface="Candara" panose="020E0502030303020204" pitchFamily="34" charset="0"/>
              </a:rPr>
              <a:t>Cadastro Nacional dos Peritos Contábeis </a:t>
            </a:r>
            <a:r>
              <a:rPr lang="pt-BR" sz="6600" dirty="0">
                <a:latin typeface="Candara" panose="020E0502030303020204" pitchFamily="34" charset="0"/>
              </a:rPr>
              <a:t>emitida pelo Conselho Federal de Contabilidade desde o primeiro ato de sua manifestação </a:t>
            </a:r>
            <a:r>
              <a:rPr lang="pt-BR" sz="6600" b="1" dirty="0">
                <a:latin typeface="Candara" panose="020E0502030303020204" pitchFamily="34" charset="0"/>
              </a:rPr>
              <a:t>e</a:t>
            </a:r>
            <a:r>
              <a:rPr lang="pt-BR" sz="6600" dirty="0">
                <a:latin typeface="Candara" panose="020E0502030303020204" pitchFamily="34" charset="0"/>
              </a:rPr>
              <a:t> ao assinar trabalhos de natureza pericial (laudo ou parecer), seja pericia judicial, extrajudicial ou arbitral, de acordo com os itens 5 da NBC PP (R1) 01 e 36 da NBC TP(R1) 01. </a:t>
            </a:r>
          </a:p>
          <a:p>
            <a:pPr marL="857250" indent="-857250" algn="just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pt-BR" sz="20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8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36526"/>
            <a:ext cx="8712968" cy="56687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pt-BR" b="1" dirty="0"/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b="1" dirty="0">
              <a:highlight>
                <a:srgbClr val="FFFF00"/>
              </a:highlight>
            </a:endParaRPr>
          </a:p>
          <a:p>
            <a:pPr algn="ctr"/>
            <a:r>
              <a:rPr lang="pt-BR" b="1" dirty="0">
                <a:highlight>
                  <a:srgbClr val="FFFF00"/>
                </a:highlight>
                <a:latin typeface="Candara" panose="020E0502030303020204" pitchFamily="34" charset="0"/>
              </a:rPr>
              <a:t>DECRETO-LEI N.º 9.295 de 27 de maio de 1.946</a:t>
            </a:r>
          </a:p>
          <a:p>
            <a:pPr algn="ctr"/>
            <a:r>
              <a:rPr lang="pt-BR" dirty="0">
                <a:highlight>
                  <a:srgbClr val="FFFF00"/>
                </a:highlight>
                <a:latin typeface="Candara" panose="020E0502030303020204" pitchFamily="34" charset="0"/>
              </a:rPr>
              <a:t>Cria o Conselho Federal de Contabilidade, define as atribuições do Contador </a:t>
            </a:r>
          </a:p>
          <a:p>
            <a:pPr algn="ctr"/>
            <a:r>
              <a:rPr lang="pt-BR" dirty="0">
                <a:latin typeface="Candara" panose="020E0502030303020204" pitchFamily="34" charset="0"/>
              </a:rPr>
              <a:t>e do Guarda-livros, e dá outras providências </a:t>
            </a:r>
          </a:p>
          <a:p>
            <a:r>
              <a:rPr lang="pt-BR" dirty="0">
                <a:latin typeface="Candara" panose="020E0502030303020204" pitchFamily="34" charset="0"/>
              </a:rPr>
              <a:t>[...]</a:t>
            </a:r>
          </a:p>
          <a:p>
            <a:r>
              <a:rPr lang="pt-BR" i="1" dirty="0">
                <a:latin typeface="Candara" panose="020E0502030303020204" pitchFamily="34" charset="0"/>
              </a:rPr>
              <a:t>CAPÍTULO IV </a:t>
            </a:r>
          </a:p>
          <a:p>
            <a:r>
              <a:rPr lang="pt-BR" i="1" dirty="0">
                <a:latin typeface="Candara" panose="020E0502030303020204" pitchFamily="34" charset="0"/>
              </a:rPr>
              <a:t>DAS ATRIBUIÇÕES PROFISSIONAIS </a:t>
            </a:r>
          </a:p>
          <a:p>
            <a:endParaRPr lang="pt-BR" i="1" dirty="0">
              <a:latin typeface="Candara" panose="020E0502030303020204" pitchFamily="34" charset="0"/>
            </a:endParaRPr>
          </a:p>
          <a:p>
            <a:r>
              <a:rPr lang="pt-BR" b="1" i="1" u="sng" dirty="0">
                <a:latin typeface="Candara" panose="020E0502030303020204" pitchFamily="34" charset="0"/>
              </a:rPr>
              <a:t>Art. 25</a:t>
            </a:r>
            <a:r>
              <a:rPr lang="pt-BR" i="1" dirty="0">
                <a:latin typeface="Candara" panose="020E0502030303020204" pitchFamily="34" charset="0"/>
              </a:rPr>
              <a:t>. São considerados trabalhos técnicos de contabilidade: </a:t>
            </a:r>
          </a:p>
          <a:p>
            <a:r>
              <a:rPr lang="pt-BR" i="1" dirty="0">
                <a:latin typeface="Candara" panose="020E0502030303020204" pitchFamily="34" charset="0"/>
              </a:rPr>
              <a:t>[...]</a:t>
            </a:r>
          </a:p>
          <a:p>
            <a:endParaRPr lang="pt-BR" i="1" dirty="0">
              <a:latin typeface="Candara" panose="020E0502030303020204" pitchFamily="34" charset="0"/>
            </a:endParaRPr>
          </a:p>
          <a:p>
            <a:r>
              <a:rPr lang="pt-BR" i="1" dirty="0">
                <a:latin typeface="Candara" panose="020E0502030303020204" pitchFamily="34" charset="0"/>
              </a:rPr>
              <a:t>c) </a:t>
            </a:r>
            <a:r>
              <a:rPr lang="pt-BR" b="1" i="1" u="sng" dirty="0">
                <a:latin typeface="Candara" panose="020E0502030303020204" pitchFamily="34" charset="0"/>
              </a:rPr>
              <a:t>perícias judiciais ou </a:t>
            </a:r>
            <a:r>
              <a:rPr lang="pt-BR" b="1" i="1" u="sng" dirty="0" err="1">
                <a:latin typeface="Candara" panose="020E0502030303020204" pitchFamily="34" charset="0"/>
              </a:rPr>
              <a:t>extra-judiciais</a:t>
            </a:r>
            <a:r>
              <a:rPr lang="pt-BR" i="1" dirty="0">
                <a:latin typeface="Candara" panose="020E0502030303020204" pitchFamily="34" charset="0"/>
              </a:rPr>
              <a:t>, revisão de balanços e de contas em geral, verificação de haveres revisão permanente ou periódica de escritas, regulações judiciais ou </a:t>
            </a:r>
            <a:r>
              <a:rPr lang="pt-BR" i="1" dirty="0" err="1">
                <a:latin typeface="Candara" panose="020E0502030303020204" pitchFamily="34" charset="0"/>
              </a:rPr>
              <a:t>extra-judiciais</a:t>
            </a:r>
            <a:r>
              <a:rPr lang="pt-BR" i="1" dirty="0">
                <a:latin typeface="Candara" panose="020E0502030303020204" pitchFamily="34" charset="0"/>
              </a:rPr>
              <a:t> de avarias grossas ou comuns, assistência aos Conselhos Fiscais das sociedades anônimas e quaisquer outras atribuições de natureza técnica conferidas por lei aos profissionais de contabilidade. </a:t>
            </a:r>
          </a:p>
          <a:p>
            <a:endParaRPr lang="pt-BR" i="1" dirty="0">
              <a:latin typeface="Candara" panose="020E0502030303020204" pitchFamily="34" charset="0"/>
            </a:endParaRPr>
          </a:p>
          <a:p>
            <a:r>
              <a:rPr lang="pt-BR" i="1" dirty="0">
                <a:latin typeface="Candara" panose="020E0502030303020204" pitchFamily="34" charset="0"/>
              </a:rPr>
              <a:t>Art. 26. Salvo direitos adquiridos </a:t>
            </a:r>
            <a:r>
              <a:rPr lang="pt-BR" i="1" dirty="0" err="1">
                <a:latin typeface="Candara" panose="020E0502030303020204" pitchFamily="34" charset="0"/>
              </a:rPr>
              <a:t>ex-vi</a:t>
            </a:r>
            <a:r>
              <a:rPr lang="pt-BR" i="1" dirty="0">
                <a:latin typeface="Candara" panose="020E0502030303020204" pitchFamily="34" charset="0"/>
              </a:rPr>
              <a:t> do disposto no art. 2º do Decreto nº 21.033, de 8 de Fevereiro de 1932, as </a:t>
            </a:r>
            <a:r>
              <a:rPr lang="pt-BR" b="1" i="1" u="sng" dirty="0">
                <a:latin typeface="Candara" panose="020E0502030303020204" pitchFamily="34" charset="0"/>
              </a:rPr>
              <a:t>atribuições definidas na </a:t>
            </a:r>
            <a:r>
              <a:rPr lang="pt-BR" sz="2000" b="1" i="1" u="sng" dirty="0">
                <a:latin typeface="Candara" panose="020E0502030303020204" pitchFamily="34" charset="0"/>
              </a:rPr>
              <a:t>alínea c </a:t>
            </a:r>
            <a:r>
              <a:rPr lang="pt-BR" b="1" i="1" u="sng" dirty="0">
                <a:latin typeface="Candara" panose="020E0502030303020204" pitchFamily="34" charset="0"/>
              </a:rPr>
              <a:t>do artigo anterior são privativas dos contadores diplomados.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0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808820"/>
            <a:ext cx="8280920" cy="4050450"/>
          </a:xfrm>
          <a:prstGeom prst="rect">
            <a:avLst/>
          </a:prstGeom>
        </p:spPr>
        <p:txBody>
          <a:bodyPr wrap="square">
            <a:normAutofit fontScale="55000" lnSpcReduction="20000"/>
          </a:bodyPr>
          <a:lstStyle/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latin typeface="Candara" panose="020E0502030303020204" pitchFamily="34" charset="0"/>
              </a:rPr>
              <a:t>RESOLUÇÃO CFC 560 DE 28 DE OUTUBRO DE 1983</a:t>
            </a:r>
            <a:endParaRPr lang="pt-BR" sz="3200" dirty="0">
              <a:latin typeface="Candara" panose="020E0502030303020204" pitchFamily="34" charset="0"/>
            </a:endParaRPr>
          </a:p>
          <a:p>
            <a:pPr algn="ctr"/>
            <a:r>
              <a:rPr lang="pt-BR" sz="2400" dirty="0">
                <a:latin typeface="Candara" panose="020E0502030303020204" pitchFamily="34" charset="0"/>
              </a:rPr>
              <a:t>REGULAMENTAÇÃO DA PROFISSÃO DE CONTADOR</a:t>
            </a:r>
          </a:p>
          <a:p>
            <a:endParaRPr lang="pt-BR" sz="3600" dirty="0">
              <a:latin typeface="Candara" panose="020E0502030303020204" pitchFamily="34" charset="0"/>
            </a:endParaRPr>
          </a:p>
          <a:p>
            <a:r>
              <a:rPr lang="pt-BR" sz="3600" dirty="0">
                <a:latin typeface="Candara" panose="020E0502030303020204" pitchFamily="34" charset="0"/>
              </a:rPr>
              <a:t>Dispõe sobre as </a:t>
            </a:r>
            <a:r>
              <a:rPr lang="pt-BR" sz="3600" dirty="0">
                <a:highlight>
                  <a:srgbClr val="FFFF00"/>
                </a:highlight>
                <a:latin typeface="Candara" panose="020E0502030303020204" pitchFamily="34" charset="0"/>
              </a:rPr>
              <a:t>PRERROGATIVAS PROFISSIONAIS </a:t>
            </a:r>
            <a:r>
              <a:rPr lang="pt-BR" sz="3600" dirty="0">
                <a:latin typeface="Candara" panose="020E0502030303020204" pitchFamily="34" charset="0"/>
              </a:rPr>
              <a:t>de que trata </a:t>
            </a:r>
            <a:r>
              <a:rPr lang="pt-BR" sz="3600" b="1" u="sng" dirty="0">
                <a:latin typeface="Candara" panose="020E0502030303020204" pitchFamily="34" charset="0"/>
              </a:rPr>
              <a:t>o artigo 25 do Decreto-Lei n.º 9.295, de 27 de maio de 1946</a:t>
            </a:r>
            <a:br>
              <a:rPr lang="pt-BR" sz="3200" b="1" u="sng" dirty="0">
                <a:latin typeface="Candara" panose="020E0502030303020204" pitchFamily="34" charset="0"/>
              </a:rPr>
            </a:br>
            <a:br>
              <a:rPr lang="pt-BR" sz="3200" dirty="0">
                <a:latin typeface="Candara" panose="020E0502030303020204" pitchFamily="34" charset="0"/>
              </a:rPr>
            </a:br>
            <a:endParaRPr lang="pt-BR" dirty="0">
              <a:latin typeface="Candara" panose="020E0502030303020204" pitchFamily="34" charset="0"/>
            </a:endParaRPr>
          </a:p>
          <a:p>
            <a:r>
              <a:rPr lang="pt-BR" sz="2000" dirty="0">
                <a:latin typeface="Candara" panose="020E0502030303020204" pitchFamily="34" charset="0"/>
              </a:rPr>
              <a:t>[...]</a:t>
            </a:r>
          </a:p>
          <a:p>
            <a:r>
              <a:rPr lang="pt-BR" sz="3200" i="1" dirty="0">
                <a:latin typeface="Candara" panose="020E0502030303020204" pitchFamily="34" charset="0"/>
              </a:rPr>
              <a:t>Art.3º São atribuições privativas dos profissionais da contabilidade:</a:t>
            </a:r>
            <a:br>
              <a:rPr lang="pt-BR" sz="3200" i="1" dirty="0">
                <a:latin typeface="Candara" panose="020E0502030303020204" pitchFamily="34" charset="0"/>
              </a:rPr>
            </a:br>
            <a:r>
              <a:rPr lang="pt-BR" sz="3200" i="1" dirty="0">
                <a:latin typeface="Candara" panose="020E0502030303020204" pitchFamily="34" charset="0"/>
              </a:rPr>
              <a:t>[...]</a:t>
            </a:r>
          </a:p>
          <a:p>
            <a:r>
              <a:rPr lang="pt-BR" sz="3200" i="1" dirty="0">
                <a:latin typeface="Candara" panose="020E0502030303020204" pitchFamily="34" charset="0"/>
              </a:rPr>
              <a:t>35) - </a:t>
            </a:r>
            <a:r>
              <a:rPr lang="pt-BR" sz="3200" b="1" i="1" u="sng" dirty="0">
                <a:latin typeface="Candara" panose="020E0502030303020204" pitchFamily="34" charset="0"/>
              </a:rPr>
              <a:t>perícias contábeis, judiciais e extrajudiciais</a:t>
            </a:r>
            <a:r>
              <a:rPr lang="pt-BR" sz="3200" i="1" dirty="0">
                <a:latin typeface="Candara" panose="020E0502030303020204" pitchFamily="34" charset="0"/>
              </a:rPr>
              <a:t>;</a:t>
            </a:r>
          </a:p>
          <a:p>
            <a:r>
              <a:rPr lang="pt-BR" sz="3200" i="1" dirty="0">
                <a:latin typeface="Candara" panose="020E0502030303020204" pitchFamily="34" charset="0"/>
              </a:rPr>
              <a:t>[...]</a:t>
            </a:r>
          </a:p>
          <a:p>
            <a:r>
              <a:rPr lang="pt-BR" sz="3200" i="1" dirty="0">
                <a:latin typeface="Candara" panose="020E0502030303020204" pitchFamily="34" charset="0"/>
              </a:rPr>
              <a:t>São </a:t>
            </a:r>
            <a:r>
              <a:rPr lang="pt-BR" sz="3200" b="1" i="1" dirty="0">
                <a:latin typeface="Candara" panose="020E0502030303020204" pitchFamily="34" charset="0"/>
              </a:rPr>
              <a:t>atribuições privativas dos contadores</a:t>
            </a:r>
            <a:r>
              <a:rPr lang="pt-BR" sz="3200" i="1" dirty="0">
                <a:latin typeface="Candara" panose="020E0502030303020204" pitchFamily="34" charset="0"/>
              </a:rPr>
              <a:t>, observado o disposto no § 2º, as enunciadas neste artigo, sob os números 1, 2, 3, 4, 5, 6, 19, 20, 21, 22, 23, 24, 25, 26, 29, 30, 32, 33, 34, </a:t>
            </a:r>
            <a:r>
              <a:rPr lang="pt-BR" sz="3200" b="1" i="1" dirty="0">
                <a:latin typeface="Candara" panose="020E0502030303020204" pitchFamily="34" charset="0"/>
              </a:rPr>
              <a:t>35</a:t>
            </a:r>
            <a:r>
              <a:rPr lang="pt-BR" sz="3200" i="1" dirty="0">
                <a:latin typeface="Candara" panose="020E0502030303020204" pitchFamily="34" charset="0"/>
              </a:rPr>
              <a:t>, 36, 42, 43, além dos 44 e 45, quando se referirem a nível superior. (redação alterada pela Resolução CFC 898/2001)</a:t>
            </a:r>
            <a:br>
              <a:rPr lang="pt-BR" sz="3200" i="1" dirty="0">
                <a:latin typeface="Candara" panose="020E0502030303020204" pitchFamily="34" charset="0"/>
              </a:rPr>
            </a:br>
            <a:br>
              <a:rPr lang="pt-BR" sz="2000" dirty="0">
                <a:latin typeface="Candara" panose="020E0502030303020204" pitchFamily="34" charset="0"/>
              </a:rPr>
            </a:br>
            <a:endParaRPr lang="pt-BR" sz="2000" dirty="0">
              <a:latin typeface="Candara" panose="020E0502030303020204" pitchFamily="34" charset="0"/>
            </a:endParaRPr>
          </a:p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357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683568" y="2204864"/>
            <a:ext cx="7848872" cy="3495700"/>
          </a:xfrm>
          <a:prstGeom prst="rect">
            <a:avLst/>
          </a:prstGeom>
          <a:noFill/>
        </p:spPr>
        <p:txBody>
          <a:bodyPr wrap="square" lIns="51181" tIns="25590" rIns="51181" bIns="25590" rtlCol="0">
            <a:spAutoFit/>
          </a:bodyPr>
          <a:lstStyle/>
          <a:p>
            <a:pPr marL="0" indent="0" algn="ctr">
              <a:buNone/>
            </a:pPr>
            <a:r>
              <a:rPr lang="pt-BR" sz="1600" b="1" dirty="0">
                <a:latin typeface="Candara" panose="020E0502030303020204" pitchFamily="34" charset="0"/>
              </a:rPr>
              <a:t>Decreto-Lei n.º 9.295 – de 27 de maio de 1946</a:t>
            </a:r>
          </a:p>
          <a:p>
            <a:pPr marL="0" indent="0" algn="ctr">
              <a:buNone/>
            </a:pPr>
            <a:endParaRPr lang="pt-BR" sz="1600" b="1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pt-BR" sz="1600" b="1" dirty="0">
                <a:latin typeface="Candara" panose="020E0502030303020204" pitchFamily="34" charset="0"/>
              </a:rPr>
              <a:t>CAPÍTULO II DO REGISTRO DA CARTEIRA PROFISSIONAL</a:t>
            </a:r>
          </a:p>
          <a:p>
            <a:pPr marL="0" indent="0" algn="ctr">
              <a:buNone/>
            </a:pPr>
            <a:endParaRPr lang="pt-BR" sz="1200" i="1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pt-BR" sz="2000" i="1" dirty="0">
                <a:latin typeface="Candara" panose="020E0502030303020204" pitchFamily="34" charset="0"/>
              </a:rPr>
              <a:t>Art. 12. Os profissionais a que se refere este Decreto-Lei somente poderão </a:t>
            </a:r>
            <a:r>
              <a:rPr lang="pt-BR" sz="2000" b="1" i="1" u="sng" dirty="0">
                <a:latin typeface="Candara" panose="020E0502030303020204" pitchFamily="34" charset="0"/>
              </a:rPr>
              <a:t>exercer a profissão após a regular conclusão do curso de Bacharelado em Ciências Contábeis, reconhecido pelo Ministério da Educação, aprovação em Exame de Suficiência e registro no Conselho Regional de Contabilidade a que estiverem sujeitos</a:t>
            </a:r>
            <a:r>
              <a:rPr lang="pt-BR" sz="2000" i="1" dirty="0">
                <a:latin typeface="Candara" panose="020E0502030303020204" pitchFamily="34" charset="0"/>
              </a:rPr>
              <a:t>. </a:t>
            </a:r>
            <a:r>
              <a:rPr lang="pt-BR" sz="1500" i="1" dirty="0">
                <a:latin typeface="Candara" panose="020E0502030303020204" pitchFamily="34" charset="0"/>
              </a:rPr>
              <a:t>(art.12 com redação dada pelo art.76 da Lei n.º 12.249, de 11 de junho de 2010 )</a:t>
            </a:r>
          </a:p>
          <a:p>
            <a:pPr marL="0" indent="0" algn="ctr">
              <a:buNone/>
            </a:pPr>
            <a:endParaRPr lang="pt-BR" sz="1500" b="1" i="1" dirty="0">
              <a:latin typeface="Candara" panose="020E0502030303020204" pitchFamily="34" charset="0"/>
            </a:endParaRPr>
          </a:p>
          <a:p>
            <a:pPr marL="0" indent="0" algn="r">
              <a:buNone/>
            </a:pPr>
            <a:r>
              <a:rPr lang="pt-BR" sz="1500" b="1" i="1" u="sng" dirty="0">
                <a:latin typeface="Candara" panose="020E0502030303020204" pitchFamily="34" charset="0"/>
              </a:rPr>
              <a:t>Grifos nossos</a:t>
            </a:r>
          </a:p>
        </p:txBody>
      </p:sp>
    </p:spTree>
    <p:extLst>
      <p:ext uri="{BB962C8B-B14F-4D97-AF65-F5344CB8AC3E}">
        <p14:creationId xmlns:p14="http://schemas.microsoft.com/office/powerpoint/2010/main" val="422527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93658" y="764797"/>
            <a:ext cx="6210690" cy="936071"/>
          </a:xfrm>
        </p:spPr>
        <p:txBody>
          <a:bodyPr>
            <a:noAutofit/>
          </a:bodyPr>
          <a:lstStyle/>
          <a:p>
            <a:pPr algn="ctr"/>
            <a:r>
              <a:rPr lang="pt-BR" sz="2315" dirty="0">
                <a:latin typeface="Candara" panose="020E0502030303020204" pitchFamily="34" charset="0"/>
              </a:rPr>
              <a:t>Resolução CFC 1.502/2016 - Cadastro Nacional de Peritos Contábeis - CNPC: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32071" y="1556792"/>
            <a:ext cx="8733864" cy="4752528"/>
          </a:xfrm>
        </p:spPr>
        <p:txBody>
          <a:bodyPr>
            <a:noAutofit/>
          </a:bodyPr>
          <a:lstStyle/>
          <a:p>
            <a:pPr algn="ctr"/>
            <a:r>
              <a:rPr lang="pt-BR" sz="2067" dirty="0">
                <a:latin typeface="Candara" panose="020E0502030303020204" pitchFamily="34" charset="0"/>
              </a:rPr>
              <a:t>O Conselho Federal de Contabilidade – CFC, para atender as exigências do  Código de Processo Civil/2015, especificamente o seu artigo 156, criou o</a:t>
            </a:r>
            <a:r>
              <a:rPr lang="pt-BR" sz="2067" b="1" dirty="0">
                <a:latin typeface="Candara" panose="020E0502030303020204" pitchFamily="34" charset="0"/>
              </a:rPr>
              <a:t> </a:t>
            </a:r>
            <a:r>
              <a:rPr lang="pt-BR" sz="2067" b="1" u="sng" dirty="0">
                <a:latin typeface="Candara" panose="020E0502030303020204" pitchFamily="34" charset="0"/>
              </a:rPr>
              <a:t>Cadastro Nacional de Peritos Contábeis – CNPC</a:t>
            </a:r>
            <a:r>
              <a:rPr lang="pt-BR" sz="2067" b="1" dirty="0">
                <a:latin typeface="Candara" panose="020E0502030303020204" pitchFamily="34" charset="0"/>
              </a:rPr>
              <a:t>, </a:t>
            </a:r>
            <a:r>
              <a:rPr lang="pt-BR" sz="2067" dirty="0">
                <a:latin typeface="Candara" panose="020E0502030303020204" pitchFamily="34" charset="0"/>
              </a:rPr>
              <a:t>por intermédio da </a:t>
            </a:r>
            <a:r>
              <a:rPr lang="pt-BR" sz="2067" b="1" dirty="0">
                <a:latin typeface="Candara" panose="020E0502030303020204" pitchFamily="34" charset="0"/>
              </a:rPr>
              <a:t>Resolução 1.502 de 19 de fevereiro de 2016.</a:t>
            </a:r>
          </a:p>
          <a:p>
            <a:pPr algn="ctr"/>
            <a:r>
              <a:rPr lang="pt-BR" sz="2067" b="1" dirty="0">
                <a:latin typeface="Candara" panose="020E0502030303020204" pitchFamily="34" charset="0"/>
              </a:rPr>
              <a:t>Objetivo</a:t>
            </a:r>
            <a:r>
              <a:rPr lang="pt-BR" sz="2067" dirty="0">
                <a:latin typeface="Candara" panose="020E0502030303020204" pitchFamily="34" charset="0"/>
              </a:rPr>
              <a:t>: oferecer ao Judiciário brasileiro uma </a:t>
            </a:r>
            <a:r>
              <a:rPr lang="pt-BR" sz="2067" b="1" dirty="0">
                <a:highlight>
                  <a:srgbClr val="FFFF00"/>
                </a:highlight>
                <a:latin typeface="Candara" panose="020E0502030303020204" pitchFamily="34" charset="0"/>
              </a:rPr>
              <a:t>lista de profissionais qualificados para atuar como Peritos Contábeis</a:t>
            </a:r>
            <a:r>
              <a:rPr lang="pt-BR" sz="2067" dirty="0">
                <a:latin typeface="Candara" panose="020E0502030303020204" pitchFamily="34" charset="0"/>
              </a:rPr>
              <a:t>.</a:t>
            </a:r>
            <a:endParaRPr lang="pt-BR" sz="2067" b="1" dirty="0">
              <a:latin typeface="Candara" panose="020E0502030303020204" pitchFamily="34" charset="0"/>
            </a:endParaRPr>
          </a:p>
          <a:p>
            <a:pPr algn="ctr"/>
            <a:endParaRPr lang="pt-BR" sz="1488" b="1" dirty="0">
              <a:latin typeface="Candara" panose="020E0502030303020204" pitchFamily="34" charset="0"/>
            </a:endParaRPr>
          </a:p>
          <a:p>
            <a:pPr algn="ctr"/>
            <a:r>
              <a:rPr lang="pt-BR" sz="2067" b="1" dirty="0">
                <a:latin typeface="Candara" panose="020E0502030303020204" pitchFamily="34" charset="0"/>
              </a:rPr>
              <a:t>NOTA</a:t>
            </a:r>
            <a:r>
              <a:rPr lang="pt-BR" sz="2067" dirty="0">
                <a:latin typeface="Candara" panose="020E0502030303020204" pitchFamily="34" charset="0"/>
              </a:rPr>
              <a:t>: A participação do contador no CNPC é </a:t>
            </a:r>
            <a:r>
              <a:rPr lang="pt-BR" sz="2067" u="sng" dirty="0">
                <a:latin typeface="Candara" panose="020E0502030303020204" pitchFamily="34" charset="0"/>
              </a:rPr>
              <a:t>voluntária.</a:t>
            </a:r>
            <a:endParaRPr lang="pt-BR" sz="2067" dirty="0">
              <a:latin typeface="Candara" panose="020E0502030303020204" pitchFamily="34" charset="0"/>
            </a:endParaRPr>
          </a:p>
          <a:p>
            <a:pPr algn="ctr"/>
            <a:r>
              <a:rPr lang="pt-BR" sz="2067" b="1" u="sng" dirty="0">
                <a:latin typeface="Candara" panose="020E0502030303020204" pitchFamily="34" charset="0"/>
              </a:rPr>
              <a:t>Não</a:t>
            </a:r>
            <a:r>
              <a:rPr lang="pt-BR" sz="2067" u="sng" dirty="0">
                <a:latin typeface="Candara" panose="020E0502030303020204" pitchFamily="34" charset="0"/>
              </a:rPr>
              <a:t> substitui a inscrição nos cadastros eletrônicos que estão sendo disponibilizados nos Tribunais de Justiça (Resolução CNJ 233/2016)</a:t>
            </a:r>
            <a:r>
              <a:rPr lang="pt-BR" sz="2067" dirty="0">
                <a:latin typeface="Candara" panose="020E0502030303020204" pitchFamily="34" charset="0"/>
              </a:rPr>
              <a:t>.</a:t>
            </a:r>
          </a:p>
          <a:p>
            <a:pPr algn="ctr"/>
            <a:endParaRPr lang="pt-BR" sz="1300" dirty="0">
              <a:latin typeface="Candara" panose="020E0502030303020204" pitchFamily="34" charset="0"/>
            </a:endParaRPr>
          </a:p>
          <a:p>
            <a:pPr algn="ctr"/>
            <a:r>
              <a:rPr lang="pt-BR" sz="2067" dirty="0">
                <a:highlight>
                  <a:srgbClr val="FFFF00"/>
                </a:highlight>
                <a:latin typeface="Candara" panose="020E0502030303020204" pitchFamily="34" charset="0"/>
              </a:rPr>
              <a:t>Mas é um importante diferencial para constar no currículo do profissional</a:t>
            </a:r>
          </a:p>
          <a:p>
            <a:pPr algn="ctr"/>
            <a:r>
              <a:rPr lang="pt-BR" sz="2067" dirty="0">
                <a:highlight>
                  <a:srgbClr val="FFFF00"/>
                </a:highlight>
                <a:latin typeface="Candara" panose="020E0502030303020204" pitchFamily="34" charset="0"/>
              </a:rPr>
              <a:t>Chancela de Qualidade, pois exige que os peritos inscritos cumpram o PEPC</a:t>
            </a:r>
            <a:endParaRPr lang="pt-BR" sz="2067" dirty="0"/>
          </a:p>
        </p:txBody>
      </p:sp>
    </p:spTree>
    <p:extLst>
      <p:ext uri="{BB962C8B-B14F-4D97-AF65-F5344CB8AC3E}">
        <p14:creationId xmlns:p14="http://schemas.microsoft.com/office/powerpoint/2010/main" val="3912809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94128" y="80800"/>
            <a:ext cx="8798352" cy="6444544"/>
          </a:xfrm>
          <a:prstGeom prst="rect">
            <a:avLst/>
          </a:prstGeom>
        </p:spPr>
        <p:txBody>
          <a:bodyPr spcFirstLastPara="1" wrap="square" lIns="75594" tIns="37797" rIns="75594" bIns="37797" anchor="t" anchorCtr="0">
            <a:noAutofit/>
          </a:bodyPr>
          <a:lstStyle/>
          <a:p>
            <a:pPr>
              <a:buNone/>
            </a:pPr>
            <a:endParaRPr lang="pt-BR" sz="2315" b="1" dirty="0"/>
          </a:p>
          <a:p>
            <a:pPr>
              <a:buNone/>
            </a:pPr>
            <a:endParaRPr lang="pt-BR" sz="2315" b="1" dirty="0"/>
          </a:p>
          <a:p>
            <a:pPr algn="ctr">
              <a:buNone/>
            </a:pPr>
            <a:r>
              <a:rPr lang="pt-BR" sz="2315" b="1" dirty="0">
                <a:latin typeface="Candara" panose="020E0502030303020204" pitchFamily="34" charset="0"/>
              </a:rPr>
              <a:t>NBC PP02/2016 – Exame de Qualificação Técnica para Peritos(EQT):</a:t>
            </a:r>
          </a:p>
          <a:p>
            <a:pPr algn="ctr"/>
            <a:endParaRPr lang="pt-BR" sz="2150" b="1" dirty="0">
              <a:latin typeface="Candara" panose="020E0502030303020204" pitchFamily="34" charset="0"/>
            </a:endParaRPr>
          </a:p>
          <a:p>
            <a:pPr algn="ctr"/>
            <a:r>
              <a:rPr lang="pt-BR" sz="2150" b="1" dirty="0">
                <a:latin typeface="Candara" panose="020E0502030303020204" pitchFamily="34" charset="0"/>
              </a:rPr>
              <a:t>Desde janeiro de 2018</a:t>
            </a:r>
            <a:r>
              <a:rPr lang="pt-BR" sz="2150" dirty="0">
                <a:latin typeface="Candara" panose="020E0502030303020204" pitchFamily="34" charset="0"/>
              </a:rPr>
              <a:t>, para ingressar no Cadastro Nacional de Peritos Contábeis, é </a:t>
            </a:r>
            <a:r>
              <a:rPr lang="pt-BR" sz="2150" b="1" dirty="0">
                <a:latin typeface="Candara" panose="020E0502030303020204" pitchFamily="34" charset="0"/>
              </a:rPr>
              <a:t>necessário fazer um Exame de Qualificação Técnica </a:t>
            </a:r>
            <a:r>
              <a:rPr lang="pt-BR" sz="2150" dirty="0">
                <a:latin typeface="Candara" panose="020E0502030303020204" pitchFamily="34" charset="0"/>
              </a:rPr>
              <a:t>específico (NBC PP 02), objetivando aferir o nível de conhecimento e a competência (capacidade) técnico-profissional necessários para o contador que pretende atuar na atividade de perícia contábil. </a:t>
            </a:r>
          </a:p>
          <a:p>
            <a:pPr algn="ctr"/>
            <a:endParaRPr lang="pt-BR" sz="827" dirty="0">
              <a:latin typeface="Candara" panose="020E0502030303020204" pitchFamily="34" charset="0"/>
            </a:endParaRPr>
          </a:p>
          <a:p>
            <a:pPr algn="ctr"/>
            <a:r>
              <a:rPr lang="pt-BR" sz="2150" dirty="0">
                <a:latin typeface="Candara" panose="020E0502030303020204" pitchFamily="34" charset="0"/>
              </a:rPr>
              <a:t>A aprovação assegura ao contador(a) a inscrição automática no Cadastro Nacional de Peritos Contábeis (CNPC) do Conselho Federal de Contabilidade (Resolução CFC nº 1519/2017).</a:t>
            </a:r>
          </a:p>
          <a:p>
            <a:pPr algn="ctr"/>
            <a:endParaRPr lang="pt-BR" sz="1800" b="1" u="sng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pt-BR" sz="2400" b="1" dirty="0">
                <a:highlight>
                  <a:srgbClr val="FFFF00"/>
                </a:highlight>
                <a:latin typeface="Candara" panose="020E0502030303020204" pitchFamily="34" charset="0"/>
              </a:rPr>
              <a:t>DICA</a:t>
            </a:r>
            <a:r>
              <a:rPr lang="pt-BR" sz="2400" b="1" dirty="0">
                <a:latin typeface="Candara" panose="020E0502030303020204" pitchFamily="34" charset="0"/>
              </a:rPr>
              <a:t>: Provas dos exames anteriores estão disponíveis no Site do CFC</a:t>
            </a:r>
          </a:p>
        </p:txBody>
      </p:sp>
    </p:spTree>
    <p:extLst>
      <p:ext uri="{BB962C8B-B14F-4D97-AF65-F5344CB8AC3E}">
        <p14:creationId xmlns:p14="http://schemas.microsoft.com/office/powerpoint/2010/main" val="2703223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5" y="1592796"/>
            <a:ext cx="5819831" cy="648072"/>
          </a:xfrm>
        </p:spPr>
        <p:txBody>
          <a:bodyPr>
            <a:normAutofit fontScale="90000"/>
          </a:bodyPr>
          <a:lstStyle/>
          <a:p>
            <a:pPr algn="ctr"/>
            <a:br>
              <a:rPr lang="pt-BR" b="1" dirty="0">
                <a:latin typeface="+mn-lt"/>
              </a:rPr>
            </a:br>
            <a:endParaRPr lang="pt-BR" sz="27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196788" y="1274110"/>
            <a:ext cx="6507560" cy="39910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600" b="1" dirty="0"/>
              <a:t>O Tribunal Regional da 1ª Região ratificou a legalidade do  Cadastro Nacional de Peritos Contábeis (CNPC) </a:t>
            </a:r>
            <a:r>
              <a:rPr lang="pt-BR" sz="1500" dirty="0"/>
              <a:t>- APELAÇÃO CÍVEL (198) n. 1012029-89.2017.4.01.3400, decisão proferida em 09/03/2020</a:t>
            </a:r>
            <a:r>
              <a:rPr lang="pt-BR" dirty="0"/>
              <a:t>:</a:t>
            </a:r>
            <a:endParaRPr lang="pt-BR" sz="3300" b="1" dirty="0"/>
          </a:p>
          <a:p>
            <a:pPr algn="ctr">
              <a:buNone/>
            </a:pPr>
            <a:endParaRPr lang="pt-BR" sz="3375" b="1" dirty="0"/>
          </a:p>
          <a:p>
            <a:pPr algn="ctr">
              <a:buNone/>
            </a:pPr>
            <a:endParaRPr lang="pt-BR" sz="27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27C235C-154E-459F-B8FF-ADDABACA8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20" y="3429000"/>
            <a:ext cx="6751674" cy="18362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03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/>
          <p:cNvSpPr txBox="1">
            <a:spLocks noChangeArrowheads="1"/>
          </p:cNvSpPr>
          <p:nvPr/>
        </p:nvSpPr>
        <p:spPr bwMode="auto">
          <a:xfrm>
            <a:off x="323528" y="1158932"/>
            <a:ext cx="8568952" cy="52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181" tIns="25590" rIns="51181" bIns="2559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000" b="1" dirty="0">
                <a:latin typeface="Candara" panose="020E0502030303020204" pitchFamily="34" charset="0"/>
              </a:rPr>
              <a:t>Programa</a:t>
            </a:r>
            <a:r>
              <a:rPr lang="pt-BR" sz="2700" dirty="0">
                <a:latin typeface="Candara" panose="020E0502030303020204" pitchFamily="34" charset="0"/>
              </a:rPr>
              <a:t>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t-BR" sz="2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Perito do Juízo e Assistente Técnico, Requisitos Obrigatórios, CNPC e Exame de Qualificação para Peritos;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t-BR" sz="2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Campos de Atuação em Perícia – Mercado, Perfil Profissional exigido na função de perito e Desafios – Pilares Fundamentais;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pt-BR" sz="2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Regras normativas e processuais que devem ser obedecidas pelo profissional quando da elaboração do laudo pericial e </a:t>
            </a:r>
            <a:r>
              <a:rPr lang="pt-BR" sz="28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</a:t>
            </a:r>
            <a:r>
              <a:rPr lang="pt-BR" sz="2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 err="1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pt-BR" sz="2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o controle de qualidade.</a:t>
            </a:r>
          </a:p>
        </p:txBody>
      </p:sp>
    </p:spTree>
    <p:extLst>
      <p:ext uri="{BB962C8B-B14F-4D97-AF65-F5344CB8AC3E}">
        <p14:creationId xmlns:p14="http://schemas.microsoft.com/office/powerpoint/2010/main" val="159283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251520" y="908050"/>
            <a:ext cx="8606730" cy="5761038"/>
          </a:xfrm>
          <a:prstGeom prst="rect">
            <a:avLst/>
          </a:prstGeom>
        </p:spPr>
        <p:txBody>
          <a:bodyPr lIns="91427" tIns="45713" rIns="91427" bIns="45713">
            <a:noAutofit/>
          </a:bodyPr>
          <a:lstStyle/>
          <a:p>
            <a:pPr algn="ctr"/>
            <a:r>
              <a:rPr lang="pt-BR" sz="3000" b="1" dirty="0">
                <a:latin typeface="Candara" panose="020E0502030303020204" pitchFamily="34" charset="0"/>
              </a:rPr>
              <a:t>Uma das exigências para permanecer </a:t>
            </a:r>
          </a:p>
          <a:p>
            <a:pPr marL="0" indent="0" algn="ctr">
              <a:buNone/>
            </a:pPr>
            <a:r>
              <a:rPr lang="pt-BR" sz="3000" b="1" dirty="0">
                <a:latin typeface="Candara" panose="020E0502030303020204" pitchFamily="34" charset="0"/>
              </a:rPr>
              <a:t>inscrito é o cumprimento do Programa de Educação Profissional Continuada </a:t>
            </a:r>
            <a:r>
              <a:rPr lang="pt-BR" sz="3000" dirty="0">
                <a:latin typeface="Candara" panose="020E0502030303020204" pitchFamily="34" charset="0"/>
              </a:rPr>
              <a:t>[NBC PG 12(R3)]</a:t>
            </a:r>
            <a:r>
              <a:rPr lang="pt-BR" sz="3000" b="1" dirty="0">
                <a:latin typeface="Candara" panose="020E0502030303020204" pitchFamily="34" charset="0"/>
              </a:rPr>
              <a:t> </a:t>
            </a:r>
          </a:p>
          <a:p>
            <a:pPr marL="0" indent="0" algn="ctr">
              <a:buNone/>
            </a:pPr>
            <a:endParaRPr lang="pt-BR" sz="1500" b="1" dirty="0">
              <a:latin typeface="Candara" panose="020E0502030303020204" pitchFamily="34" charset="0"/>
            </a:endParaRPr>
          </a:p>
          <a:p>
            <a:pPr algn="ctr"/>
            <a:r>
              <a:rPr lang="pt-BR" sz="2500" i="1" dirty="0">
                <a:latin typeface="Candara" panose="020E0502030303020204" pitchFamily="34" charset="0"/>
              </a:rPr>
              <a:t>Como o objetivo é manter um cadastro de profissionais qualificados e com conhecimento renovado, a partir de janeiro de 2018, os inscritos no CNPC </a:t>
            </a:r>
            <a:r>
              <a:rPr lang="pt-BR" sz="2500" i="1" dirty="0">
                <a:highlight>
                  <a:srgbClr val="FFFF00"/>
                </a:highlight>
                <a:latin typeface="Candara" panose="020E0502030303020204" pitchFamily="34" charset="0"/>
              </a:rPr>
              <a:t>terão de cumprir 40 pontos em cursos e aperfeiçoamentos previstos no Programa de Educação Profissional Continuada</a:t>
            </a:r>
            <a:r>
              <a:rPr lang="pt-BR" sz="2500" i="1" dirty="0">
                <a:latin typeface="Candara" panose="020E0502030303020204" pitchFamily="34" charset="0"/>
              </a:rPr>
              <a:t>. A prestação de contas deve ser feita até 31/01 do ano subsequente</a:t>
            </a:r>
            <a:r>
              <a:rPr lang="pt-BR" sz="3000" i="1" dirty="0"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508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251520" y="908050"/>
            <a:ext cx="8496944" cy="5761038"/>
          </a:xfrm>
          <a:prstGeom prst="rect">
            <a:avLst/>
          </a:prstGeom>
        </p:spPr>
        <p:txBody>
          <a:bodyPr lIns="91427" tIns="45713" rIns="91427" bIns="45713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b="1" dirty="0">
                <a:solidFill>
                  <a:prstClr val="black"/>
                </a:solidFill>
              </a:rPr>
              <a:t>ATENÇÃO: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A Deliberação CFC n° 55 aprova critérios para o cumprimento do Programa de Educação Profissional Continuada em 2020. Segundo o documento, </a:t>
            </a:r>
            <a:r>
              <a:rPr lang="pt-BR" b="1" dirty="0"/>
              <a:t>a </a:t>
            </a:r>
            <a:r>
              <a:rPr lang="pt-BR" b="1" dirty="0">
                <a:highlight>
                  <a:srgbClr val="FFFF00"/>
                </a:highlight>
              </a:rPr>
              <a:t>pontuação mínima obrigatória para cumprir o que determina a norma é de 20 pontos para 2020</a:t>
            </a:r>
            <a:r>
              <a:rPr lang="pt-BR" b="1" dirty="0"/>
              <a:t> (redução de 40 para 20 pontos)</a:t>
            </a:r>
            <a:r>
              <a:rPr lang="pt-BR" dirty="0"/>
              <a:t>. A medida foi tomada em decorrência do novo </a:t>
            </a:r>
            <a:r>
              <a:rPr lang="pt-BR" dirty="0" err="1"/>
              <a:t>coronavírus</a:t>
            </a:r>
            <a:r>
              <a:rPr lang="pt-BR" dirty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Aquisição de conhecimento: mínimo de 04 pontos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67511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03790" cy="576064"/>
          </a:xfrm>
        </p:spPr>
        <p:txBody>
          <a:bodyPr>
            <a:noAutofit/>
          </a:bodyPr>
          <a:lstStyle/>
          <a:p>
            <a:pPr algn="ctr"/>
            <a:r>
              <a:rPr lang="pt-BR" sz="3500" b="1" dirty="0">
                <a:latin typeface="Candara" panose="020E0502030303020204" pitchFamily="34" charset="0"/>
              </a:rPr>
              <a:t>EXIGÊNCIAS NBC PG 12(R3) - EPC: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12968" cy="5256584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sz="2400" i="1" dirty="0">
                <a:latin typeface="Candara" panose="020E0502030303020204" pitchFamily="34" charset="0"/>
              </a:rPr>
              <a:t>Item 4 – </a:t>
            </a:r>
            <a:r>
              <a:rPr lang="pt-BR" sz="2400" i="1" dirty="0">
                <a:highlight>
                  <a:srgbClr val="00FF00"/>
                </a:highlight>
                <a:latin typeface="Candara" panose="020E0502030303020204" pitchFamily="34" charset="0"/>
              </a:rPr>
              <a:t>A EPC é obrigatória para todos os profissionais da contabilidade que</a:t>
            </a:r>
            <a:r>
              <a:rPr lang="pt-BR" sz="2400" i="1" dirty="0">
                <a:latin typeface="Candara" panose="020E0502030303020204" pitchFamily="34" charset="0"/>
              </a:rPr>
              <a:t>: 	[...]</a:t>
            </a:r>
          </a:p>
          <a:p>
            <a:pPr marL="0" indent="0" algn="just">
              <a:buNone/>
              <a:defRPr/>
            </a:pPr>
            <a:r>
              <a:rPr lang="pt-BR" sz="2400" i="1" dirty="0">
                <a:latin typeface="Candara" panose="020E0502030303020204" pitchFamily="34" charset="0"/>
              </a:rPr>
              <a:t>	</a:t>
            </a:r>
            <a:r>
              <a:rPr lang="pt-BR" sz="2400" i="1" dirty="0">
                <a:highlight>
                  <a:srgbClr val="00FF00"/>
                </a:highlight>
                <a:latin typeface="Candara" panose="020E0502030303020204" pitchFamily="34" charset="0"/>
              </a:rPr>
              <a:t>Peritos Contábeis</a:t>
            </a:r>
          </a:p>
          <a:p>
            <a:pPr marL="0" indent="0" algn="just">
              <a:buNone/>
              <a:defRPr/>
            </a:pPr>
            <a:r>
              <a:rPr lang="pt-BR" sz="2400" i="1" dirty="0">
                <a:latin typeface="Candara" panose="020E0502030303020204" pitchFamily="34" charset="0"/>
              </a:rPr>
              <a:t>(j) </a:t>
            </a:r>
            <a:r>
              <a:rPr lang="pt-BR" sz="2400" i="1" dirty="0">
                <a:highlight>
                  <a:srgbClr val="00FF00"/>
                </a:highlight>
                <a:latin typeface="Candara" panose="020E0502030303020204" pitchFamily="34" charset="0"/>
              </a:rPr>
              <a:t>estejam inscritos no Cadastro Nacional de Peritos Contábeis (CNPC).</a:t>
            </a:r>
          </a:p>
          <a:p>
            <a:pPr marL="0" indent="0" algn="just">
              <a:buNone/>
              <a:defRPr/>
            </a:pPr>
            <a:r>
              <a:rPr lang="pt-BR" sz="2400" dirty="0">
                <a:latin typeface="Candara" panose="020E0502030303020204" pitchFamily="34" charset="0"/>
              </a:rPr>
              <a:t>[...]</a:t>
            </a:r>
          </a:p>
          <a:p>
            <a:pPr algn="just">
              <a:defRPr/>
            </a:pPr>
            <a:r>
              <a:rPr lang="pt-BR" sz="2000" i="1" dirty="0">
                <a:latin typeface="Candara" panose="020E0502030303020204" pitchFamily="34" charset="0"/>
              </a:rPr>
              <a:t>Item 42 – O </a:t>
            </a:r>
            <a:r>
              <a:rPr lang="pt-BR" sz="2000" i="1" u="sng" dirty="0">
                <a:latin typeface="Candara" panose="020E0502030303020204" pitchFamily="34" charset="0"/>
              </a:rPr>
              <a:t>descumprimento da Norma</a:t>
            </a:r>
            <a:r>
              <a:rPr lang="pt-BR" sz="2000" i="1" dirty="0">
                <a:latin typeface="Candara" panose="020E0502030303020204" pitchFamily="34" charset="0"/>
              </a:rPr>
              <a:t>, bem como a não comprovação da pontuação mínima exigida anualmente e a entrega de forma intempestiva, </a:t>
            </a:r>
            <a:r>
              <a:rPr lang="pt-BR" sz="2000" i="1" u="sng" dirty="0">
                <a:latin typeface="Candara" panose="020E0502030303020204" pitchFamily="34" charset="0"/>
              </a:rPr>
              <a:t>constitui infração às normas profissionais de Contabilidade e ao Código de Ética Profissional do Contador</a:t>
            </a:r>
            <a:r>
              <a:rPr lang="pt-BR" sz="2000" i="1" dirty="0">
                <a:latin typeface="Candara" panose="020E0502030303020204" pitchFamily="34" charset="0"/>
              </a:rPr>
              <a:t>, podendo ser apurada em regular processo administrativo no âmbito do respectivo CRC.</a:t>
            </a:r>
          </a:p>
          <a:p>
            <a:pPr algn="just"/>
            <a:r>
              <a:rPr lang="pt-BR" sz="2000" i="1" dirty="0">
                <a:latin typeface="Candara" panose="020E0502030303020204" pitchFamily="34" charset="0"/>
              </a:rPr>
              <a:t>Item 43 – A não comprovação da pontuação mínima exigida, anualmente, nos termos desta norma pelos profissionais referidos no item 4, alíneas (a) e (j), </a:t>
            </a:r>
            <a:r>
              <a:rPr lang="pt-BR" sz="2000" i="1" dirty="0">
                <a:highlight>
                  <a:srgbClr val="FFFF00"/>
                </a:highlight>
                <a:latin typeface="Candara" panose="020E0502030303020204" pitchFamily="34" charset="0"/>
              </a:rPr>
              <a:t>acarreta a baixa </a:t>
            </a:r>
            <a:r>
              <a:rPr lang="pt-BR" sz="2000" i="1" dirty="0">
                <a:latin typeface="Candara" panose="020E0502030303020204" pitchFamily="34" charset="0"/>
              </a:rPr>
              <a:t>do CNAI ou do </a:t>
            </a:r>
            <a:r>
              <a:rPr lang="pt-BR" sz="2000" i="1" dirty="0">
                <a:highlight>
                  <a:srgbClr val="FFFF00"/>
                </a:highlight>
                <a:latin typeface="Candara" panose="020E0502030303020204" pitchFamily="34" charset="0"/>
              </a:rPr>
              <a:t>CNPC</a:t>
            </a:r>
            <a:r>
              <a:rPr lang="pt-BR" sz="2000" i="1" dirty="0">
                <a:latin typeface="Candara" panose="020E0502030303020204" pitchFamily="34" charset="0"/>
              </a:rPr>
              <a:t>, conforme o caso.</a:t>
            </a:r>
            <a:endParaRPr lang="pt-BR" sz="2200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0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2" t="41313" r="23736" b="10606"/>
          <a:stretch/>
        </p:blipFill>
        <p:spPr bwMode="auto">
          <a:xfrm>
            <a:off x="2411761" y="1771075"/>
            <a:ext cx="4041903" cy="289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7584" y="1288785"/>
            <a:ext cx="7848872" cy="461651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pt-BR" sz="2400" b="1" dirty="0">
                <a:latin typeface="Candara" panose="020E0502030303020204" pitchFamily="34" charset="0"/>
              </a:rPr>
              <a:t>Educação Profissional Continuada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647559" y="5013176"/>
          <a:ext cx="5904656" cy="1067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7952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251520" y="1556792"/>
            <a:ext cx="8640960" cy="3908128"/>
          </a:xfrm>
          <a:prstGeom prst="rect">
            <a:avLst/>
          </a:prstGeom>
          <a:solidFill>
            <a:srgbClr val="FFFF00"/>
          </a:solidFill>
        </p:spPr>
        <p:txBody>
          <a:bodyPr wrap="square" lIns="51188" tIns="25594" rIns="51188" bIns="25594" rtlCol="0">
            <a:spAutoFit/>
          </a:bodyPr>
          <a:lstStyle/>
          <a:p>
            <a:pPr marL="0" indent="0" algn="ctr">
              <a:buNone/>
            </a:pPr>
            <a:r>
              <a:rPr lang="pt-BR" sz="4300" b="1" dirty="0">
                <a:latin typeface="Candara" panose="020E0502030303020204" pitchFamily="34" charset="0"/>
              </a:rPr>
              <a:t>BLOCO 2</a:t>
            </a:r>
          </a:p>
          <a:p>
            <a:pPr marL="0" indent="0" algn="ctr">
              <a:buNone/>
            </a:pPr>
            <a:endParaRPr lang="pt-BR" sz="4300" b="1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pt-BR" sz="3400" dirty="0">
                <a:latin typeface="Candara" panose="020E0502030303020204" pitchFamily="34" charset="0"/>
              </a:rPr>
              <a:t>Campos</a:t>
            </a:r>
            <a:r>
              <a:rPr lang="pt-BR" sz="3600" dirty="0">
                <a:latin typeface="Candara" panose="020E0502030303020204" pitchFamily="34" charset="0"/>
              </a:rPr>
              <a:t> de Atuação em Perícia – Mercado, Perfil Profissional exigido na função de perito</a:t>
            </a:r>
          </a:p>
          <a:p>
            <a:pPr algn="ctr"/>
            <a:endParaRPr lang="pt-BR" sz="3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40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7"/>
            <a:ext cx="74168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BR" sz="26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3754"/>
              </p:ext>
            </p:extLst>
          </p:nvPr>
        </p:nvGraphicFramePr>
        <p:xfrm>
          <a:off x="107504" y="980728"/>
          <a:ext cx="8928000" cy="549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pt-BR" altLang="pt-BR" sz="1800" kern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Perícia Judicial</a:t>
                      </a:r>
                      <a:endParaRPr lang="pt-BR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altLang="pt-BR" sz="1800" kern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Perícia Estatal ou Semijudicial</a:t>
                      </a:r>
                      <a:endParaRPr lang="pt-BR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altLang="pt-BR" sz="1800" kern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Perícia Extrajudicial</a:t>
                      </a:r>
                      <a:endParaRPr lang="pt-BR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altLang="pt-BR" sz="1800" kern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Perícia Arbitral</a:t>
                      </a:r>
                      <a:endParaRPr lang="pt-BR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altLang="pt-BR" sz="1800" kern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A Perícia Judicial é aquela exercida no âmbito da justiça. Pode ser determinada de ofício pelo Juiz ou requerida pelas partes (deferimento do Juiz).</a:t>
                      </a:r>
                    </a:p>
                    <a:p>
                      <a:pPr>
                        <a:defRPr/>
                      </a:pPr>
                      <a:r>
                        <a:rPr lang="pt-BR" altLang="pt-BR" sz="1600" kern="0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Cível; Trabalhista;</a:t>
                      </a:r>
                    </a:p>
                    <a:p>
                      <a:pPr>
                        <a:defRPr/>
                      </a:pPr>
                      <a:r>
                        <a:rPr lang="pt-BR" altLang="pt-BR" sz="1600" kern="0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Fazenda Pública; Família e Sucessões; Falência e Recuperações Judiciais; Previdenciário; Criminal; Execução Fiscal; Outros.</a:t>
                      </a:r>
                      <a:endParaRPr lang="pt-BR" sz="1600" dirty="0">
                        <a:solidFill>
                          <a:srgbClr val="FF0000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kern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A Perícia Estatal ou Semijudicial é aquela realizada dentro do aparato institucional do Estado, porém fora do Poder Judiciário, tendo como finalidade principal ser meio de prova nos ordenamentos institucionais usuários.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600" kern="0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Policial (inquéritos); Parlamentar; Administrativo-Tributário, etc.</a:t>
                      </a:r>
                      <a:endParaRPr lang="pt-BR" sz="1600" dirty="0">
                        <a:solidFill>
                          <a:srgbClr val="FF0000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altLang="pt-BR" sz="180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A Perícia Extrajudicial é aquela exercida no âmbito arbitral, estatal ou voluntário. </a:t>
                      </a:r>
                    </a:p>
                    <a:p>
                      <a:pPr algn="l"/>
                      <a:r>
                        <a:rPr lang="pt-BR" altLang="pt-BR" sz="180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É aquela que ocorre fora da instância judiciária, ou seja, não determinada em juízo. </a:t>
                      </a:r>
                    </a:p>
                    <a:p>
                      <a:pPr algn="l"/>
                      <a:r>
                        <a:rPr lang="pt-BR" altLang="pt-BR" sz="1600" dirty="0">
                          <a:solidFill>
                            <a:srgbClr val="FF0000"/>
                          </a:solidFill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Realizada por necessidade e escolha de pessoas físicas e jurídicas particulares (privados).</a:t>
                      </a:r>
                      <a:endParaRPr lang="pt-BR" sz="1600" dirty="0">
                        <a:solidFill>
                          <a:srgbClr val="FF0000"/>
                        </a:solidFill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altLang="pt-BR" sz="1800" kern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A Perícia Arbitral é aquela perícia realizada no Juízo Arbitral ou Câmara de Arbitragem (instância escolhida pelas partes envolvidas). </a:t>
                      </a:r>
                    </a:p>
                    <a:p>
                      <a:pPr algn="l"/>
                      <a:r>
                        <a:rPr lang="pt-BR" altLang="pt-BR" sz="1800" kern="0" dirty="0">
                          <a:latin typeface="Candara" panose="020E0502030303020204" pitchFamily="34" charset="0"/>
                          <a:cs typeface="Arial" panose="020B0604020202020204" pitchFamily="34" charset="0"/>
                        </a:rPr>
                        <a:t>A perícia arbitral é exercida sob o regramento da Lei n.º 9.307/1996 e ampliações do âmbito de aplicação dadas pela Lei 13.129/2015).</a:t>
                      </a:r>
                      <a:endParaRPr lang="pt-BR" dirty="0">
                        <a:latin typeface="Candara" panose="020E0502030303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411760" y="231031"/>
            <a:ext cx="454323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Tipos e Classificação das Perícias</a:t>
            </a:r>
            <a:r>
              <a:rPr lang="pt-BR" altLang="pt-BR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4770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50046" y="1729384"/>
            <a:ext cx="8443913" cy="497087"/>
          </a:xfrm>
          <a:prstGeom prst="rect">
            <a:avLst/>
          </a:prstGeom>
          <a:ln>
            <a:noFill/>
          </a:ln>
        </p:spPr>
        <p:txBody>
          <a:bodyPr anchor="ctr"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0046" y="1052736"/>
            <a:ext cx="8448242" cy="551963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pt-BR" sz="2800" b="1" dirty="0">
                <a:latin typeface="Candara" panose="020E0502030303020204" pitchFamily="34" charset="0"/>
              </a:rPr>
              <a:t>     Mercado de Trabalho da Perícia – Esfera Judicial</a:t>
            </a:r>
            <a:r>
              <a:rPr lang="pt-BR" sz="2800" dirty="0">
                <a:latin typeface="Candara" panose="020E0502030303020204" pitchFamily="34" charset="0"/>
              </a:rPr>
              <a:t>:</a:t>
            </a:r>
          </a:p>
          <a:p>
            <a:pPr algn="ctr">
              <a:spcAft>
                <a:spcPts val="1200"/>
              </a:spcAft>
            </a:pPr>
            <a:endParaRPr lang="pt-BR" sz="2800" b="1" dirty="0">
              <a:latin typeface="Candara" panose="020E0502030303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2800" dirty="0">
                <a:latin typeface="Candara" panose="020E0502030303020204" pitchFamily="34" charset="0"/>
              </a:rPr>
              <a:t>Os maiores demandantes: o Estado e os Bancos;</a:t>
            </a:r>
          </a:p>
          <a:p>
            <a:pPr algn="ctr">
              <a:spcAft>
                <a:spcPts val="1200"/>
              </a:spcAft>
            </a:pPr>
            <a:r>
              <a:rPr lang="pt-BR" sz="2800" dirty="0">
                <a:latin typeface="Candara" panose="020E0502030303020204" pitchFamily="34" charset="0"/>
              </a:rPr>
              <a:t>Questões financeiras, trabalhistas, previdenciárias, tributárias, e parte desses processos podem requerer prova pericial (especificamente contábil);</a:t>
            </a:r>
          </a:p>
          <a:p>
            <a:pPr algn="ctr">
              <a:spcAft>
                <a:spcPts val="1200"/>
              </a:spcAft>
            </a:pPr>
            <a:r>
              <a:rPr lang="pt-BR" sz="2800" dirty="0">
                <a:latin typeface="Candara" panose="020E0502030303020204" pitchFamily="34" charset="0"/>
              </a:rPr>
              <a:t>A Justiça é sempre a primeira opção das pessoas (físicas ou jurídicas) para resolver suas controvérsias;</a:t>
            </a:r>
          </a:p>
          <a:p>
            <a:pPr algn="ctr">
              <a:spcAft>
                <a:spcPts val="1200"/>
              </a:spcAft>
            </a:pPr>
            <a:endParaRPr lang="pt-BR" sz="2800" dirty="0">
              <a:latin typeface="Candara" panose="020E0502030303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2800" dirty="0">
                <a:solidFill>
                  <a:srgbClr val="FF0000"/>
                </a:solidFill>
                <a:latin typeface="Candara" panose="020E0502030303020204" pitchFamily="34" charset="0"/>
              </a:rPr>
              <a:t>É uma questão cultural da sociedade brasileira!</a:t>
            </a:r>
          </a:p>
        </p:txBody>
      </p:sp>
    </p:spTree>
    <p:extLst>
      <p:ext uri="{BB962C8B-B14F-4D97-AF65-F5344CB8AC3E}">
        <p14:creationId xmlns:p14="http://schemas.microsoft.com/office/powerpoint/2010/main" val="1437774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2172513" y="2276872"/>
            <a:ext cx="4769294" cy="43204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6" name="Picture 8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35" y="836712"/>
            <a:ext cx="101673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Imagem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19" b="5758"/>
          <a:stretch/>
        </p:blipFill>
        <p:spPr bwMode="auto">
          <a:xfrm>
            <a:off x="1979712" y="1772816"/>
            <a:ext cx="821712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m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9" b="5758"/>
          <a:stretch/>
        </p:blipFill>
        <p:spPr bwMode="auto">
          <a:xfrm>
            <a:off x="6300961" y="1772816"/>
            <a:ext cx="759016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Resultado de imagem para peri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136"/>
            <a:ext cx="613847" cy="109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Resultado de imagem para perito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3092" y="3573136"/>
            <a:ext cx="613847" cy="109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54" y="2420888"/>
            <a:ext cx="1161823" cy="134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/>
          <p:cNvCxnSpPr>
            <a:stCxn id="2056" idx="2"/>
            <a:endCxn id="24" idx="0"/>
          </p:cNvCxnSpPr>
          <p:nvPr/>
        </p:nvCxnSpPr>
        <p:spPr>
          <a:xfrm>
            <a:off x="4572000" y="1916712"/>
            <a:ext cx="6366" cy="504176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20" idx="2"/>
          </p:cNvCxnSpPr>
          <p:nvPr/>
        </p:nvCxnSpPr>
        <p:spPr>
          <a:xfrm>
            <a:off x="2390568" y="2996816"/>
            <a:ext cx="410856" cy="768405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21" idx="2"/>
          </p:cNvCxnSpPr>
          <p:nvPr/>
        </p:nvCxnSpPr>
        <p:spPr>
          <a:xfrm flipH="1">
            <a:off x="6359708" y="2996816"/>
            <a:ext cx="320761" cy="768405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1710" y="1961562"/>
            <a:ext cx="1734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latin typeface="Arial Rounded MT Bold" panose="020F0704030504030204" pitchFamily="34" charset="0"/>
              </a:rPr>
              <a:t>Advogado:</a:t>
            </a:r>
          </a:p>
          <a:p>
            <a:pPr algn="r"/>
            <a:r>
              <a:rPr lang="pt-BR" sz="1600" dirty="0">
                <a:latin typeface="Arial Rounded MT Bold" panose="020F0704030504030204" pitchFamily="34" charset="0"/>
              </a:rPr>
              <a:t>Representa o Requerente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087361" y="1969317"/>
            <a:ext cx="1771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Rounded MT Bold" panose="020F0704030504030204" pitchFamily="34" charset="0"/>
              </a:rPr>
              <a:t>Advogado:</a:t>
            </a:r>
          </a:p>
          <a:p>
            <a:r>
              <a:rPr lang="pt-BR" sz="1600" dirty="0">
                <a:latin typeface="Arial Rounded MT Bold" panose="020F0704030504030204" pitchFamily="34" charset="0"/>
              </a:rPr>
              <a:t>Representa o Requerido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195736" y="5398429"/>
            <a:ext cx="4769294" cy="83099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 Rounded MT Bold" panose="020F0704030504030204" pitchFamily="34" charset="0"/>
              </a:rPr>
              <a:t>Formula quesitos, acompanha a produção da prova, pede esclarecimentos, emite o Parecer Técnico Convergente/Divergente</a:t>
            </a:r>
          </a:p>
        </p:txBody>
      </p:sp>
      <p:cxnSp>
        <p:nvCxnSpPr>
          <p:cNvPr id="40" name="Conector de seta reta 39"/>
          <p:cNvCxnSpPr>
            <a:stCxn id="23" idx="2"/>
          </p:cNvCxnSpPr>
          <p:nvPr/>
        </p:nvCxnSpPr>
        <p:spPr>
          <a:xfrm flipH="1">
            <a:off x="5843092" y="4667490"/>
            <a:ext cx="306923" cy="742990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stCxn id="22" idx="2"/>
          </p:cNvCxnSpPr>
          <p:nvPr/>
        </p:nvCxnSpPr>
        <p:spPr>
          <a:xfrm>
            <a:off x="3006716" y="4667490"/>
            <a:ext cx="306923" cy="675287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3618967" y="4005064"/>
            <a:ext cx="190594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latin typeface="Arial Rounded MT Bold" panose="020F0704030504030204" pitchFamily="34" charset="0"/>
              </a:rPr>
              <a:t>Laudo Pericial</a:t>
            </a:r>
          </a:p>
          <a:p>
            <a:pPr algn="ctr"/>
            <a:r>
              <a:rPr lang="pt-BR" sz="1400" dirty="0">
                <a:latin typeface="Arial Rounded MT Bold" panose="020F0704030504030204" pitchFamily="34" charset="0"/>
              </a:rPr>
              <a:t>Esclarecimentos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5086982" y="902671"/>
            <a:ext cx="293756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Rounded MT Bold" panose="020F0704030504030204" pitchFamily="34" charset="0"/>
              </a:rPr>
              <a:t>Juiz:</a:t>
            </a:r>
          </a:p>
          <a:p>
            <a:r>
              <a:rPr lang="pt-BR" sz="1600" dirty="0">
                <a:latin typeface="Arial Rounded MT Bold" panose="020F0704030504030204" pitchFamily="34" charset="0"/>
              </a:rPr>
              <a:t>Representa a justiça, julga a causa</a:t>
            </a:r>
          </a:p>
        </p:txBody>
      </p:sp>
      <p:cxnSp>
        <p:nvCxnSpPr>
          <p:cNvPr id="56" name="Conector de seta reta 55"/>
          <p:cNvCxnSpPr>
            <a:stCxn id="24" idx="2"/>
            <a:endCxn id="50" idx="0"/>
          </p:cNvCxnSpPr>
          <p:nvPr/>
        </p:nvCxnSpPr>
        <p:spPr>
          <a:xfrm flipH="1">
            <a:off x="4571941" y="3765221"/>
            <a:ext cx="6425" cy="239843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537029" y="5031353"/>
            <a:ext cx="1259330" cy="58477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Campo de estudo</a:t>
            </a:r>
          </a:p>
        </p:txBody>
      </p:sp>
      <p:cxnSp>
        <p:nvCxnSpPr>
          <p:cNvPr id="26" name="Conector de seta reta 25"/>
          <p:cNvCxnSpPr>
            <a:stCxn id="25" idx="3"/>
          </p:cNvCxnSpPr>
          <p:nvPr/>
        </p:nvCxnSpPr>
        <p:spPr>
          <a:xfrm flipV="1">
            <a:off x="1796359" y="5070580"/>
            <a:ext cx="847539" cy="253161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795265" y="3578221"/>
            <a:ext cx="173464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latin typeface="Arial Rounded MT Bold" panose="020F0704030504030204" pitchFamily="34" charset="0"/>
              </a:rPr>
              <a:t>Assistente Técnico:</a:t>
            </a:r>
          </a:p>
          <a:p>
            <a:pPr algn="r"/>
            <a:r>
              <a:rPr lang="pt-BR" sz="1600" dirty="0">
                <a:latin typeface="Arial Rounded MT Bold" panose="020F0704030504030204" pitchFamily="34" charset="0"/>
              </a:rPr>
              <a:t>Representa o Requerente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518718" y="3645924"/>
            <a:ext cx="173464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Rounded MT Bold" panose="020F0704030504030204" pitchFamily="34" charset="0"/>
              </a:rPr>
              <a:t>Assistente Técnico:</a:t>
            </a:r>
          </a:p>
          <a:p>
            <a:r>
              <a:rPr lang="pt-BR" sz="1600" dirty="0">
                <a:latin typeface="Arial Rounded MT Bold" panose="020F0704030504030204" pitchFamily="34" charset="0"/>
              </a:rPr>
              <a:t>Representa o Requerido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143828" y="2662366"/>
            <a:ext cx="937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Rounded MT Bold" panose="020F0704030504030204" pitchFamily="34" charset="0"/>
              </a:rPr>
              <a:t>Perito do Juízo</a:t>
            </a: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4571941" y="4528284"/>
            <a:ext cx="0" cy="814493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3313638" y="216223"/>
            <a:ext cx="252945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###   Atores  ####</a:t>
            </a:r>
            <a:endParaRPr lang="pt-BR" altLang="pt-BR" sz="24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24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2BBDE2B-38BA-4CC1-B73D-99666BF03517}"/>
              </a:ext>
            </a:extLst>
          </p:cNvPr>
          <p:cNvSpPr txBox="1"/>
          <p:nvPr/>
        </p:nvSpPr>
        <p:spPr>
          <a:xfrm>
            <a:off x="137523" y="1922184"/>
            <a:ext cx="514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Justiça em números – Relatório de 2018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6563890"/>
            <a:ext cx="73443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https://www.cnj.jus.br/pesquisa-judiciarias/justica-em-numeros/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52" y="2560965"/>
            <a:ext cx="4578493" cy="27495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/>
          <a:srcRect l="18841" r="17568"/>
          <a:stretch/>
        </p:blipFill>
        <p:spPr>
          <a:xfrm>
            <a:off x="4805745" y="1922184"/>
            <a:ext cx="4176464" cy="402709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2BBDE2B-38BA-4CC1-B73D-99666BF03517}"/>
              </a:ext>
            </a:extLst>
          </p:cNvPr>
          <p:cNvSpPr txBox="1"/>
          <p:nvPr/>
        </p:nvSpPr>
        <p:spPr>
          <a:xfrm>
            <a:off x="137523" y="1107519"/>
            <a:ext cx="8844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Dimensão do ambiente pericial judicial (mundo do trabalho pericial)</a:t>
            </a:r>
            <a:endParaRPr lang="pt-BR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BBDE2B-38BA-4CC1-B73D-99666BF03517}"/>
              </a:ext>
            </a:extLst>
          </p:cNvPr>
          <p:cNvSpPr txBox="1"/>
          <p:nvPr/>
        </p:nvSpPr>
        <p:spPr>
          <a:xfrm>
            <a:off x="137523" y="5949280"/>
            <a:ext cx="8394917" cy="600164"/>
          </a:xfrm>
          <a:prstGeom prst="rect">
            <a:avLst/>
          </a:prstGeom>
          <a:solidFill>
            <a:srgbClr val="74FC7A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Oportunidade de trabalho para os Peritos e Assistentes Técnicos na liquidação de sentença</a:t>
            </a:r>
          </a:p>
          <a:p>
            <a:pPr algn="ctr">
              <a:spcAft>
                <a:spcPts val="600"/>
              </a:spcAft>
            </a:pPr>
            <a:endParaRPr lang="pt-BR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para a direita listrada 8"/>
          <p:cNvSpPr/>
          <p:nvPr/>
        </p:nvSpPr>
        <p:spPr>
          <a:xfrm rot="5400000">
            <a:off x="4203382" y="5430083"/>
            <a:ext cx="712965" cy="576064"/>
          </a:xfrm>
          <a:prstGeom prst="stripedRightArrow">
            <a:avLst>
              <a:gd name="adj1" fmla="val 58363"/>
              <a:gd name="adj2" fmla="val 50000"/>
            </a:avLst>
          </a:prstGeom>
          <a:solidFill>
            <a:srgbClr val="74FC7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65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/>
        </p:nvSpPr>
        <p:spPr>
          <a:xfrm>
            <a:off x="0" y="6563890"/>
            <a:ext cx="73443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https://www.cnj.jus.br/pesquisa-judiciarias/justica-em-numeros/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563890"/>
            <a:ext cx="73443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https://www.cnj.jus.br/pesquisa-judiciarias/justica-em-numeros/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06195"/>
            <a:ext cx="5191691" cy="31177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2BBDE2B-38BA-4CC1-B73D-99666BF03517}"/>
              </a:ext>
            </a:extLst>
          </p:cNvPr>
          <p:cNvSpPr txBox="1"/>
          <p:nvPr/>
        </p:nvSpPr>
        <p:spPr>
          <a:xfrm>
            <a:off x="6156176" y="3406195"/>
            <a:ext cx="2808312" cy="2000548"/>
          </a:xfrm>
          <a:prstGeom prst="rect">
            <a:avLst/>
          </a:prstGeom>
          <a:solidFill>
            <a:srgbClr val="74FC7A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Oportunidade de trabalho para os Peritos e Assistentes Técnicos na liquidação de sentença</a:t>
            </a:r>
          </a:p>
          <a:p>
            <a:pPr algn="ctr">
              <a:spcAft>
                <a:spcPts val="600"/>
              </a:spcAft>
            </a:pPr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 para a direita listrada 10"/>
          <p:cNvSpPr/>
          <p:nvPr/>
        </p:nvSpPr>
        <p:spPr>
          <a:xfrm>
            <a:off x="5515218" y="3717072"/>
            <a:ext cx="712965" cy="576064"/>
          </a:xfrm>
          <a:prstGeom prst="stripedRightArrow">
            <a:avLst>
              <a:gd name="adj1" fmla="val 58363"/>
              <a:gd name="adj2" fmla="val 50000"/>
            </a:avLst>
          </a:prstGeom>
          <a:solidFill>
            <a:srgbClr val="74FC7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BBDE2B-38BA-4CC1-B73D-99666BF03517}"/>
              </a:ext>
            </a:extLst>
          </p:cNvPr>
          <p:cNvSpPr txBox="1"/>
          <p:nvPr/>
        </p:nvSpPr>
        <p:spPr>
          <a:xfrm>
            <a:off x="323528" y="1047631"/>
            <a:ext cx="8640960" cy="19543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Produtividade média do Juiz = 1.877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Carga de trabalho média por Juiz = 6.775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Novos processos no ano = 28,1 Mi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Processos baixados no ano = 31,9 Mi</a:t>
            </a:r>
          </a:p>
          <a:p>
            <a:pPr>
              <a:spcAft>
                <a:spcPts val="600"/>
              </a:spcAft>
            </a:pPr>
            <a:endParaRPr lang="pt-BR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/>
          <a:srcRect t="28298" r="4316"/>
          <a:stretch/>
        </p:blipFill>
        <p:spPr>
          <a:xfrm>
            <a:off x="6156176" y="1196729"/>
            <a:ext cx="2592288" cy="165618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3" name="Conector reto 2"/>
          <p:cNvCxnSpPr/>
          <p:nvPr/>
        </p:nvCxnSpPr>
        <p:spPr>
          <a:xfrm>
            <a:off x="2627784" y="3789040"/>
            <a:ext cx="10443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4716016" y="3645104"/>
            <a:ext cx="828000" cy="720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5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395536" y="1628800"/>
            <a:ext cx="8219256" cy="3557263"/>
          </a:xfrm>
          <a:prstGeom prst="rect">
            <a:avLst/>
          </a:prstGeom>
          <a:solidFill>
            <a:srgbClr val="FFFF00"/>
          </a:solidFill>
        </p:spPr>
        <p:txBody>
          <a:bodyPr wrap="square" lIns="51188" tIns="25594" rIns="51188" bIns="25594" rtlCol="0">
            <a:spAutoFit/>
          </a:bodyPr>
          <a:lstStyle/>
          <a:p>
            <a:pPr marL="0" indent="0" algn="ctr">
              <a:buNone/>
            </a:pPr>
            <a:r>
              <a:rPr lang="pt-BR" sz="4300" b="1" dirty="0">
                <a:latin typeface="Candara" panose="020E0502030303020204" pitchFamily="34" charset="0"/>
              </a:rPr>
              <a:t>BLOCO 1</a:t>
            </a:r>
          </a:p>
          <a:p>
            <a:pPr marL="0" indent="0" algn="ctr">
              <a:buNone/>
            </a:pPr>
            <a:r>
              <a:rPr lang="pt-BR" sz="4400" dirty="0">
                <a:latin typeface="Candara" panose="020E0502030303020204" pitchFamily="34" charset="0"/>
              </a:rPr>
              <a:t>Perito do Juízo e Assistente Técnico, Requisitos Obrigatórios, CNPC e Exame de Qualificação para Peritos</a:t>
            </a:r>
            <a:endParaRPr lang="pt-BR" sz="2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83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760321" y="722659"/>
            <a:ext cx="7931520" cy="541268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None/>
            </a:pPr>
            <a:r>
              <a:rPr lang="pt-BR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None/>
            </a:pP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Perfil Profissional </a:t>
            </a:r>
            <a:r>
              <a:rPr lang="pt-BR" sz="2400" b="1" dirty="0">
                <a:latin typeface="Candara" panose="020E0502030303020204" pitchFamily="34" charset="0"/>
              </a:rPr>
              <a:t>exigido para a função de perito:</a:t>
            </a:r>
          </a:p>
          <a:p>
            <a:pPr marL="342900" indent="-342900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Courier New" panose="02070309020205020404" pitchFamily="49" charset="0"/>
              <a:buChar char="o"/>
            </a:pPr>
            <a:r>
              <a:rPr lang="pt-BR" sz="2200" b="1" dirty="0">
                <a:solidFill>
                  <a:schemeClr val="tx1"/>
                </a:solidFill>
                <a:latin typeface="Candara" panose="020E0502030303020204" pitchFamily="34" charset="0"/>
              </a:rPr>
              <a:t>Autoconhecimento e autoconfiança;</a:t>
            </a:r>
          </a:p>
          <a:p>
            <a:pPr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Courier New" panose="02070309020205020404" pitchFamily="49" charset="0"/>
              <a:buChar char="o"/>
            </a:pPr>
            <a:r>
              <a:rPr lang="pt-BR" altLang="pt-BR" sz="2400" dirty="0"/>
              <a:t>Equilíbrio emocional (próprio processo estabelece situação de conflito);</a:t>
            </a:r>
          </a:p>
          <a:p>
            <a:pPr marL="342900" indent="-342900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Courier New" panose="02070309020205020404" pitchFamily="49" charset="0"/>
              <a:buChar char="o"/>
            </a:pPr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</a:rPr>
              <a:t>Intelectualmente </a:t>
            </a:r>
            <a:r>
              <a:rPr lang="pt-BR" sz="2200" b="1" dirty="0">
                <a:solidFill>
                  <a:schemeClr val="tx1"/>
                </a:solidFill>
                <a:latin typeface="Candara" panose="020E0502030303020204" pitchFamily="34" charset="0"/>
              </a:rPr>
              <a:t>disciplinado, organizado e esmerado;</a:t>
            </a:r>
          </a:p>
          <a:p>
            <a:pPr marL="342900" indent="-342900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Courier New" panose="02070309020205020404" pitchFamily="49" charset="0"/>
              <a:buChar char="o"/>
            </a:pPr>
            <a:r>
              <a:rPr lang="pt-BR" sz="2200" b="1" dirty="0">
                <a:solidFill>
                  <a:schemeClr val="tx1"/>
                </a:solidFill>
                <a:latin typeface="Candara" panose="020E0502030303020204" pitchFamily="34" charset="0"/>
              </a:rPr>
              <a:t>Obediência</a:t>
            </a:r>
            <a:r>
              <a:rPr lang="pt-BR" sz="2200" dirty="0">
                <a:solidFill>
                  <a:schemeClr val="tx1"/>
                </a:solidFill>
                <a:latin typeface="Candara" panose="020E0502030303020204" pitchFamily="34" charset="0"/>
              </a:rPr>
              <a:t> à lei e às normas técnicas (Código de Ética);</a:t>
            </a:r>
          </a:p>
          <a:p>
            <a:pPr marL="342900" indent="-342900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Courier New" panose="02070309020205020404" pitchFamily="49" charset="0"/>
              <a:buChar char="o"/>
            </a:pPr>
            <a:r>
              <a:rPr lang="pt-BR" altLang="pt-BR" sz="2200" b="1" dirty="0">
                <a:solidFill>
                  <a:schemeClr val="tx1"/>
                </a:solidFill>
                <a:latin typeface="Candara" panose="020E0502030303020204" pitchFamily="34" charset="0"/>
              </a:rPr>
              <a:t>Dispor de instrumental técnico de trabalho</a:t>
            </a:r>
            <a:r>
              <a:rPr lang="pt-BR" altLang="pt-BR" sz="2200" dirty="0">
                <a:solidFill>
                  <a:schemeClr val="tx1"/>
                </a:solidFill>
                <a:latin typeface="Candara" panose="020E0502030303020204" pitchFamily="34" charset="0"/>
              </a:rPr>
              <a:t>;</a:t>
            </a:r>
          </a:p>
          <a:p>
            <a:pPr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Courier New" panose="02070309020205020404" pitchFamily="49" charset="0"/>
              <a:buChar char="o"/>
            </a:pPr>
            <a:r>
              <a:rPr lang="pt-BR" sz="2200" dirty="0">
                <a:latin typeface="Candara" panose="020E0502030303020204" pitchFamily="34" charset="0"/>
              </a:rPr>
              <a:t>Integridade, diligência, lealdade, sinceridade, tolerância, zelo imparcialidade.</a:t>
            </a:r>
          </a:p>
          <a:p>
            <a:pPr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Courier New" panose="02070309020205020404" pitchFamily="49" charset="0"/>
              <a:buChar char="o"/>
            </a:pPr>
            <a:r>
              <a:rPr lang="pt-BR" altLang="pt-BR" sz="2200" dirty="0">
                <a:latin typeface="Candara" panose="020E0502030303020204" pitchFamily="34" charset="0"/>
              </a:rPr>
              <a:t>Disposição para a </a:t>
            </a:r>
            <a:r>
              <a:rPr lang="pt-BR" altLang="pt-BR" sz="2200" b="1" dirty="0">
                <a:latin typeface="Candara" panose="020E0502030303020204" pitchFamily="34" charset="0"/>
              </a:rPr>
              <a:t>educação continuada </a:t>
            </a:r>
            <a:r>
              <a:rPr lang="pt-BR" altLang="pt-BR" sz="2200" dirty="0">
                <a:latin typeface="Candara" panose="020E0502030303020204" pitchFamily="34" charset="0"/>
              </a:rPr>
              <a:t>SEMPRE...</a:t>
            </a:r>
          </a:p>
          <a:p>
            <a:pPr marL="342900" indent="-342900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Courier New" panose="02070309020205020404" pitchFamily="49" charset="0"/>
              <a:buChar char="o"/>
            </a:pPr>
            <a:endParaRPr lang="pt-BR" altLang="pt-BR" sz="22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327452" indent="-327452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Wingdings" charset="2"/>
              <a:buChar char=""/>
            </a:pPr>
            <a:endParaRPr lang="pt-BR" sz="1654" b="1" dirty="0">
              <a:solidFill>
                <a:schemeClr val="accent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DEEA8A-06BA-4479-BD79-7FD6F888B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06488"/>
            <a:ext cx="1872207" cy="14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1" y="1196752"/>
            <a:ext cx="8403975" cy="503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</a:pPr>
            <a:r>
              <a:rPr lang="pt-BR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Arial" charset="0"/>
                <a:cs typeface="Arial" charset="0"/>
              </a:rPr>
              <a:t>Imagem Profissional </a:t>
            </a:r>
            <a:r>
              <a:rPr lang="pt-BR" sz="2400" b="1" dirty="0">
                <a:solidFill>
                  <a:schemeClr val="tx1"/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e Conduta ética e proativa</a:t>
            </a:r>
          </a:p>
          <a:p>
            <a:pPr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</a:pPr>
            <a:endParaRPr lang="pt-BR" sz="2400" b="1" dirty="0">
              <a:solidFill>
                <a:schemeClr val="tx1"/>
              </a:solidFill>
              <a:latin typeface="Candara" panose="020E0502030303020204" pitchFamily="34" charset="0"/>
              <a:ea typeface="Arial" charset="0"/>
              <a:cs typeface="Arial" charset="0"/>
            </a:endParaRPr>
          </a:p>
          <a:p>
            <a:pPr marL="327452" indent="-327452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Wingdings" charset="2"/>
              <a:buChar char=""/>
            </a:pP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Agregue </a:t>
            </a:r>
            <a:r>
              <a:rPr lang="pt-BR" sz="2200" b="1" dirty="0">
                <a:solidFill>
                  <a:srgbClr val="1F497D"/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VALOR</a:t>
            </a: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 a sua carreira</a:t>
            </a:r>
          </a:p>
          <a:p>
            <a:pPr marL="327452" indent="-327452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Wingdings" charset="2"/>
              <a:buChar char=""/>
            </a:pP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Cuidados com a </a:t>
            </a:r>
            <a:r>
              <a:rPr lang="pt-BR" sz="2200" b="1" dirty="0">
                <a:solidFill>
                  <a:srgbClr val="1F497D"/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aparência</a:t>
            </a: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 </a:t>
            </a:r>
          </a:p>
          <a:p>
            <a:pPr marL="327452" indent="-327452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Wingdings" charset="2"/>
              <a:buChar char=""/>
            </a:pP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Cuidados com os </a:t>
            </a:r>
            <a:r>
              <a:rPr lang="pt-BR" sz="2200" b="1" dirty="0">
                <a:solidFill>
                  <a:srgbClr val="FF0000"/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vícios de linguagem</a:t>
            </a:r>
          </a:p>
          <a:p>
            <a:pPr marL="327452" indent="-327452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Wingdings" charset="2"/>
              <a:buChar char=""/>
            </a:pP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Usar </a:t>
            </a:r>
            <a:r>
              <a:rPr lang="pt-BR" sz="2200" b="1" dirty="0">
                <a:solidFill>
                  <a:srgbClr val="1F497D"/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estilo apropriado </a:t>
            </a: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e técnico com clareza e objetividade</a:t>
            </a:r>
          </a:p>
          <a:p>
            <a:pPr marL="327452" indent="-327452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Wingdings" charset="2"/>
              <a:buChar char=""/>
            </a:pPr>
            <a:r>
              <a:rPr lang="pt-BR" altLang="pt-BR" sz="2200" dirty="0">
                <a:solidFill>
                  <a:schemeClr val="tx1"/>
                </a:solidFill>
                <a:latin typeface="Candara" panose="020E0502030303020204" pitchFamily="34" charset="0"/>
              </a:rPr>
              <a:t>Habilidade para </a:t>
            </a:r>
            <a:r>
              <a:rPr lang="pt-BR" altLang="pt-BR" sz="2200" b="1" dirty="0">
                <a:solidFill>
                  <a:srgbClr val="1F497D"/>
                </a:solidFill>
                <a:latin typeface="Candara" panose="020E0502030303020204" pitchFamily="34" charset="0"/>
                <a:cs typeface="Arial" charset="0"/>
              </a:rPr>
              <a:t>comunicação</a:t>
            </a:r>
            <a:r>
              <a:rPr lang="pt-BR" altLang="pt-BR" sz="2200" dirty="0">
                <a:solidFill>
                  <a:schemeClr val="tx1"/>
                </a:solidFill>
                <a:latin typeface="Candara" panose="020E0502030303020204" pitchFamily="34" charset="0"/>
              </a:rPr>
              <a:t>: escrita e falada (desenvolver competência de falar com o Juiz, cartorários, assistentes técnicos, advogados, eventualmente com as partes);</a:t>
            </a:r>
            <a:endParaRPr lang="pt-BR" sz="2200" dirty="0"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 pitchFamily="34" charset="0"/>
              <a:ea typeface="Arial" charset="0"/>
              <a:cs typeface="Arial" charset="0"/>
            </a:endParaRPr>
          </a:p>
          <a:p>
            <a:pPr marL="327452" indent="-327452">
              <a:lnSpc>
                <a:spcPct val="110000"/>
              </a:lnSpc>
              <a:spcAft>
                <a:spcPts val="413"/>
              </a:spcAft>
              <a:buClr>
                <a:srgbClr val="FFCC66"/>
              </a:buClr>
              <a:buSzPct val="90000"/>
              <a:buFont typeface="Wingdings" charset="2"/>
              <a:buChar char=""/>
            </a:pPr>
            <a:r>
              <a:rPr lang="pt-BR" sz="22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Ampliar a base de </a:t>
            </a:r>
            <a:r>
              <a:rPr lang="pt-BR" sz="2200" b="1" dirty="0">
                <a:solidFill>
                  <a:srgbClr val="1F497D"/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conhecimento</a:t>
            </a:r>
          </a:p>
          <a:p>
            <a:pPr marL="327452" indent="-327452">
              <a:lnSpc>
                <a:spcPct val="110000"/>
              </a:lnSpc>
              <a:buClr>
                <a:srgbClr val="FFCC66"/>
              </a:buClr>
              <a:buSzPct val="90000"/>
              <a:buFont typeface="Wingdings" charset="2"/>
              <a:buChar char=""/>
            </a:pPr>
            <a:r>
              <a:rPr lang="pt-BR" sz="2200" b="1" dirty="0">
                <a:solidFill>
                  <a:srgbClr val="1F497D"/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Agir antecipadamente,</a:t>
            </a:r>
            <a:r>
              <a:rPr lang="pt-BR" sz="2200" dirty="0">
                <a:solidFill>
                  <a:prstClr val="black"/>
                </a:solidFill>
                <a:latin typeface="Candara" panose="020E0502030303020204" pitchFamily="34" charset="0"/>
                <a:ea typeface="Arial" charset="0"/>
                <a:cs typeface="Arial" charset="0"/>
              </a:rPr>
              <a:t> evitando ou e resolvendo situações e problemas futuros.</a:t>
            </a:r>
            <a:endParaRPr lang="pt-BR" sz="2200" dirty="0"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 pitchFamily="34" charset="0"/>
              <a:ea typeface="Arial" charset="0"/>
              <a:cs typeface="Arial" charset="0"/>
            </a:endParaRPr>
          </a:p>
        </p:txBody>
      </p:sp>
      <p:pic>
        <p:nvPicPr>
          <p:cNvPr id="11" name="Image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1059" y="908720"/>
            <a:ext cx="1351474" cy="23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6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467544" y="2492896"/>
            <a:ext cx="8219256" cy="3261797"/>
          </a:xfrm>
          <a:prstGeom prst="rect">
            <a:avLst/>
          </a:prstGeom>
          <a:solidFill>
            <a:srgbClr val="FFFF00"/>
          </a:solidFill>
        </p:spPr>
        <p:txBody>
          <a:bodyPr wrap="square" lIns="51188" tIns="25594" rIns="51188" bIns="25594" rtlCol="0">
            <a:spAutoFit/>
          </a:bodyPr>
          <a:lstStyle/>
          <a:p>
            <a:pPr marL="0" indent="0" algn="ctr">
              <a:buNone/>
            </a:pPr>
            <a:r>
              <a:rPr lang="pt-BR" sz="4300" b="1" dirty="0"/>
              <a:t>BLOCO 3</a:t>
            </a:r>
          </a:p>
          <a:p>
            <a:pPr marL="0" indent="0" algn="ctr">
              <a:buNone/>
            </a:pPr>
            <a:r>
              <a:rPr lang="pt-BR" sz="3200" dirty="0">
                <a:latin typeface="Candara" panose="020E0502030303020204" pitchFamily="34" charset="0"/>
              </a:rPr>
              <a:t>Regras normativas e processuais que devem ser obedecidas pelo profissional quando da elaboração do laudo pericial e </a:t>
            </a:r>
            <a:r>
              <a:rPr lang="pt-BR" sz="3200" dirty="0" err="1">
                <a:latin typeface="Candara" panose="020E0502030303020204" pitchFamily="34" charset="0"/>
              </a:rPr>
              <a:t>Check</a:t>
            </a:r>
            <a:r>
              <a:rPr lang="pt-BR" sz="3200" dirty="0">
                <a:latin typeface="Candara" panose="020E0502030303020204" pitchFamily="34" charset="0"/>
              </a:rPr>
              <a:t> </a:t>
            </a:r>
            <a:r>
              <a:rPr lang="pt-BR" sz="3200" dirty="0" err="1">
                <a:latin typeface="Candara" panose="020E0502030303020204" pitchFamily="34" charset="0"/>
              </a:rPr>
              <a:t>list</a:t>
            </a:r>
            <a:r>
              <a:rPr lang="pt-BR" sz="3200" dirty="0">
                <a:latin typeface="Candara" panose="020E0502030303020204" pitchFamily="34" charset="0"/>
              </a:rPr>
              <a:t> para o controle de qualidade</a:t>
            </a:r>
            <a:endParaRPr lang="pt-BR" altLang="pt-B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600" b="1" dirty="0"/>
          </a:p>
        </p:txBody>
      </p:sp>
    </p:spTree>
    <p:extLst>
      <p:ext uri="{BB962C8B-B14F-4D97-AF65-F5344CB8AC3E}">
        <p14:creationId xmlns:p14="http://schemas.microsoft.com/office/powerpoint/2010/main" val="4266387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9D1482-442F-4EF1-81AF-B40AE17C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1"/>
            <a:ext cx="8352928" cy="485740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/>
              <a:t>Falando um pouquinho do histórico da Norma Profissional do Perito Contábil e da Norma Técnica da Perícia Contábil: surgiram em 1992, depois foram revisadas em 1999, 2009, 2015 e por último em 2019, sendo publicada no DOU em 27/03/2020. </a:t>
            </a:r>
          </a:p>
          <a:p>
            <a:pPr marL="0" indent="0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Em 2019 a NBC PP 01 e a NBC TP 01 sofreram revisões e adaptações para alinhamento e harmonização com o Código de Processo Civil/2015.</a:t>
            </a: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6796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526" y="332658"/>
            <a:ext cx="5562813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BR" sz="215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89729E-EEF9-4B20-BF96-76519F606AB3}"/>
              </a:ext>
            </a:extLst>
          </p:cNvPr>
          <p:cNvSpPr/>
          <p:nvPr/>
        </p:nvSpPr>
        <p:spPr>
          <a:xfrm>
            <a:off x="611560" y="1628800"/>
            <a:ext cx="8136904" cy="45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639"/>
              </a:spcBef>
              <a:buClr>
                <a:srgbClr val="D34817"/>
              </a:buClr>
              <a:buSzPct val="85000"/>
              <a:buNone/>
            </a:pPr>
            <a:r>
              <a:rPr lang="pt-BR" sz="3200" b="1" u="sng" dirty="0">
                <a:latin typeface="Candara" panose="020E0502030303020204" pitchFamily="34" charset="0"/>
              </a:rPr>
              <a:t>NBC PP01/2020(R1) – Perito Contábil</a:t>
            </a:r>
            <a:r>
              <a:rPr lang="pt-BR" sz="3200" dirty="0">
                <a:latin typeface="Candara" panose="020E0502030303020204" pitchFamily="34" charset="0"/>
              </a:rPr>
              <a:t>,</a:t>
            </a:r>
            <a:r>
              <a:rPr lang="pt-BR" altLang="pt-BR" sz="3200" dirty="0">
                <a:latin typeface="Candara" panose="020E0502030303020204" pitchFamily="34" charset="0"/>
              </a:rPr>
              <a:t> em vigor desde 27/03/2020</a:t>
            </a:r>
            <a:r>
              <a:rPr lang="pt-BR" sz="3200" dirty="0">
                <a:latin typeface="Candara" panose="020E0502030303020204" pitchFamily="34" charset="0"/>
              </a:rPr>
              <a:t>:</a:t>
            </a:r>
          </a:p>
          <a:p>
            <a:pPr marL="302367" indent="-302367" algn="just">
              <a:spcBef>
                <a:spcPts val="639"/>
              </a:spcBef>
              <a:buClr>
                <a:srgbClr val="D34817"/>
              </a:buClr>
              <a:buSzPct val="85000"/>
            </a:pPr>
            <a:endParaRPr lang="pt-BR" altLang="pt-BR" sz="2400" b="1" u="sng" dirty="0">
              <a:latin typeface="Candara" panose="020E0502030303020204" pitchFamily="34" charset="0"/>
            </a:endParaRPr>
          </a:p>
          <a:p>
            <a:pPr marL="302367" indent="-302367" algn="just">
              <a:spcBef>
                <a:spcPts val="639"/>
              </a:spcBef>
              <a:buClr>
                <a:srgbClr val="D34817"/>
              </a:buClr>
              <a:buSzPct val="85000"/>
            </a:pPr>
            <a:r>
              <a:rPr lang="pt-BR" altLang="pt-BR" sz="2400" b="1" u="sng" dirty="0">
                <a:latin typeface="Candara" panose="020E0502030303020204" pitchFamily="34" charset="0"/>
              </a:rPr>
              <a:t>Norma Profissional</a:t>
            </a:r>
          </a:p>
          <a:p>
            <a:pPr marL="302367" indent="-302367" algn="just">
              <a:spcBef>
                <a:spcPts val="639"/>
              </a:spcBef>
              <a:buClr>
                <a:srgbClr val="D34817"/>
              </a:buClr>
              <a:buSzPct val="85000"/>
            </a:pPr>
            <a:endParaRPr lang="pt-BR" altLang="pt-BR" sz="2400" b="1" u="sng" dirty="0">
              <a:latin typeface="Candara" panose="020E0502030303020204" pitchFamily="34" charset="0"/>
            </a:endParaRPr>
          </a:p>
          <a:p>
            <a:pPr marL="302367" indent="-302367" algn="just">
              <a:spcBef>
                <a:spcPts val="639"/>
              </a:spcBef>
              <a:buClr>
                <a:srgbClr val="D34817"/>
              </a:buClr>
              <a:buSzPct val="85000"/>
            </a:pPr>
            <a:r>
              <a:rPr lang="pt-BR" altLang="pt-BR" sz="2400" b="1" u="sng" dirty="0">
                <a:latin typeface="Candara" panose="020E0502030303020204" pitchFamily="34" charset="0"/>
              </a:rPr>
              <a:t>Objetivo:</a:t>
            </a:r>
            <a:r>
              <a:rPr lang="pt-BR" altLang="pt-BR" sz="2400" b="1" dirty="0">
                <a:latin typeface="Candara" panose="020E0502030303020204" pitchFamily="34" charset="0"/>
              </a:rPr>
              <a:t> </a:t>
            </a:r>
            <a:r>
              <a:rPr lang="pt-BR" altLang="pt-BR" sz="2400" dirty="0">
                <a:latin typeface="Candara" panose="020E0502030303020204" pitchFamily="34" charset="0"/>
              </a:rPr>
              <a:t>estabelece critérios inerentes à atuação do </a:t>
            </a:r>
            <a:r>
              <a:rPr lang="pt-BR" altLang="pt-BR" sz="2400" u="sng" dirty="0">
                <a:latin typeface="Candara" panose="020E0502030303020204" pitchFamily="34" charset="0"/>
              </a:rPr>
              <a:t>contador</a:t>
            </a:r>
            <a:r>
              <a:rPr lang="pt-BR" altLang="pt-BR" sz="2400" dirty="0">
                <a:latin typeface="Candara" panose="020E0502030303020204" pitchFamily="34" charset="0"/>
              </a:rPr>
              <a:t> na condição de perito – estabelece as regras de conduta profissional</a:t>
            </a:r>
          </a:p>
          <a:p>
            <a:pPr marL="302367" indent="-302367" algn="just">
              <a:spcBef>
                <a:spcPts val="639"/>
              </a:spcBef>
              <a:buClr>
                <a:srgbClr val="D34817"/>
              </a:buClr>
              <a:buSzPct val="85000"/>
            </a:pPr>
            <a:r>
              <a:rPr lang="pt-BR" altLang="pt-BR" sz="2400" b="1" u="sng" dirty="0">
                <a:latin typeface="Candara" panose="020E0502030303020204" pitchFamily="34" charset="0"/>
              </a:rPr>
              <a:t>Alcance</a:t>
            </a:r>
            <a:r>
              <a:rPr lang="pt-BR" altLang="pt-BR" sz="2400" b="1" dirty="0">
                <a:latin typeface="Candara" panose="020E0502030303020204" pitchFamily="34" charset="0"/>
              </a:rPr>
              <a:t>: </a:t>
            </a:r>
            <a:r>
              <a:rPr lang="pt-BR" altLang="pt-BR" sz="2400" dirty="0">
                <a:latin typeface="Candara" panose="020E0502030303020204" pitchFamily="34" charset="0"/>
              </a:rPr>
              <a:t>aplica-se aos contadores que exercem a função pericial</a:t>
            </a:r>
            <a:endParaRPr lang="pt-BR" sz="2315" b="1" dirty="0">
              <a:latin typeface="Candara" panose="020E0502030303020204" pitchFamily="34" charset="0"/>
            </a:endParaRPr>
          </a:p>
          <a:p>
            <a:pPr algn="ctr"/>
            <a:endParaRPr lang="pt-BR" sz="992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2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332658"/>
            <a:ext cx="7416824" cy="492428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lvl="0" algn="ctr"/>
            <a:endParaRPr lang="pt-BR" sz="2600" dirty="0"/>
          </a:p>
        </p:txBody>
      </p:sp>
      <p:sp>
        <p:nvSpPr>
          <p:cNvPr id="3" name="Retângulo 2"/>
          <p:cNvSpPr/>
          <p:nvPr/>
        </p:nvSpPr>
        <p:spPr>
          <a:xfrm>
            <a:off x="395535" y="825086"/>
            <a:ext cx="8448661" cy="5740019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pPr algn="ctr"/>
            <a:r>
              <a:rPr lang="pt-BR" sz="2800" b="1" dirty="0">
                <a:latin typeface="Candara" panose="020E0502030303020204" pitchFamily="34" charset="0"/>
              </a:rPr>
              <a:t>Item 4 da Resolução NBC PP 01/2020 – Perito Contábil </a:t>
            </a:r>
            <a:r>
              <a:rPr lang="pt-BR" sz="2500" dirty="0">
                <a:latin typeface="Candara" panose="020E0502030303020204" pitchFamily="34" charset="0"/>
              </a:rPr>
              <a:t>(DOU: 27/03/2020): </a:t>
            </a:r>
          </a:p>
          <a:p>
            <a:pPr algn="ctr"/>
            <a:endParaRPr lang="pt-BR" sz="2200" dirty="0">
              <a:latin typeface="Candara" panose="020E0502030303020204" pitchFamily="34" charset="0"/>
            </a:endParaRPr>
          </a:p>
          <a:p>
            <a:pPr algn="just"/>
            <a:r>
              <a:rPr lang="pt-BR" sz="2800" dirty="0"/>
              <a:t>“</a:t>
            </a:r>
            <a:r>
              <a:rPr lang="pt-BR" sz="2400" dirty="0">
                <a:solidFill>
                  <a:prstClr val="black"/>
                </a:solidFill>
                <a:latin typeface="Candara" panose="020E0502030303020204" pitchFamily="34" charset="0"/>
              </a:rPr>
              <a:t>Aplica-se ao perito a NBC PG 01 - Código de Ética Profissional do Contador (CEPC - Resolução CFC nº 1560/2019 entrou em vigor no dia 01/06/2019), a NBC PG 100 – Cumprimento do Código, dos Princípios Fundamentais e da Estrutura Conceitual, a NBC PG 300 - Contadores que Prestam Serviços (Contadores Externos) e a NBC PG 12 - Educação Profissional Continuada naqueles aspectos não abordados por esta Norma.”</a:t>
            </a:r>
          </a:p>
          <a:p>
            <a:pPr algn="just"/>
            <a:endParaRPr lang="pt-BR" sz="2400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algn="just"/>
            <a:r>
              <a:rPr lang="pt-BR" sz="2400" b="1" u="sng" dirty="0">
                <a:solidFill>
                  <a:prstClr val="black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Nota:</a:t>
            </a:r>
            <a:r>
              <a:rPr lang="pt-BR" sz="2400" dirty="0">
                <a:solidFill>
                  <a:prstClr val="black"/>
                </a:solidFill>
                <a:latin typeface="Candara" panose="020E0502030303020204" pitchFamily="34" charset="0"/>
              </a:rPr>
              <a:t> Os profissionais devem verificar SEMPRE as orientações/diretrizes/  procedimentos definidos no CEPC, NBC e PG 100 para executar o seu trabalho com segurança, sob a proteção do CEPC.</a:t>
            </a:r>
            <a:endParaRPr lang="pt-BR" altLang="pt-BR" sz="2400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31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31526" y="332658"/>
            <a:ext cx="5562813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pt-BR" sz="215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A89729E-EEF9-4B20-BF96-76519F606AB3}"/>
              </a:ext>
            </a:extLst>
          </p:cNvPr>
          <p:cNvSpPr/>
          <p:nvPr/>
        </p:nvSpPr>
        <p:spPr>
          <a:xfrm>
            <a:off x="611561" y="1141557"/>
            <a:ext cx="8208912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480"/>
              </a:spcBef>
              <a:buClr>
                <a:srgbClr val="D34817"/>
              </a:buClr>
              <a:buSzPct val="85000"/>
              <a:buNone/>
            </a:pPr>
            <a:r>
              <a:rPr lang="pt-BR" sz="2800" b="1" u="sng" dirty="0">
                <a:latin typeface="Candara" panose="020E0502030303020204" pitchFamily="34" charset="0"/>
              </a:rPr>
              <a:t>NBC TP01/2020 – Perícia Contábil</a:t>
            </a:r>
            <a:r>
              <a:rPr lang="pt-BR" altLang="pt-BR" sz="2800" dirty="0">
                <a:solidFill>
                  <a:prstClr val="black"/>
                </a:solidFill>
                <a:latin typeface="Candara" panose="020E0502030303020204" pitchFamily="34" charset="0"/>
              </a:rPr>
              <a:t> , em vigor desde 27/03/2020:</a:t>
            </a:r>
            <a:endParaRPr lang="pt-BR" altLang="pt-BR" sz="2800" b="1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26803" indent="-226803">
              <a:spcBef>
                <a:spcPts val="480"/>
              </a:spcBef>
              <a:buClr>
                <a:srgbClr val="D34817"/>
              </a:buClr>
              <a:buSzPct val="85000"/>
            </a:pPr>
            <a:r>
              <a:rPr lang="pt-BR" altLang="pt-BR" sz="2800" b="1" u="sng" dirty="0">
                <a:latin typeface="Candara" panose="020E0502030303020204" pitchFamily="34" charset="0"/>
              </a:rPr>
              <a:t>Norma Técnica</a:t>
            </a:r>
          </a:p>
          <a:p>
            <a:pPr marL="226803" indent="-226803">
              <a:spcBef>
                <a:spcPts val="480"/>
              </a:spcBef>
              <a:buClr>
                <a:srgbClr val="D34817"/>
              </a:buClr>
              <a:buSzPct val="85000"/>
            </a:pPr>
            <a:endParaRPr lang="pt-BR" altLang="pt-BR" sz="2800" b="1" u="sng" dirty="0">
              <a:solidFill>
                <a:prstClr val="black"/>
              </a:solidFill>
              <a:latin typeface="Candara" panose="020E0502030303020204" pitchFamily="34" charset="0"/>
            </a:endParaRPr>
          </a:p>
          <a:p>
            <a:pPr marL="226803" indent="-226803" algn="just">
              <a:spcBef>
                <a:spcPts val="480"/>
              </a:spcBef>
              <a:buClr>
                <a:srgbClr val="D34817"/>
              </a:buClr>
              <a:buSzPct val="85000"/>
            </a:pPr>
            <a:r>
              <a:rPr lang="pt-BR" altLang="pt-BR" sz="2800" b="1" u="sng" dirty="0">
                <a:solidFill>
                  <a:prstClr val="black"/>
                </a:solidFill>
                <a:latin typeface="Candara" panose="020E0502030303020204" pitchFamily="34" charset="0"/>
              </a:rPr>
              <a:t>Objetivo</a:t>
            </a:r>
            <a:r>
              <a:rPr lang="pt-BR" altLang="pt-BR" sz="2800" dirty="0">
                <a:solidFill>
                  <a:prstClr val="black"/>
                </a:solidFill>
                <a:latin typeface="Candara" panose="020E0502030303020204" pitchFamily="34" charset="0"/>
              </a:rPr>
              <a:t>: </a:t>
            </a:r>
            <a:r>
              <a:rPr lang="pt-BR" altLang="pt-BR" sz="2800" dirty="0">
                <a:solidFill>
                  <a:prstClr val="black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estabelece diretrizes e procedimentos técnico-científicos a serem observados pelo perito quando da realização de perícia contábil</a:t>
            </a:r>
            <a:r>
              <a:rPr lang="pt-BR" altLang="pt-BR" sz="2800" dirty="0">
                <a:solidFill>
                  <a:prstClr val="black"/>
                </a:solidFill>
                <a:latin typeface="Candara" panose="020E0502030303020204" pitchFamily="34" charset="0"/>
              </a:rPr>
              <a:t>, no âmbito judicial e extr</a:t>
            </a:r>
            <a:r>
              <a:rPr lang="pt-BR" sz="2800" dirty="0">
                <a:latin typeface="Candara" panose="020E0502030303020204" pitchFamily="34" charset="0"/>
              </a:rPr>
              <a:t>ajudicial, mediante o esclarecimento dos aspectos e dos fatos do litígio por meio de exame, vistoria, indagação, investigação, arbitramento, mensuração, avaliação, certificação e </a:t>
            </a:r>
            <a:r>
              <a:rPr lang="pt-BR" sz="2800" dirty="0" err="1">
                <a:latin typeface="Candara" panose="020E0502030303020204" pitchFamily="34" charset="0"/>
              </a:rPr>
              <a:t>testabilidade</a:t>
            </a:r>
            <a:r>
              <a:rPr lang="pt-BR" sz="2800" dirty="0">
                <a:latin typeface="Candara" panose="020E0502030303020204" pitchFamily="34" charset="0"/>
              </a:rPr>
              <a:t>.</a:t>
            </a:r>
            <a:endParaRPr lang="pt-BR" sz="992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96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9542" y="1160668"/>
            <a:ext cx="5832852" cy="464467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endParaRPr lang="pt-BR" sz="2550" dirty="0"/>
          </a:p>
          <a:p>
            <a:pPr algn="ctr"/>
            <a:endParaRPr lang="pt-BR" sz="7201" dirty="0"/>
          </a:p>
          <a:p>
            <a:pPr algn="ctr"/>
            <a:endParaRPr lang="pt-BR" sz="7201" dirty="0"/>
          </a:p>
          <a:p>
            <a:pPr algn="ctr"/>
            <a:endParaRPr lang="pt-BR" sz="4500" dirty="0"/>
          </a:p>
          <a:p>
            <a:pPr algn="ctr"/>
            <a:endParaRPr lang="pt-BR" sz="4500" dirty="0"/>
          </a:p>
        </p:txBody>
      </p:sp>
      <p:sp>
        <p:nvSpPr>
          <p:cNvPr id="3" name="Retângulo 2"/>
          <p:cNvSpPr/>
          <p:nvPr/>
        </p:nvSpPr>
        <p:spPr>
          <a:xfrm>
            <a:off x="745295" y="1734683"/>
            <a:ext cx="8174191" cy="449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pt-BR" altLang="pt-BR" sz="3000" dirty="0">
                <a:highlight>
                  <a:srgbClr val="FFFF00"/>
                </a:highlight>
                <a:latin typeface="Candara" panose="020E0502030303020204" pitchFamily="34" charset="0"/>
              </a:rPr>
              <a:t>Regra Normativa</a:t>
            </a:r>
            <a:r>
              <a:rPr lang="pt-BR" altLang="pt-BR" sz="3000" dirty="0">
                <a:latin typeface="Candara" panose="020E0502030303020204" pitchFamily="34" charset="0"/>
              </a:rPr>
              <a:t>: Na </a:t>
            </a:r>
            <a:r>
              <a:rPr lang="pt-BR" altLang="pt-BR" sz="3000" b="1" u="sng" dirty="0">
                <a:latin typeface="Candara" panose="020E0502030303020204" pitchFamily="34" charset="0"/>
              </a:rPr>
              <a:t>Resolução CFC NBC TP 01(R1)</a:t>
            </a:r>
            <a:r>
              <a:rPr lang="pt-BR" altLang="pt-BR" sz="3000" b="1" dirty="0">
                <a:latin typeface="Candara" panose="020E0502030303020204" pitchFamily="34" charset="0"/>
              </a:rPr>
              <a:t> – </a:t>
            </a:r>
            <a:r>
              <a:rPr lang="pt-BR" altLang="pt-BR" sz="3000" b="1" u="sng" dirty="0">
                <a:latin typeface="Candara" panose="020E0502030303020204" pitchFamily="34" charset="0"/>
              </a:rPr>
              <a:t>Perícia Contábil</a:t>
            </a:r>
            <a:r>
              <a:rPr lang="pt-BR" altLang="pt-BR" sz="3000" dirty="0">
                <a:latin typeface="Candara" panose="020E0502030303020204" pitchFamily="34" charset="0"/>
              </a:rPr>
              <a:t>, em vigência desde 27/03/2020, estão descritos as regras e os </a:t>
            </a:r>
            <a:r>
              <a:rPr lang="pt-BR" altLang="pt-BR" sz="3000" b="1" u="sng" dirty="0">
                <a:latin typeface="Candara" panose="020E0502030303020204" pitchFamily="34" charset="0"/>
              </a:rPr>
              <a:t>procedimentos técnicos a serem observados para a elaboração do laudo pericial contábil e do parecer técnico contábil</a:t>
            </a:r>
            <a:r>
              <a:rPr lang="pt-BR" altLang="pt-BR" sz="3000" dirty="0">
                <a:latin typeface="Candara" panose="020E0502030303020204" pitchFamily="34" charset="0"/>
              </a:rPr>
              <a:t>: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pt-BR" altLang="pt-BR" sz="1500" dirty="0">
              <a:latin typeface="Candara" panose="020E0502030303020204" pitchFamily="34" charset="0"/>
            </a:endParaRPr>
          </a:p>
          <a:p>
            <a:pPr marL="257203" indent="-257203">
              <a:lnSpc>
                <a:spcPct val="80000"/>
              </a:lnSpc>
              <a:buFontTx/>
              <a:buChar char="-"/>
            </a:pPr>
            <a:r>
              <a:rPr lang="pt-BR" altLang="pt-BR" sz="1801" dirty="0">
                <a:latin typeface="Candara" panose="020E0502030303020204" pitchFamily="34" charset="0"/>
              </a:rPr>
              <a:t>Procedimentos (itens 32);</a:t>
            </a:r>
          </a:p>
          <a:p>
            <a:pPr marL="257203" indent="-257203">
              <a:lnSpc>
                <a:spcPct val="80000"/>
              </a:lnSpc>
              <a:buFontTx/>
              <a:buChar char="-"/>
            </a:pPr>
            <a:r>
              <a:rPr lang="pt-BR" altLang="pt-BR" sz="1801" dirty="0">
                <a:latin typeface="Candara" panose="020E0502030303020204" pitchFamily="34" charset="0"/>
              </a:rPr>
              <a:t>Laudo Pericial Contábil e Parecer Pericial Contábil (itens 33 até 38);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801" dirty="0">
                <a:latin typeface="Candara" panose="020E0502030303020204" pitchFamily="34" charset="0"/>
              </a:rPr>
              <a:t>-    Apresentação do laudo pericial contábil e do parecer pericial contábil (itens 39 até 43);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801" dirty="0">
                <a:latin typeface="Candara" panose="020E0502030303020204" pitchFamily="34" charset="0"/>
              </a:rPr>
              <a:t>-    Terminologia (itens 44 até 52);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801" dirty="0">
                <a:latin typeface="Candara" panose="020E0502030303020204" pitchFamily="34" charset="0"/>
              </a:rPr>
              <a:t>-    Estrutura (item 53);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 sz="1801" dirty="0">
                <a:latin typeface="Candara" panose="020E0502030303020204" pitchFamily="34" charset="0"/>
              </a:rPr>
              <a:t>-     Assinatura em conjunto (item 54);</a:t>
            </a:r>
          </a:p>
          <a:p>
            <a:pPr marL="257203" indent="-257203">
              <a:lnSpc>
                <a:spcPct val="80000"/>
              </a:lnSpc>
              <a:buFontTx/>
              <a:buChar char="-"/>
            </a:pPr>
            <a:r>
              <a:rPr lang="pt-BR" altLang="pt-BR" sz="1801" dirty="0">
                <a:latin typeface="Candara" panose="020E0502030303020204" pitchFamily="34" charset="0"/>
              </a:rPr>
              <a:t>Laudo e parecer de leigo ou profissional não habilitado (item 55);</a:t>
            </a:r>
          </a:p>
          <a:p>
            <a:pPr marL="257203" indent="-257203">
              <a:lnSpc>
                <a:spcPct val="80000"/>
              </a:lnSpc>
              <a:buFontTx/>
              <a:buChar char="-"/>
            </a:pPr>
            <a:r>
              <a:rPr lang="pt-BR" altLang="pt-BR" sz="1801" dirty="0">
                <a:latin typeface="Candara" panose="020E0502030303020204" pitchFamily="34" charset="0"/>
              </a:rPr>
              <a:t>Esclarecimentos sobre Laudo e parecer pericial contábil (itens 56 e 57).</a:t>
            </a:r>
            <a:endParaRPr lang="pt-BR" sz="105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31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39542" y="1160668"/>
            <a:ext cx="5832852" cy="464467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endParaRPr lang="pt-BR" sz="2550" dirty="0"/>
          </a:p>
          <a:p>
            <a:pPr algn="ctr"/>
            <a:endParaRPr lang="pt-BR" sz="7201" dirty="0"/>
          </a:p>
          <a:p>
            <a:pPr algn="ctr"/>
            <a:endParaRPr lang="pt-BR" sz="7201" dirty="0"/>
          </a:p>
          <a:p>
            <a:pPr algn="ctr"/>
            <a:endParaRPr lang="pt-BR" sz="4500" dirty="0"/>
          </a:p>
          <a:p>
            <a:pPr algn="ctr"/>
            <a:endParaRPr lang="pt-BR" sz="4500" dirty="0"/>
          </a:p>
        </p:txBody>
      </p:sp>
      <p:sp>
        <p:nvSpPr>
          <p:cNvPr id="3" name="Retângulo 2"/>
          <p:cNvSpPr/>
          <p:nvPr/>
        </p:nvSpPr>
        <p:spPr>
          <a:xfrm>
            <a:off x="1311051" y="1375561"/>
            <a:ext cx="72943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u="sng" dirty="0">
                <a:latin typeface="Candara" panose="020E0502030303020204" pitchFamily="34" charset="0"/>
              </a:rPr>
              <a:t>Apresentação do laudo pericial contábil e do parecer pericial contábil (item 39)</a:t>
            </a:r>
            <a:r>
              <a:rPr lang="pt-BR" altLang="pt-BR" sz="2400" dirty="0">
                <a:latin typeface="Candara" panose="020E0502030303020204" pitchFamily="34" charset="0"/>
              </a:rPr>
              <a:t>;</a:t>
            </a:r>
          </a:p>
          <a:p>
            <a:pPr algn="ctr"/>
            <a:endParaRPr lang="pt-BR" altLang="pt-BR" sz="2400" i="1" dirty="0">
              <a:latin typeface="Candara" panose="020E0502030303020204" pitchFamily="34" charset="0"/>
            </a:endParaRPr>
          </a:p>
          <a:p>
            <a:pPr algn="ctr"/>
            <a:endParaRPr lang="pt-BR" altLang="pt-BR" sz="2400" i="1" dirty="0">
              <a:latin typeface="Candara" panose="020E0502030303020204" pitchFamily="34" charset="0"/>
            </a:endParaRPr>
          </a:p>
          <a:p>
            <a:pPr algn="r"/>
            <a:r>
              <a:rPr lang="pt-BR" altLang="pt-BR" sz="2400" i="1" dirty="0">
                <a:latin typeface="Candara" panose="020E0502030303020204" pitchFamily="34" charset="0"/>
              </a:rPr>
              <a:t>39. O </a:t>
            </a:r>
            <a:r>
              <a:rPr lang="pt-BR" altLang="pt-BR" sz="2400" b="1" i="1" u="sng" dirty="0">
                <a:latin typeface="Candara" panose="020E0502030303020204" pitchFamily="34" charset="0"/>
              </a:rPr>
              <a:t>laudo</a:t>
            </a:r>
            <a:r>
              <a:rPr lang="pt-BR" altLang="pt-BR" sz="2400" b="1" i="1" dirty="0">
                <a:latin typeface="Candara" panose="020E0502030303020204" pitchFamily="34" charset="0"/>
              </a:rPr>
              <a:t> </a:t>
            </a:r>
            <a:r>
              <a:rPr lang="pt-BR" altLang="pt-BR" sz="2400" i="1" dirty="0">
                <a:latin typeface="Candara" panose="020E0502030303020204" pitchFamily="34" charset="0"/>
              </a:rPr>
              <a:t>e o parecer são, respectivamente, </a:t>
            </a:r>
            <a:r>
              <a:rPr lang="pt-BR" altLang="pt-BR" sz="2400" b="1" i="1" dirty="0">
                <a:latin typeface="Candara" panose="020E0502030303020204" pitchFamily="34" charset="0"/>
              </a:rPr>
              <a:t>orientados e conduzidos pelo perito nomeado </a:t>
            </a:r>
            <a:r>
              <a:rPr lang="pt-BR" altLang="pt-BR" sz="2400" i="1" dirty="0">
                <a:latin typeface="Candara" panose="020E0502030303020204" pitchFamily="34" charset="0"/>
              </a:rPr>
              <a:t>e pelo assistente técnico, que devem adotar </a:t>
            </a:r>
            <a:r>
              <a:rPr lang="pt-BR" altLang="pt-BR" sz="2400" b="1" i="1" u="sng" dirty="0">
                <a:latin typeface="Candara" panose="020E0502030303020204" pitchFamily="34" charset="0"/>
              </a:rPr>
              <a:t>padrão próprio, respeitada a estrutura prevista nas disposições legais,  administrativas e nesta Norma</a:t>
            </a:r>
            <a:r>
              <a:rPr lang="pt-BR" altLang="pt-BR" sz="2400" i="1" dirty="0">
                <a:latin typeface="Candara" panose="020E0502030303020204" pitchFamily="34" charset="0"/>
              </a:rPr>
              <a:t>.			                </a:t>
            </a:r>
            <a:r>
              <a:rPr lang="pt-BR" altLang="pt-BR" sz="2400" b="1" i="1" dirty="0" err="1">
                <a:latin typeface="Candara" panose="020E0502030303020204" pitchFamily="34" charset="0"/>
              </a:rPr>
              <a:t>g.n</a:t>
            </a:r>
            <a:r>
              <a:rPr lang="pt-BR" altLang="pt-BR" sz="2400" b="1" i="1" dirty="0">
                <a:latin typeface="Candara" panose="020E0502030303020204" pitchFamily="34" charset="0"/>
              </a:rPr>
              <a:t>.</a:t>
            </a:r>
            <a:endParaRPr lang="pt-BR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7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>
          <a:xfrm>
            <a:off x="420731" y="1484642"/>
            <a:ext cx="8438650" cy="4266158"/>
          </a:xfrm>
        </p:spPr>
        <p:txBody>
          <a:bodyPr/>
          <a:lstStyle/>
          <a:p>
            <a:pPr marL="0" indent="0" algn="ctr"/>
            <a:r>
              <a:rPr lang="pt-BR" altLang="pt-BR" sz="2086" dirty="0">
                <a:latin typeface="Candara" panose="020E0502030303020204" pitchFamily="34" charset="0"/>
              </a:rPr>
              <a:t>O </a:t>
            </a:r>
            <a:r>
              <a:rPr lang="pt-BR" altLang="pt-BR" sz="2086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item 53 da Resolução CFC NBC TP 01(R1) normatiza os </a:t>
            </a:r>
          </a:p>
          <a:p>
            <a:pPr marL="0" indent="0" algn="ctr"/>
            <a:r>
              <a:rPr lang="pt-BR" altLang="pt-BR" sz="2086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requisitos mínimos (Estrutura) que deverão conter um Laudo </a:t>
            </a:r>
          </a:p>
          <a:p>
            <a:pPr marL="0" indent="0" algn="ctr"/>
            <a:r>
              <a:rPr lang="pt-BR" altLang="pt-BR" sz="2086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Pericial</a:t>
            </a:r>
            <a:r>
              <a:rPr lang="pt-BR" altLang="pt-BR" sz="2086" dirty="0">
                <a:latin typeface="Candara" panose="020E0502030303020204" pitchFamily="34" charset="0"/>
              </a:rPr>
              <a:t>: </a:t>
            </a:r>
          </a:p>
          <a:p>
            <a:r>
              <a:rPr lang="pt-BR" altLang="pt-BR" sz="1650" i="1" dirty="0">
                <a:latin typeface="Candara" panose="020E0502030303020204" pitchFamily="34" charset="0"/>
              </a:rPr>
              <a:t>(a) identificação do processo ou do procedimento, das partes, dos procuradores e dos assistentes técnicos;</a:t>
            </a:r>
          </a:p>
          <a:p>
            <a:r>
              <a:rPr lang="pt-BR" altLang="pt-BR" sz="1650" i="1" dirty="0">
                <a:latin typeface="Candara" panose="020E0502030303020204" pitchFamily="34" charset="0"/>
              </a:rPr>
              <a:t>(b) síntese do objeto da perícia </a:t>
            </a:r>
            <a:r>
              <a:rPr lang="pt-BR" altLang="pt-BR" sz="1650" dirty="0">
                <a:latin typeface="Candara" panose="020E0502030303020204" pitchFamily="34" charset="0"/>
              </a:rPr>
              <a:t>(breve histórico deste processo segundo o escopo da perícia);</a:t>
            </a:r>
          </a:p>
          <a:p>
            <a:r>
              <a:rPr lang="pt-BR" altLang="pt-BR" sz="1650" i="1" dirty="0">
                <a:latin typeface="Candara" panose="020E0502030303020204" pitchFamily="34" charset="0"/>
              </a:rPr>
              <a:t>(c) resumo dos autos;</a:t>
            </a:r>
          </a:p>
          <a:p>
            <a:r>
              <a:rPr lang="pt-BR" altLang="pt-BR" sz="1650" i="1" dirty="0">
                <a:latin typeface="Candara" panose="020E0502030303020204" pitchFamily="34" charset="0"/>
              </a:rPr>
              <a:t>(d) análise técnica e/ou científica realizadas pelo perito;</a:t>
            </a:r>
          </a:p>
          <a:p>
            <a:r>
              <a:rPr lang="pt-BR" altLang="pt-BR" sz="1650" i="1" dirty="0">
                <a:latin typeface="Candara" panose="020E0502030303020204" pitchFamily="34" charset="0"/>
              </a:rPr>
              <a:t>(e) método científico adotado para os trabalhos periciais, demonstrando as fontes doutrinárias deste e suas etapas </a:t>
            </a:r>
            <a:r>
              <a:rPr lang="pt-BR" altLang="pt-BR" sz="1650" dirty="0">
                <a:latin typeface="Candara" panose="020E0502030303020204" pitchFamily="34" charset="0"/>
              </a:rPr>
              <a:t>(critérios de trabalho, ou exposição sobre o desenvolvimento do trabalho)</a:t>
            </a:r>
            <a:r>
              <a:rPr lang="pt-BR" altLang="pt-BR" sz="1650" i="1" dirty="0">
                <a:latin typeface="Candara" panose="020E0502030303020204" pitchFamily="34" charset="0"/>
              </a:rPr>
              <a:t>;</a:t>
            </a:r>
          </a:p>
          <a:p>
            <a:r>
              <a:rPr lang="pt-BR" altLang="pt-BR" sz="1650" i="1" dirty="0">
                <a:latin typeface="Candara" panose="020E0502030303020204" pitchFamily="34" charset="0"/>
              </a:rPr>
              <a:t>(f) relato das diligências realizadas; </a:t>
            </a:r>
          </a:p>
          <a:p>
            <a:r>
              <a:rPr lang="pt-BR" altLang="pt-BR" sz="1650" i="1" dirty="0">
                <a:latin typeface="Candara" panose="020E0502030303020204" pitchFamily="34" charset="0"/>
              </a:rPr>
              <a:t>(g) transcrição dos quesitos e suas respectivas respostas conclusivas para o laudo pericial contábil;</a:t>
            </a:r>
          </a:p>
          <a:p>
            <a:endParaRPr lang="pt-BR" sz="1650" i="1" dirty="0"/>
          </a:p>
          <a:p>
            <a:endParaRPr lang="pt-BR" altLang="pt-BR" sz="1650" i="1" dirty="0"/>
          </a:p>
        </p:txBody>
      </p:sp>
    </p:spTree>
    <p:extLst>
      <p:ext uri="{BB962C8B-B14F-4D97-AF65-F5344CB8AC3E}">
        <p14:creationId xmlns:p14="http://schemas.microsoft.com/office/powerpoint/2010/main" val="143910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538790"/>
            <a:ext cx="8363272" cy="5400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400" b="1" u="sng" dirty="0">
                <a:latin typeface="Candara" panose="020E0502030303020204" pitchFamily="34" charset="0"/>
              </a:rPr>
              <a:t>Meios de Prova admitidas em direito</a:t>
            </a:r>
            <a:r>
              <a:rPr lang="pt-BR" sz="3400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2315895"/>
            <a:ext cx="8407846" cy="344925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t-BR" dirty="0">
                <a:latin typeface="Candara" panose="020E0502030303020204" pitchFamily="34" charset="0"/>
              </a:rPr>
              <a:t>Conforme </a:t>
            </a:r>
            <a:r>
              <a:rPr lang="pt-BR" b="1" u="sng" dirty="0">
                <a:latin typeface="Candara" panose="020E0502030303020204" pitchFamily="34" charset="0"/>
              </a:rPr>
              <a:t>Código de Processo Civil/2015</a:t>
            </a:r>
            <a:r>
              <a:rPr lang="pt-BR" dirty="0">
                <a:latin typeface="Candara" panose="020E0502030303020204" pitchFamily="34" charset="0"/>
              </a:rPr>
              <a:t>, Capítulo XII – DAS PROVAS, os </a:t>
            </a:r>
            <a:r>
              <a:rPr lang="pt-BR" b="1" dirty="0">
                <a:highlight>
                  <a:srgbClr val="FFFF00"/>
                </a:highlight>
                <a:latin typeface="Candara" panose="020E0502030303020204" pitchFamily="34" charset="0"/>
              </a:rPr>
              <a:t>principais meios de provas admitidos em processos judiciais </a:t>
            </a:r>
            <a:r>
              <a:rPr lang="pt-BR" dirty="0">
                <a:highlight>
                  <a:srgbClr val="FFFF00"/>
                </a:highlight>
                <a:latin typeface="Candara" panose="020E0502030303020204" pitchFamily="34" charset="0"/>
              </a:rPr>
              <a:t>são</a:t>
            </a:r>
            <a:r>
              <a:rPr lang="pt-BR" dirty="0">
                <a:latin typeface="Candara" panose="020E0502030303020204" pitchFamily="34" charset="0"/>
              </a:rPr>
              <a:t>: </a:t>
            </a:r>
          </a:p>
          <a:p>
            <a:pPr algn="ctr">
              <a:buNone/>
            </a:pPr>
            <a:endParaRPr lang="pt-BR" dirty="0">
              <a:latin typeface="Candara" panose="020E0502030303020204" pitchFamily="34" charset="0"/>
            </a:endParaRPr>
          </a:p>
          <a:p>
            <a:pPr>
              <a:defRPr/>
            </a:pPr>
            <a:r>
              <a:rPr lang="pt-BR" dirty="0">
                <a:latin typeface="Candara" panose="020E0502030303020204" pitchFamily="34" charset="0"/>
              </a:rPr>
              <a:t>Depoimento pessoal (Seção IV - do artigo 385 ao 388);</a:t>
            </a:r>
          </a:p>
          <a:p>
            <a:pPr>
              <a:defRPr/>
            </a:pPr>
            <a:r>
              <a:rPr lang="pt-BR" dirty="0">
                <a:latin typeface="Candara" panose="020E0502030303020204" pitchFamily="34" charset="0"/>
              </a:rPr>
              <a:t>Confissão (Seção V - do artigo 389 ao 395);</a:t>
            </a:r>
          </a:p>
          <a:p>
            <a:pPr>
              <a:defRPr/>
            </a:pPr>
            <a:r>
              <a:rPr lang="pt-BR" dirty="0">
                <a:latin typeface="Candara" panose="020E0502030303020204" pitchFamily="34" charset="0"/>
              </a:rPr>
              <a:t>Exibição de documento ou coisa (Seção VI - do artigo 396 ao 404);</a:t>
            </a:r>
          </a:p>
          <a:p>
            <a:pPr>
              <a:defRPr/>
            </a:pPr>
            <a:r>
              <a:rPr lang="pt-BR" dirty="0">
                <a:latin typeface="Candara" panose="020E0502030303020204" pitchFamily="34" charset="0"/>
              </a:rPr>
              <a:t>Prova Documental (Seção VII - do artigo 405 ao 438);</a:t>
            </a:r>
          </a:p>
          <a:p>
            <a:pPr>
              <a:defRPr/>
            </a:pPr>
            <a:r>
              <a:rPr lang="pt-BR" dirty="0">
                <a:latin typeface="Candara" panose="020E0502030303020204" pitchFamily="34" charset="0"/>
              </a:rPr>
              <a:t>Documentos Eletrônicos (Seção VIII  - do artigo 439 ao 441);</a:t>
            </a:r>
          </a:p>
          <a:p>
            <a:pPr>
              <a:defRPr/>
            </a:pPr>
            <a:r>
              <a:rPr lang="pt-BR" dirty="0">
                <a:latin typeface="Candara" panose="020E0502030303020204" pitchFamily="34" charset="0"/>
              </a:rPr>
              <a:t>Prova Testemunhal (Seção IX  - do artigo 442 ao 463);</a:t>
            </a:r>
          </a:p>
          <a:p>
            <a:pPr>
              <a:defRPr/>
            </a:pPr>
            <a:r>
              <a:rPr lang="pt-BR" b="1" u="sng" dirty="0">
                <a:highlight>
                  <a:srgbClr val="FFFF00"/>
                </a:highlight>
                <a:latin typeface="Candara" panose="020E0502030303020204" pitchFamily="34" charset="0"/>
              </a:rPr>
              <a:t>Prova Pericial</a:t>
            </a:r>
            <a:r>
              <a:rPr lang="pt-BR" b="1" dirty="0">
                <a:highlight>
                  <a:srgbClr val="FFFF00"/>
                </a:highlight>
                <a:latin typeface="Candara" panose="020E0502030303020204" pitchFamily="34" charset="0"/>
              </a:rPr>
              <a:t> </a:t>
            </a:r>
            <a:r>
              <a:rPr lang="pt-BR" dirty="0">
                <a:highlight>
                  <a:srgbClr val="FFFF00"/>
                </a:highlight>
                <a:latin typeface="Candara" panose="020E0502030303020204" pitchFamily="34" charset="0"/>
              </a:rPr>
              <a:t>(Seção X - do artigo 464 ao 480);</a:t>
            </a:r>
          </a:p>
          <a:p>
            <a:pPr>
              <a:defRPr/>
            </a:pPr>
            <a:r>
              <a:rPr lang="pt-BR" dirty="0">
                <a:latin typeface="Candara" panose="020E0502030303020204" pitchFamily="34" charset="0"/>
              </a:rPr>
              <a:t>Inspeção judicial (Seção XI - do artigo 481 ao 484).</a:t>
            </a:r>
          </a:p>
          <a:p>
            <a:endParaRPr lang="pt-BR" sz="3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0266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>
          <a:xfrm>
            <a:off x="1009754" y="1625141"/>
            <a:ext cx="7837607" cy="4072080"/>
          </a:xfrm>
        </p:spPr>
        <p:txBody>
          <a:bodyPr/>
          <a:lstStyle/>
          <a:p>
            <a:pPr algn="ctr"/>
            <a:r>
              <a:rPr lang="pt-BR" altLang="pt-BR" sz="2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Estrutura</a:t>
            </a:r>
          </a:p>
          <a:p>
            <a:r>
              <a:rPr lang="pt-BR" altLang="pt-BR" sz="1650" b="1" dirty="0">
                <a:latin typeface="Candara" panose="020E0502030303020204" pitchFamily="34" charset="0"/>
              </a:rPr>
              <a:t>Continuação do item 53</a:t>
            </a:r>
            <a:r>
              <a:rPr lang="pt-BR" altLang="pt-BR" sz="1650" dirty="0">
                <a:latin typeface="Candara" panose="020E0502030303020204" pitchFamily="34" charset="0"/>
              </a:rPr>
              <a:t>:</a:t>
            </a:r>
          </a:p>
          <a:p>
            <a:r>
              <a:rPr lang="pt-BR" altLang="pt-BR" sz="1650" i="1" dirty="0">
                <a:latin typeface="Candara" panose="020E0502030303020204" pitchFamily="34" charset="0"/>
              </a:rPr>
              <a:t>(h) conclusão;</a:t>
            </a:r>
          </a:p>
          <a:p>
            <a:r>
              <a:rPr lang="pt-BR" altLang="pt-BR" sz="1650" i="1" dirty="0">
                <a:latin typeface="Candara" panose="020E0502030303020204" pitchFamily="34" charset="0"/>
              </a:rPr>
              <a:t>(i)termo de encerramento, constando a relação de anexos e apêndices;</a:t>
            </a:r>
          </a:p>
          <a:p>
            <a:r>
              <a:rPr lang="pt-BR" altLang="pt-BR" sz="1650" i="1" dirty="0">
                <a:latin typeface="Candara" panose="020E0502030303020204" pitchFamily="34" charset="0"/>
              </a:rPr>
              <a:t>(j) assinatura do perito: deve constar sua categoria profissional de contador, seu número de registro em Conselho Regional de Contabilidade </a:t>
            </a:r>
            <a:r>
              <a:rPr lang="pt-BR" altLang="pt-BR" sz="1650" i="1" u="sng" dirty="0">
                <a:latin typeface="Candara" panose="020E0502030303020204" pitchFamily="34" charset="0"/>
              </a:rPr>
              <a:t>e, se houver</a:t>
            </a:r>
            <a:r>
              <a:rPr lang="pt-BR" altLang="pt-BR" sz="1650" i="1" dirty="0">
                <a:latin typeface="Candara" panose="020E0502030303020204" pitchFamily="34" charset="0"/>
              </a:rPr>
              <a:t>, o número do Cadastro Nacional de Peritos Contábeis (CNPC), e sua função: se laudo, perito nomeado e se parecer, assistente técnico da parte. É permitida a utilização de certificação digital, em consonância com a legislação vigente e as normas estabelecidas pela Infraestrutura de Chaves Públicas Brasileiras – ICP-Brasil; </a:t>
            </a:r>
          </a:p>
          <a:p>
            <a:pPr lvl="0"/>
            <a:r>
              <a:rPr lang="pt-BR" altLang="pt-BR" sz="1650" i="1" dirty="0">
                <a:latin typeface="Candara" panose="020E0502030303020204" pitchFamily="34" charset="0"/>
              </a:rPr>
              <a:t>(k) </a:t>
            </a:r>
            <a:r>
              <a:rPr lang="pt-BR" sz="1650" i="1" dirty="0">
                <a:latin typeface="Candara" panose="020E0502030303020204" pitchFamily="34" charset="0"/>
              </a:rPr>
              <a:t>para elaboração de parecer, aplicam-se o disposto nas alíneas acima, no que couber.</a:t>
            </a:r>
          </a:p>
          <a:p>
            <a:endParaRPr lang="pt-BR" sz="1801" dirty="0"/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48144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85534" y="1538724"/>
            <a:ext cx="5940868" cy="464467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endParaRPr lang="pt-BR" sz="2550" dirty="0"/>
          </a:p>
          <a:p>
            <a:pPr algn="ctr">
              <a:defRPr/>
            </a:pPr>
            <a:endParaRPr lang="pt-BR" altLang="pt-BR" sz="7201" dirty="0"/>
          </a:p>
          <a:p>
            <a:pPr algn="ctr">
              <a:defRPr/>
            </a:pPr>
            <a:endParaRPr lang="pt-BR" altLang="pt-BR" sz="7201" b="1" dirty="0"/>
          </a:p>
          <a:p>
            <a:pPr algn="ctr">
              <a:defRPr/>
            </a:pPr>
            <a:endParaRPr lang="pt-BR" altLang="pt-BR" sz="7201" b="1" dirty="0"/>
          </a:p>
          <a:p>
            <a:pPr algn="ctr"/>
            <a:endParaRPr lang="pt-BR" sz="4500" dirty="0"/>
          </a:p>
        </p:txBody>
      </p:sp>
      <p:sp>
        <p:nvSpPr>
          <p:cNvPr id="3" name="Retângulo 2"/>
          <p:cNvSpPr/>
          <p:nvPr/>
        </p:nvSpPr>
        <p:spPr>
          <a:xfrm>
            <a:off x="467544" y="908720"/>
            <a:ext cx="84316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REGRA PROCESSUAL</a:t>
            </a:r>
            <a:r>
              <a:rPr lang="pt-BR" altLang="pt-BR" sz="2000" dirty="0">
                <a:highlight>
                  <a:srgbClr val="FFFF00"/>
                </a:highlight>
              </a:rPr>
              <a:t>: </a:t>
            </a:r>
          </a:p>
          <a:p>
            <a:endParaRPr lang="pt-BR" altLang="pt-BR" sz="2000" dirty="0">
              <a:highlight>
                <a:srgbClr val="FFFF00"/>
              </a:highlight>
            </a:endParaRPr>
          </a:p>
          <a:p>
            <a:r>
              <a:rPr lang="pt-BR" altLang="pt-BR" sz="2000" dirty="0"/>
              <a:t>O </a:t>
            </a:r>
            <a:r>
              <a:rPr lang="pt-BR" altLang="pt-BR" sz="2000" b="1" dirty="0">
                <a:solidFill>
                  <a:srgbClr val="00B0F0"/>
                </a:solidFill>
              </a:rPr>
              <a:t>Novo Código de Processo Civil </a:t>
            </a:r>
            <a:r>
              <a:rPr lang="pt-BR" altLang="pt-BR" sz="2000" dirty="0"/>
              <a:t>não define o que é laudo pericial, mas inova e agora </a:t>
            </a:r>
            <a:r>
              <a:rPr lang="pt-BR" altLang="pt-BR" sz="2000" b="1" dirty="0">
                <a:solidFill>
                  <a:srgbClr val="00B0F0"/>
                </a:solidFill>
              </a:rPr>
              <a:t>define</a:t>
            </a:r>
            <a:r>
              <a:rPr lang="pt-BR" altLang="pt-BR" sz="2000" dirty="0"/>
              <a:t> a </a:t>
            </a:r>
            <a:r>
              <a:rPr lang="pt-BR" altLang="pt-B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</a:t>
            </a:r>
            <a:r>
              <a:rPr lang="pt-BR" altLang="pt-BR" sz="2000" dirty="0"/>
              <a:t> a ser utilizada. </a:t>
            </a:r>
          </a:p>
          <a:p>
            <a:r>
              <a:rPr lang="pt-BR" altLang="pt-BR" sz="2000" dirty="0"/>
              <a:t>Sendo assim, na elaboração de um laudo pericial contábil, o perito deverá observar as características determinadas pelo art. 473 do CPC/2015, que são:</a:t>
            </a:r>
          </a:p>
          <a:p>
            <a:pPr lvl="0"/>
            <a:endParaRPr lang="pt-BR" sz="2000" dirty="0"/>
          </a:p>
          <a:p>
            <a:pPr lvl="0"/>
            <a:r>
              <a:rPr lang="pt-BR" sz="2000" dirty="0"/>
              <a:t>“</a:t>
            </a:r>
            <a:r>
              <a:rPr lang="pt-BR" sz="2000" i="1" dirty="0"/>
              <a:t>473. O laudo pericial deverá conter:</a:t>
            </a:r>
          </a:p>
          <a:p>
            <a:r>
              <a:rPr lang="pt-BR" sz="2000" i="1" dirty="0"/>
              <a:t>I - a </a:t>
            </a:r>
            <a:r>
              <a:rPr lang="pt-BR" sz="2000" b="1" i="1" dirty="0"/>
              <a:t>exposição</a:t>
            </a:r>
            <a:r>
              <a:rPr lang="pt-BR" sz="2000" i="1" dirty="0"/>
              <a:t> do objeto da perícia;</a:t>
            </a:r>
          </a:p>
          <a:p>
            <a:r>
              <a:rPr lang="pt-BR" sz="2000" i="1" dirty="0"/>
              <a:t>II - a análise técnica ou científica realizada pelo perito;</a:t>
            </a:r>
          </a:p>
          <a:p>
            <a:r>
              <a:rPr lang="pt-BR" sz="2000" i="1" dirty="0"/>
              <a:t>III - a indicação do método utilizado, esclarecendo-o e demonstrando ser predominantemente aceito pelos especialistas da área do conhecimento da qual se originou;</a:t>
            </a:r>
          </a:p>
          <a:p>
            <a:r>
              <a:rPr lang="pt-BR" sz="2000" i="1" dirty="0"/>
              <a:t>IV - </a:t>
            </a:r>
            <a:r>
              <a:rPr lang="pt-BR" sz="2000" b="1" i="1" dirty="0"/>
              <a:t>resposta conclusiva</a:t>
            </a:r>
            <a:r>
              <a:rPr lang="pt-BR" sz="2000" i="1" dirty="0"/>
              <a:t> a todos os quesitos apresentados pelo juiz, pelas partes e pelo órgão do Ministério Público.</a:t>
            </a:r>
          </a:p>
          <a:p>
            <a:endParaRPr lang="pt-BR" sz="2000" i="1" dirty="0"/>
          </a:p>
          <a:p>
            <a:pPr algn="ctr"/>
            <a:r>
              <a:rPr lang="pt-BR" sz="2000" i="1" dirty="0">
                <a:solidFill>
                  <a:srgbClr val="FF0000"/>
                </a:solidFill>
                <a:latin typeface="Candara" panose="020E0502030303020204" pitchFamily="34" charset="0"/>
              </a:rPr>
              <a:t>Ver estrutura do Laudo conforme Norma NBC TP 01 (R1) / 2020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4576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85534" y="1538724"/>
            <a:ext cx="5940868" cy="464467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endParaRPr lang="pt-BR" sz="2550" dirty="0"/>
          </a:p>
          <a:p>
            <a:pPr algn="ctr">
              <a:defRPr/>
            </a:pPr>
            <a:endParaRPr lang="pt-BR" altLang="pt-BR" sz="7201" dirty="0"/>
          </a:p>
          <a:p>
            <a:pPr algn="ctr">
              <a:defRPr/>
            </a:pPr>
            <a:endParaRPr lang="pt-BR" altLang="pt-BR" sz="7201" b="1" dirty="0"/>
          </a:p>
          <a:p>
            <a:pPr algn="ctr">
              <a:defRPr/>
            </a:pPr>
            <a:endParaRPr lang="pt-BR" altLang="pt-BR" sz="7201" b="1" dirty="0"/>
          </a:p>
          <a:p>
            <a:pPr algn="ctr"/>
            <a:endParaRPr lang="pt-BR" sz="4500" dirty="0"/>
          </a:p>
        </p:txBody>
      </p:sp>
      <p:sp>
        <p:nvSpPr>
          <p:cNvPr id="3" name="Retângulo 2"/>
          <p:cNvSpPr/>
          <p:nvPr/>
        </p:nvSpPr>
        <p:spPr>
          <a:xfrm>
            <a:off x="539552" y="908720"/>
            <a:ext cx="8424936" cy="538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100" b="1" dirty="0">
                <a:latin typeface="Candara" panose="020E0502030303020204" pitchFamily="34" charset="0"/>
              </a:rPr>
              <a:t>Continuação do Artigo 473 do NCPC:</a:t>
            </a:r>
          </a:p>
          <a:p>
            <a:pPr lvl="0" algn="ctr"/>
            <a:endParaRPr lang="pt-BR" sz="1050" b="1" dirty="0">
              <a:latin typeface="Candara" panose="020E0502030303020204" pitchFamily="34" charset="0"/>
            </a:endParaRPr>
          </a:p>
          <a:p>
            <a:r>
              <a:rPr lang="pt-BR" sz="2100" i="1" dirty="0">
                <a:highlight>
                  <a:srgbClr val="FFFF00"/>
                </a:highlight>
                <a:latin typeface="Candara" panose="020E0502030303020204" pitchFamily="34" charset="0"/>
              </a:rPr>
              <a:t>§ 1º No laudo, o </a:t>
            </a:r>
            <a:r>
              <a:rPr lang="pt-BR" sz="2100" b="1" i="1" u="sng" dirty="0">
                <a:highlight>
                  <a:srgbClr val="FFFF00"/>
                </a:highlight>
                <a:latin typeface="Candara" panose="020E0502030303020204" pitchFamily="34" charset="0"/>
              </a:rPr>
              <a:t>perito deve apresentar sua fundamentação em linguagem simples e com coerência lógica, indicando como alcançou suas conclusões</a:t>
            </a:r>
            <a:r>
              <a:rPr lang="pt-BR" sz="2100" i="1" dirty="0">
                <a:highlight>
                  <a:srgbClr val="FFFF00"/>
                </a:highlight>
                <a:latin typeface="Candara" panose="020E0502030303020204" pitchFamily="34" charset="0"/>
              </a:rPr>
              <a:t>.</a:t>
            </a:r>
          </a:p>
          <a:p>
            <a:endParaRPr lang="pt-BR" sz="2100" i="1" dirty="0">
              <a:highlight>
                <a:srgbClr val="FFFF00"/>
              </a:highlight>
              <a:latin typeface="Candara" panose="020E0502030303020204" pitchFamily="34" charset="0"/>
            </a:endParaRPr>
          </a:p>
          <a:p>
            <a:endParaRPr lang="pt-BR" sz="1050" i="1" dirty="0">
              <a:latin typeface="Candara" panose="020E0502030303020204" pitchFamily="34" charset="0"/>
            </a:endParaRPr>
          </a:p>
          <a:p>
            <a:r>
              <a:rPr lang="pt-BR" sz="2100" i="1" dirty="0">
                <a:latin typeface="Candara" panose="020E0502030303020204" pitchFamily="34" charset="0"/>
              </a:rPr>
              <a:t>§ 2º </a:t>
            </a:r>
            <a:r>
              <a:rPr lang="pt-BR" sz="2100" i="1" dirty="0">
                <a:highlight>
                  <a:srgbClr val="FFFF00"/>
                </a:highlight>
                <a:latin typeface="Candara" panose="020E0502030303020204" pitchFamily="34" charset="0"/>
              </a:rPr>
              <a:t>É </a:t>
            </a:r>
            <a:r>
              <a:rPr lang="pt-BR" sz="2100" b="1" i="1" u="sng" dirty="0">
                <a:highlight>
                  <a:srgbClr val="FFFF00"/>
                </a:highlight>
                <a:latin typeface="Candara" panose="020E0502030303020204" pitchFamily="34" charset="0"/>
              </a:rPr>
              <a:t>vedado ao perito ultrapassar os limites de sua designação, bem como emitir opiniões pessoais que excedam o exame técnico ou científico do objeto da perícia</a:t>
            </a:r>
            <a:r>
              <a:rPr lang="pt-BR" sz="2100" i="1" dirty="0">
                <a:highlight>
                  <a:srgbClr val="FFFF00"/>
                </a:highlight>
                <a:latin typeface="Candara" panose="020E0502030303020204" pitchFamily="34" charset="0"/>
              </a:rPr>
              <a:t>.</a:t>
            </a:r>
          </a:p>
          <a:p>
            <a:endParaRPr lang="pt-BR" sz="2100" i="1" dirty="0">
              <a:highlight>
                <a:srgbClr val="FFFF00"/>
              </a:highlight>
              <a:latin typeface="Candara" panose="020E0502030303020204" pitchFamily="34" charset="0"/>
            </a:endParaRPr>
          </a:p>
          <a:p>
            <a:r>
              <a:rPr lang="pt-BR" sz="2100" i="1" dirty="0">
                <a:latin typeface="Candara" panose="020E0502030303020204" pitchFamily="34" charset="0"/>
              </a:rPr>
              <a:t>§ 3º </a:t>
            </a:r>
            <a:r>
              <a:rPr lang="pt-BR" sz="2100" i="1" dirty="0">
                <a:highlight>
                  <a:srgbClr val="FFFF00"/>
                </a:highlight>
                <a:latin typeface="Candara" panose="020E0502030303020204" pitchFamily="34" charset="0"/>
              </a:rPr>
              <a:t>Para o desempenho de sua função, o perito e os assistentes técnicos podem valer-se de todos os meios necessários</a:t>
            </a:r>
            <a:r>
              <a:rPr lang="pt-BR" sz="2100" i="1" dirty="0">
                <a:latin typeface="Candara" panose="020E0502030303020204" pitchFamily="34" charset="0"/>
              </a:rPr>
              <a:t>, ouvindo testemunhas, obtendo informações, solicitando documentos que estejam em poder da parte, de terceiros ou em repartições públicas, bem como instruir o laudo com planilhas, mapas, plantas, desenhos, fotografias ou outros elementos necessários ao esclarecimento do objeto da perícia.”</a:t>
            </a:r>
            <a:endParaRPr lang="pt-BR" sz="2100" i="1" dirty="0">
              <a:highlight>
                <a:srgbClr val="FFFF00"/>
              </a:highlight>
              <a:latin typeface="Candara" panose="020E0502030303020204" pitchFamily="34" charset="0"/>
            </a:endParaRPr>
          </a:p>
          <a:p>
            <a:endParaRPr lang="pt-BR" sz="787" i="1" dirty="0"/>
          </a:p>
          <a:p>
            <a:pPr algn="r"/>
            <a:r>
              <a:rPr lang="pt-BR" sz="2100" i="1" dirty="0"/>
              <a:t>                                              				  </a:t>
            </a:r>
            <a:r>
              <a:rPr lang="pt-BR" sz="1650" b="1" i="1" u="sng" dirty="0" err="1"/>
              <a:t>g.n</a:t>
            </a:r>
            <a:r>
              <a:rPr lang="pt-BR" sz="1650" b="1" i="1" u="sng" dirty="0"/>
              <a:t>.</a:t>
            </a:r>
            <a:endParaRPr lang="pt-BR" sz="1650" dirty="0"/>
          </a:p>
        </p:txBody>
      </p:sp>
    </p:spTree>
    <p:extLst>
      <p:ext uri="{BB962C8B-B14F-4D97-AF65-F5344CB8AC3E}">
        <p14:creationId xmlns:p14="http://schemas.microsoft.com/office/powerpoint/2010/main" val="42037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3378" y="1444681"/>
            <a:ext cx="7597189" cy="3957078"/>
          </a:xfrm>
          <a:prstGeom prst="rect">
            <a:avLst/>
          </a:prstGeom>
          <a:noFill/>
        </p:spPr>
        <p:txBody>
          <a:bodyPr wrap="square" lIns="28798" tIns="14399" rIns="28798" bIns="14399" rtlCol="0">
            <a:spAutoFit/>
          </a:bodyPr>
          <a:lstStyle/>
          <a:p>
            <a:pPr lvl="0" algn="ctr"/>
            <a:r>
              <a:rPr lang="pt-BR" sz="1996" b="1" u="sng" dirty="0">
                <a:latin typeface="Candara" panose="020E0502030303020204" pitchFamily="34" charset="0"/>
              </a:rPr>
              <a:t>Valoração da Prova Pericial:</a:t>
            </a:r>
            <a:endParaRPr lang="pt-BR" sz="1996" dirty="0">
              <a:latin typeface="Candara" panose="020E0502030303020204" pitchFamily="34" charset="0"/>
            </a:endParaRPr>
          </a:p>
          <a:p>
            <a:pPr lvl="0" algn="ctr"/>
            <a:endParaRPr lang="pt-BR" sz="1996" dirty="0">
              <a:latin typeface="Candara" panose="020E0502030303020204" pitchFamily="34" charset="0"/>
            </a:endParaRPr>
          </a:p>
          <a:p>
            <a:pPr lvl="0" algn="ctr"/>
            <a:r>
              <a:rPr lang="pt-BR" sz="1996" dirty="0">
                <a:latin typeface="Candara" panose="020E0502030303020204" pitchFamily="34" charset="0"/>
              </a:rPr>
              <a:t>Segundo o art. 479:</a:t>
            </a:r>
          </a:p>
          <a:p>
            <a:pPr algn="ctr"/>
            <a:r>
              <a:rPr lang="pt-BR" sz="1996" dirty="0">
                <a:latin typeface="Candara" panose="020E0502030303020204" pitchFamily="34" charset="0"/>
              </a:rPr>
              <a:t>“</a:t>
            </a:r>
            <a:r>
              <a:rPr lang="pt-BR" sz="1996" i="1" dirty="0">
                <a:latin typeface="Candara" panose="020E0502030303020204" pitchFamily="34" charset="0"/>
              </a:rPr>
              <a:t>O juiz apreciará a prova pericial de acordo com o disposto no art. 371, </a:t>
            </a:r>
            <a:r>
              <a:rPr lang="pt-BR" sz="1996" i="1" u="sng" dirty="0">
                <a:latin typeface="Candara" panose="020E0502030303020204" pitchFamily="34" charset="0"/>
              </a:rPr>
              <a:t>indicando na sentença os motivos</a:t>
            </a:r>
            <a:r>
              <a:rPr lang="pt-BR" sz="1996" i="1" dirty="0">
                <a:latin typeface="Candara" panose="020E0502030303020204" pitchFamily="34" charset="0"/>
              </a:rPr>
              <a:t> que </a:t>
            </a:r>
            <a:r>
              <a:rPr lang="pt-BR" sz="1996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 levaram a considerar ou a deixar de considerar as </a:t>
            </a:r>
            <a:r>
              <a:rPr lang="pt-BR" sz="1996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ndara" panose="020E0502030303020204" pitchFamily="34" charset="0"/>
              </a:rPr>
              <a:t>conclusões do laudo</a:t>
            </a:r>
            <a:r>
              <a:rPr lang="pt-BR" sz="1996" i="1" dirty="0">
                <a:latin typeface="Candara" panose="020E0502030303020204" pitchFamily="34" charset="0"/>
              </a:rPr>
              <a:t>, levando em conta o método utilizado pelo perito</a:t>
            </a:r>
            <a:r>
              <a:rPr lang="pt-BR" sz="1996" dirty="0">
                <a:latin typeface="Candara" panose="020E0502030303020204" pitchFamily="34" charset="0"/>
              </a:rPr>
              <a:t>.”  </a:t>
            </a:r>
            <a:r>
              <a:rPr lang="pt-BR" sz="1996" i="1" u="sng" dirty="0" err="1">
                <a:latin typeface="Candara" panose="020E0502030303020204" pitchFamily="34" charset="0"/>
              </a:rPr>
              <a:t>g.n</a:t>
            </a:r>
            <a:r>
              <a:rPr lang="pt-BR" sz="1996" i="1" u="sng" dirty="0">
                <a:latin typeface="Candara" panose="020E0502030303020204" pitchFamily="34" charset="0"/>
              </a:rPr>
              <a:t>.</a:t>
            </a:r>
          </a:p>
          <a:p>
            <a:pPr lvl="0" algn="ctr"/>
            <a:endParaRPr lang="pt-BR" sz="1996" dirty="0">
              <a:latin typeface="Candara" panose="020E0502030303020204" pitchFamily="34" charset="0"/>
            </a:endParaRPr>
          </a:p>
          <a:p>
            <a:pPr lvl="0" algn="ctr"/>
            <a:r>
              <a:rPr lang="pt-BR" sz="1996" dirty="0">
                <a:latin typeface="Candara" panose="020E0502030303020204" pitchFamily="34" charset="0"/>
              </a:rPr>
              <a:t>Art. 371:</a:t>
            </a:r>
          </a:p>
          <a:p>
            <a:pPr lvl="0" algn="ctr"/>
            <a:r>
              <a:rPr lang="pt-BR" sz="1996" dirty="0">
                <a:latin typeface="Candara" panose="020E0502030303020204" pitchFamily="34" charset="0"/>
              </a:rPr>
              <a:t>“</a:t>
            </a:r>
            <a:r>
              <a:rPr lang="pt-BR" sz="1996" i="1" dirty="0">
                <a:latin typeface="Candara" panose="020E0502030303020204" pitchFamily="34" charset="0"/>
              </a:rPr>
              <a:t>O juiz apreciará a prova constante dos autos, independentemente do sujeito que a tiver promovido, e indicará na decisão as razões da formação de seu convencimento</a:t>
            </a:r>
            <a:r>
              <a:rPr lang="pt-BR" sz="1996" dirty="0">
                <a:latin typeface="Candara" panose="020E0502030303020204" pitchFamily="34" charset="0"/>
              </a:rPr>
              <a:t>.”</a:t>
            </a:r>
          </a:p>
          <a:p>
            <a:pPr algn="ctr"/>
            <a:endParaRPr lang="pt-BR" sz="1575" i="1" u="sng" dirty="0"/>
          </a:p>
        </p:txBody>
      </p:sp>
    </p:spTree>
    <p:extLst>
      <p:ext uri="{BB962C8B-B14F-4D97-AF65-F5344CB8AC3E}">
        <p14:creationId xmlns:p14="http://schemas.microsoft.com/office/powerpoint/2010/main" val="1346928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4981" y="1254601"/>
            <a:ext cx="8126859" cy="5466209"/>
          </a:xfrm>
          <a:prstGeom prst="rect">
            <a:avLst/>
          </a:prstGeom>
          <a:noFill/>
        </p:spPr>
        <p:txBody>
          <a:bodyPr wrap="square" lIns="28798" tIns="14399" rIns="28798" bIns="14399" rtlCol="0">
            <a:spAutoFit/>
          </a:bodyPr>
          <a:lstStyle/>
          <a:p>
            <a:pPr algn="ctr"/>
            <a:r>
              <a:rPr lang="pt-BR" sz="2200" b="1" u="sng" dirty="0">
                <a:latin typeface="Candara" panose="020E0502030303020204" pitchFamily="34" charset="0"/>
              </a:rPr>
              <a:t>Resumindo</a:t>
            </a:r>
            <a:r>
              <a:rPr lang="pt-BR" sz="2200" dirty="0">
                <a:latin typeface="Candara" panose="020E0502030303020204" pitchFamily="34" charset="0"/>
              </a:rPr>
              <a:t>:</a:t>
            </a:r>
          </a:p>
          <a:p>
            <a:endParaRPr lang="pt-BR" sz="1814" dirty="0">
              <a:latin typeface="Candara" panose="020E0502030303020204" pitchFamily="34" charset="0"/>
            </a:endParaRPr>
          </a:p>
          <a:p>
            <a:pPr algn="just">
              <a:spcBef>
                <a:spcPts val="225"/>
              </a:spcBef>
            </a:pPr>
            <a:r>
              <a:rPr lang="pt-BR" sz="2200" dirty="0">
                <a:latin typeface="Candara" panose="020E0502030303020204" pitchFamily="34" charset="0"/>
              </a:rPr>
              <a:t>O contexto, o método, a análise científica e a conclusão passaram a ser obrigações legais (art. 473 do NCPC), além de já existirem como obrigações na NBC TP (R1) - Perícia Contábil – item 53.</a:t>
            </a:r>
          </a:p>
          <a:p>
            <a:pPr algn="just">
              <a:spcBef>
                <a:spcPts val="225"/>
              </a:spcBef>
            </a:pPr>
            <a:endParaRPr lang="pt-BR" sz="2200" dirty="0">
              <a:latin typeface="Candara" panose="020E0502030303020204" pitchFamily="34" charset="0"/>
            </a:endParaRPr>
          </a:p>
          <a:p>
            <a:pPr algn="just">
              <a:spcBef>
                <a:spcPts val="675"/>
              </a:spcBef>
            </a:pPr>
            <a:r>
              <a:rPr lang="pt-BR" sz="2200" dirty="0">
                <a:latin typeface="Candara" panose="020E0502030303020204" pitchFamily="34" charset="0"/>
              </a:rPr>
              <a:t>Nos dias atuais, para que a perícia atinja sua finalidade de levar aos autos do processo todos os esclarecimentos necessários à compreensão da matéria posta em debate, viabilizando a valoração da respectiva prova, </a:t>
            </a:r>
            <a:r>
              <a:rPr lang="pt-BR" sz="2200" dirty="0">
                <a:highlight>
                  <a:srgbClr val="FFFF00"/>
                </a:highlight>
                <a:latin typeface="Candara" panose="020E0502030303020204" pitchFamily="34" charset="0"/>
              </a:rPr>
              <a:t>todas as regras que disciplinam a forma de uma prova pericial devem ser severamente cumpridas, bem como a preocupação com a essência também deve ser observada</a:t>
            </a:r>
            <a:r>
              <a:rPr lang="pt-BR" sz="2200" dirty="0">
                <a:latin typeface="Candara" panose="020E0502030303020204" pitchFamily="34" charset="0"/>
              </a:rPr>
              <a:t>, sob pena do trabalho pericial ser considerado deficiente e inconclusivo, </a:t>
            </a:r>
            <a:r>
              <a:rPr lang="pt-BR" sz="2200" dirty="0">
                <a:highlight>
                  <a:srgbClr val="FFFF00"/>
                </a:highlight>
                <a:latin typeface="Candara" panose="020E0502030303020204" pitchFamily="34" charset="0"/>
              </a:rPr>
              <a:t>acarretando a sua imprestabilidade e consequente devolução dos honorários periciais</a:t>
            </a:r>
            <a:r>
              <a:rPr lang="pt-BR" sz="2200" dirty="0">
                <a:latin typeface="Candara" panose="020E0502030303020204" pitchFamily="34" charset="0"/>
              </a:rPr>
              <a:t>.</a:t>
            </a:r>
          </a:p>
          <a:p>
            <a:pPr algn="ctr"/>
            <a:endParaRPr lang="pt-BR" sz="18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736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465" y="2044371"/>
            <a:ext cx="2710253" cy="2769259"/>
          </a:xfrm>
        </p:spPr>
        <p:txBody>
          <a:bodyPr>
            <a:normAutofit/>
          </a:bodyPr>
          <a:lstStyle/>
          <a:p>
            <a:r>
              <a:rPr lang="en-US" sz="2993" b="1" dirty="0" err="1">
                <a:latin typeface="Candara" panose="020E0502030303020204" pitchFamily="34" charset="0"/>
                <a:ea typeface="+mn-ea"/>
                <a:cs typeface="+mn-cs"/>
              </a:rPr>
              <a:t>Motivos</a:t>
            </a:r>
            <a:r>
              <a:rPr lang="en-US" sz="2993" b="1" dirty="0">
                <a:latin typeface="Candara" panose="020E0502030303020204" pitchFamily="34" charset="0"/>
                <a:ea typeface="+mn-ea"/>
                <a:cs typeface="+mn-cs"/>
              </a:rPr>
              <a:t> para o </a:t>
            </a:r>
            <a:r>
              <a:rPr lang="en-US" sz="2993" b="1" dirty="0" err="1">
                <a:latin typeface="Candara" panose="020E0502030303020204" pitchFamily="34" charset="0"/>
                <a:ea typeface="+mn-ea"/>
                <a:cs typeface="+mn-cs"/>
              </a:rPr>
              <a:t>julgador</a:t>
            </a:r>
            <a:r>
              <a:rPr lang="en-US" sz="2993" b="1" dirty="0"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2993" b="1" dirty="0" err="1">
                <a:latin typeface="Candara" panose="020E0502030303020204" pitchFamily="34" charset="0"/>
                <a:ea typeface="+mn-ea"/>
                <a:cs typeface="+mn-cs"/>
              </a:rPr>
              <a:t>desconsiderar</a:t>
            </a:r>
            <a:r>
              <a:rPr lang="en-US" sz="2993" b="1" dirty="0">
                <a:latin typeface="Candara" panose="020E0502030303020204" pitchFamily="34" charset="0"/>
                <a:ea typeface="+mn-ea"/>
                <a:cs typeface="+mn-cs"/>
              </a:rPr>
              <a:t> o </a:t>
            </a:r>
            <a:r>
              <a:rPr lang="en-US" sz="2993" b="1" dirty="0" err="1">
                <a:latin typeface="Candara" panose="020E0502030303020204" pitchFamily="34" charset="0"/>
                <a:ea typeface="+mn-ea"/>
                <a:cs typeface="+mn-cs"/>
              </a:rPr>
              <a:t>laudo</a:t>
            </a:r>
            <a:r>
              <a:rPr lang="en-US" sz="2993" b="1" dirty="0"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2993" b="1" dirty="0" err="1">
                <a:latin typeface="Candara" panose="020E0502030303020204" pitchFamily="34" charset="0"/>
                <a:ea typeface="+mn-ea"/>
                <a:cs typeface="+mn-cs"/>
              </a:rPr>
              <a:t>pericial</a:t>
            </a:r>
            <a:r>
              <a:rPr lang="pt-BR" sz="2993" b="1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491675" y="1780246"/>
            <a:ext cx="5391360" cy="3170601"/>
          </a:xfrm>
        </p:spPr>
        <p:txBody>
          <a:bodyPr anchor="ctr">
            <a:normAutofit/>
          </a:bodyPr>
          <a:lstStyle/>
          <a:p>
            <a:pPr indent="-207363">
              <a:lnSpc>
                <a:spcPct val="90000"/>
              </a:lnSpc>
              <a:spcAft>
                <a:spcPts val="544"/>
              </a:spcAft>
            </a:pPr>
            <a:r>
              <a:rPr lang="en-US" sz="2177" dirty="0">
                <a:latin typeface="Candara" panose="020E0502030303020204" pitchFamily="34" charset="0"/>
              </a:rPr>
              <a:t>FALTA DE COERÊNCIA LÓGICA</a:t>
            </a:r>
          </a:p>
          <a:p>
            <a:pPr indent="-207363">
              <a:lnSpc>
                <a:spcPct val="90000"/>
              </a:lnSpc>
              <a:spcAft>
                <a:spcPts val="544"/>
              </a:spcAft>
            </a:pPr>
            <a:r>
              <a:rPr lang="en-US" sz="2177" dirty="0">
                <a:latin typeface="Candara" panose="020E0502030303020204" pitchFamily="34" charset="0"/>
              </a:rPr>
              <a:t>FALTA DE CONFIABILIDADE</a:t>
            </a:r>
          </a:p>
          <a:p>
            <a:pPr indent="-207363">
              <a:lnSpc>
                <a:spcPct val="90000"/>
              </a:lnSpc>
              <a:spcAft>
                <a:spcPts val="544"/>
              </a:spcAft>
            </a:pPr>
            <a:r>
              <a:rPr lang="en-US" sz="2177" dirty="0">
                <a:latin typeface="Candara" panose="020E0502030303020204" pitchFamily="34" charset="0"/>
              </a:rPr>
              <a:t>ADOÇÃO DE MÉTODO RECONHECIDAMENTE ULTRAPASSADO</a:t>
            </a:r>
          </a:p>
          <a:p>
            <a:pPr indent="-207363">
              <a:lnSpc>
                <a:spcPct val="90000"/>
              </a:lnSpc>
              <a:spcAft>
                <a:spcPts val="544"/>
              </a:spcAft>
            </a:pPr>
            <a:r>
              <a:rPr lang="en-US" sz="2177" dirty="0">
                <a:latin typeface="Candara" panose="020E0502030303020204" pitchFamily="34" charset="0"/>
              </a:rPr>
              <a:t>IMPERÍCIA </a:t>
            </a:r>
          </a:p>
          <a:p>
            <a:pPr indent="-207363">
              <a:lnSpc>
                <a:spcPct val="90000"/>
              </a:lnSpc>
              <a:spcAft>
                <a:spcPts val="544"/>
              </a:spcAft>
            </a:pPr>
            <a:r>
              <a:rPr lang="en-US" sz="2177" dirty="0">
                <a:latin typeface="Candara" panose="020E0502030303020204" pitchFamily="34" charset="0"/>
              </a:rPr>
              <a:t>INEXATIDÃO DE DADOS</a:t>
            </a:r>
          </a:p>
          <a:p>
            <a:pPr indent="-207363">
              <a:lnSpc>
                <a:spcPct val="90000"/>
              </a:lnSpc>
              <a:spcAft>
                <a:spcPts val="544"/>
              </a:spcAft>
            </a:pPr>
            <a:r>
              <a:rPr lang="en-US" sz="2177" dirty="0">
                <a:latin typeface="Candara" panose="020E0502030303020204" pitchFamily="34" charset="0"/>
              </a:rPr>
              <a:t>ERRO TÉCNICO</a:t>
            </a:r>
          </a:p>
          <a:p>
            <a:pPr>
              <a:spcAft>
                <a:spcPts val="544"/>
              </a:spcAft>
            </a:pPr>
            <a:endParaRPr lang="pt-BR" sz="1814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228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154" y="1780247"/>
            <a:ext cx="2710253" cy="2769259"/>
          </a:xfrm>
        </p:spPr>
        <p:txBody>
          <a:bodyPr>
            <a:normAutofit/>
          </a:bodyPr>
          <a:lstStyle/>
          <a:p>
            <a:pPr algn="ctr"/>
            <a:r>
              <a:rPr lang="pt-BR" sz="3266" b="1" dirty="0">
                <a:latin typeface="Century Gothic" panose="020B0502020202020204" pitchFamily="34" charset="0"/>
              </a:rPr>
              <a:t>CHECK LIST PARA O CONTROLE DE QUALIDADE: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411407" y="1445796"/>
            <a:ext cx="5471628" cy="3505052"/>
          </a:xfrm>
        </p:spPr>
        <p:txBody>
          <a:bodyPr anchor="ctr">
            <a:normAutofit lnSpcReduction="10000"/>
          </a:bodyPr>
          <a:lstStyle/>
          <a:p>
            <a:endParaRPr lang="pt-BR" sz="1996" b="1" dirty="0">
              <a:latin typeface="Candara" panose="020E0502030303020204" pitchFamily="34" charset="0"/>
            </a:endParaRPr>
          </a:p>
          <a:p>
            <a:r>
              <a:rPr lang="pt-BR" sz="1996" b="1" dirty="0">
                <a:latin typeface="Candara" panose="020E0502030303020204" pitchFamily="34" charset="0"/>
              </a:rPr>
              <a:t>BENEFÍCIOS: </a:t>
            </a:r>
            <a:r>
              <a:rPr lang="pt-BR" sz="1996" dirty="0">
                <a:latin typeface="Candara" panose="020E0502030303020204" pitchFamily="34" charset="0"/>
              </a:rPr>
              <a:t>ALCANÇAR O OBJETIVO COM QUALIDADE E REDUZIR O RISCO, A INSATISFAÇAO, OS PEDIDOS DE ESCLARECIMENTOS E AS IMPUGNAÇÕES</a:t>
            </a:r>
          </a:p>
          <a:p>
            <a:pPr>
              <a:spcAft>
                <a:spcPts val="544"/>
              </a:spcAft>
            </a:pPr>
            <a:endParaRPr lang="pt-BR" sz="1996" b="1" dirty="0">
              <a:latin typeface="Candara" panose="020E0502030303020204" pitchFamily="34" charset="0"/>
            </a:endParaRPr>
          </a:p>
          <a:p>
            <a:pPr>
              <a:spcAft>
                <a:spcPts val="544"/>
              </a:spcAft>
            </a:pPr>
            <a:r>
              <a:rPr lang="pt-BR" sz="1996" b="1" dirty="0">
                <a:latin typeface="Candara" panose="020E0502030303020204" pitchFamily="34" charset="0"/>
              </a:rPr>
              <a:t>GANHOS: </a:t>
            </a:r>
            <a:r>
              <a:rPr lang="pt-BR" sz="1996" dirty="0">
                <a:latin typeface="Candara" panose="020E0502030303020204" pitchFamily="34" charset="0"/>
              </a:rPr>
              <a:t>MENOR TEMPO DISPENDIDO, CONQUISTA DE CONFIANÇA E CREDIBILIDADE, CONTINUIDADE DA PRESTAÇÃO DOS SERVIÇOS, CELERIDADE E MAIOR LUCRO</a:t>
            </a:r>
          </a:p>
          <a:p>
            <a:pPr>
              <a:spcAft>
                <a:spcPts val="544"/>
              </a:spcAft>
            </a:pPr>
            <a:endParaRPr lang="pt-BR" sz="1814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29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2"/>
          <p:cNvSpPr>
            <a:spLocks noGrp="1"/>
          </p:cNvSpPr>
          <p:nvPr>
            <p:ph idx="1"/>
          </p:nvPr>
        </p:nvSpPr>
        <p:spPr>
          <a:xfrm>
            <a:off x="1493551" y="1592992"/>
            <a:ext cx="6164658" cy="2016948"/>
          </a:xfrm>
        </p:spPr>
        <p:txBody>
          <a:bodyPr/>
          <a:lstStyle/>
          <a:p>
            <a:endParaRPr lang="pt-BR" altLang="pt-BR" sz="1801"/>
          </a:p>
          <a:p>
            <a:endParaRPr lang="pt-BR" altLang="pt-BR" sz="1801"/>
          </a:p>
          <a:p>
            <a:endParaRPr lang="pt-BR" altLang="pt-BR" sz="1801"/>
          </a:p>
          <a:p>
            <a:pPr algn="just"/>
            <a:r>
              <a:rPr lang="pt-BR" sz="1801" b="1"/>
              <a:t>6) </a:t>
            </a:r>
            <a:r>
              <a:rPr lang="pt-BR" sz="1801" b="1">
                <a:highlight>
                  <a:srgbClr val="FFFF00"/>
                </a:highlight>
              </a:rPr>
              <a:t>Check list para o controle de qualidade</a:t>
            </a:r>
            <a:endParaRPr lang="pt-BR" altLang="pt-BR" sz="1801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3663359-C317-4B72-AF46-5A646CE33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63792"/>
              </p:ext>
            </p:extLst>
          </p:nvPr>
        </p:nvGraphicFramePr>
        <p:xfrm>
          <a:off x="540940" y="1444680"/>
          <a:ext cx="8099060" cy="4004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801">
                  <a:extLst>
                    <a:ext uri="{9D8B030D-6E8A-4147-A177-3AD203B41FA5}">
                      <a16:colId xmlns:a16="http://schemas.microsoft.com/office/drawing/2014/main" val="1069538615"/>
                    </a:ext>
                  </a:extLst>
                </a:gridCol>
                <a:gridCol w="6417915">
                  <a:extLst>
                    <a:ext uri="{9D8B030D-6E8A-4147-A177-3AD203B41FA5}">
                      <a16:colId xmlns:a16="http://schemas.microsoft.com/office/drawing/2014/main" val="2919704357"/>
                    </a:ext>
                  </a:extLst>
                </a:gridCol>
                <a:gridCol w="1182344">
                  <a:extLst>
                    <a:ext uri="{9D8B030D-6E8A-4147-A177-3AD203B41FA5}">
                      <a16:colId xmlns:a16="http://schemas.microsoft.com/office/drawing/2014/main" val="2425631600"/>
                    </a:ext>
                  </a:extLst>
                </a:gridCol>
              </a:tblGrid>
              <a:tr h="25049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CHECK LIST PARA O CONTROLE DE QUALIDADE: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24471"/>
                  </a:ext>
                </a:extLst>
              </a:tr>
              <a:tr h="487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Ref.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etapas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fundamentação CPC/2015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2750593985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os prazos foram cumpridos?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art. 157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4291484681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foi dado ciência as partes sobre a data de início dos trabalhos e local?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art. 474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919408031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foi observado como limite o objeto da prova pericial?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§ 2º do art. 473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3217507074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4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houve comunicação prévia das diligências a serem efetuadas?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§ 2º do art. 466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2167030576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5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se baseou em fatos, dados e provas suficientes?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§ 3º do art. 473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1535319842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6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os fatos alegados ou negados foram confirmados pelas provas documentais disponíveis?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art. 158**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745975502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7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foi produzida de acordo com princípios e métodos confiáveis?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III do art. 473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1090735633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8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houve coerência lógica na exposição realizada?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§ 1º do art. 473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2276809842"/>
                  </a:ext>
                </a:extLst>
              </a:tr>
              <a:tr h="260458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9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o laudo foi instruído com elementos que justificam o raciocínio e a formação das conclusões?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§ 1º do art. 473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1190016355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10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 linguagem adotada foi de fácil compreensão?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§ 1º do art. 473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1051335471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11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 conclusão foi fundamentada e circunstanciada de forma adequada? 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§ 1º do art. 473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3946496954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12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>
                          <a:effectLst/>
                        </a:rPr>
                        <a:t>a exigência de requisitos mínimos para elaboração do laudo pericial foi atendida?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art. 473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3852344765"/>
                  </a:ext>
                </a:extLst>
              </a:tr>
              <a:tr h="250497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u="none" strike="noStrike">
                          <a:effectLst/>
                        </a:rPr>
                        <a:t>13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respondeu a todos os quesitos de forma conclusiva?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IV do art. 473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92054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3475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2"/>
          <p:cNvSpPr>
            <a:spLocks noGrp="1"/>
          </p:cNvSpPr>
          <p:nvPr>
            <p:ph idx="1"/>
          </p:nvPr>
        </p:nvSpPr>
        <p:spPr>
          <a:xfrm>
            <a:off x="468816" y="1427401"/>
            <a:ext cx="8486733" cy="4377947"/>
          </a:xfrm>
        </p:spPr>
        <p:txBody>
          <a:bodyPr/>
          <a:lstStyle/>
          <a:p>
            <a:pPr marL="0" indent="0" algn="ctr"/>
            <a:r>
              <a:rPr lang="pt-BR" sz="1996" b="1" u="sng" dirty="0">
                <a:latin typeface="Candara" panose="020E0502030303020204" pitchFamily="34" charset="0"/>
              </a:rPr>
              <a:t>Resumindo:</a:t>
            </a:r>
          </a:p>
          <a:p>
            <a:pPr marL="0" indent="0" algn="ctr"/>
            <a:r>
              <a:rPr lang="pt-BR" sz="1996" dirty="0">
                <a:latin typeface="Candara" panose="020E0502030303020204" pitchFamily="34" charset="0"/>
              </a:rPr>
              <a:t>O Laudo Pericial deverá ser escrito de forma direta, devendo atender às necessidades dos julgadores e ao objeto da discussão, sempre com conteúdo claro e dirigido ao assunto da demanda, de forma que possibilite os julgadores a proferirem justa decisão. O Laudo Pericial Contábil não deve conter elementos e/ou informações que conduzam a dúbia interpretação, para que não induza os julgadores a erro.</a:t>
            </a:r>
          </a:p>
          <a:p>
            <a:pPr marL="0" indent="0" algn="ctr"/>
            <a:endParaRPr lang="pt-BR" sz="1996" dirty="0">
              <a:latin typeface="Candara" panose="020E0502030303020204" pitchFamily="34" charset="0"/>
            </a:endParaRPr>
          </a:p>
          <a:p>
            <a:pPr marL="0" indent="0" algn="ctr"/>
            <a:r>
              <a:rPr lang="pt-BR" sz="1996" dirty="0">
                <a:latin typeface="Candara" panose="020E0502030303020204" pitchFamily="34" charset="0"/>
              </a:rPr>
              <a:t>A </a:t>
            </a:r>
            <a:r>
              <a:rPr lang="pt-BR" sz="1996" b="1" u="sng" dirty="0">
                <a:latin typeface="Candara" panose="020E0502030303020204" pitchFamily="34" charset="0"/>
              </a:rPr>
              <a:t>qualidade de qualquer serviço</a:t>
            </a:r>
            <a:r>
              <a:rPr lang="pt-BR" sz="1996" dirty="0">
                <a:latin typeface="Candara" panose="020E0502030303020204" pitchFamily="34" charset="0"/>
              </a:rPr>
              <a:t>, só é atingida por intermédio de conhecimentos plenos na modalidade da perícia em que está atuando, é necessário melhorar as técnicas que estão sendo aplicadas, insistir em educação profissional continuada, aprimoramento técnico, pesquisas e estudos para melhorar a qualidade dos trabalhos</a:t>
            </a:r>
            <a:endParaRPr lang="pt-BR" altLang="pt-BR" sz="1996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12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0044" y="1162845"/>
            <a:ext cx="4247714" cy="524748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latin typeface="Candara" panose="020E0502030303020204" pitchFamily="34" charset="0"/>
              </a:rPr>
              <a:t>Reflexões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59" y="2120817"/>
            <a:ext cx="3328202" cy="33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9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19256" cy="594066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Candara" panose="020E0502030303020204" pitchFamily="34" charset="0"/>
              </a:rPr>
              <a:t>Conceito de Prova Pericial: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2564905"/>
            <a:ext cx="8352928" cy="29250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latin typeface="Candara" panose="020E0502030303020204" pitchFamily="34" charset="0"/>
              </a:rPr>
              <a:t>A Prova Pericial é, portanto, </a:t>
            </a:r>
            <a:r>
              <a:rPr lang="pt-BR" u="sng" dirty="0">
                <a:latin typeface="Candara" panose="020E0502030303020204" pitchFamily="34" charset="0"/>
              </a:rPr>
              <a:t>um dos meios de prova admitido em direito, utilizado em juízo, </a:t>
            </a:r>
            <a:r>
              <a:rPr lang="pt-BR" u="sng" dirty="0">
                <a:highlight>
                  <a:srgbClr val="FFFF00"/>
                </a:highlight>
                <a:latin typeface="Candara" panose="020E0502030303020204" pitchFamily="34" charset="0"/>
              </a:rPr>
              <a:t>para se provar a veracidade/existência das circunstâncias dos fatos alegados ou contestados pelas partes, a ser realizada por especialista na área relativa à questão discutida nos autos</a:t>
            </a:r>
            <a:r>
              <a:rPr lang="pt-BR" dirty="0"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5277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50044" y="1162844"/>
            <a:ext cx="8443913" cy="662782"/>
          </a:xfrm>
          <a:prstGeom prst="rect">
            <a:avLst/>
          </a:prstGeom>
          <a:ln>
            <a:noFill/>
          </a:ln>
        </p:spPr>
        <p:txBody>
          <a:bodyPr anchor="ctr"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tx1"/>
                </a:solidFill>
                <a:latin typeface="Candara" panose="020E0502030303020204" pitchFamily="34" charset="0"/>
              </a:rPr>
              <a:t>Para finalizar vamos refletir: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646488" y="1825626"/>
            <a:ext cx="5368925" cy="4598459"/>
          </a:xfrm>
          <a:prstGeom prst="rect">
            <a:avLst/>
          </a:prstGeom>
          <a:ln>
            <a:noFill/>
          </a:ln>
        </p:spPr>
        <p:txBody>
          <a:bodyPr anchor="ctr"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u="none" dirty="0">
                <a:effectLst/>
                <a:latin typeface="Candara" panose="020E0502030303020204" pitchFamily="34" charset="0"/>
              </a:rPr>
              <a:t>Da formação acadêmica;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u="none" dirty="0">
                <a:effectLst/>
                <a:latin typeface="Candara" panose="020E0502030303020204" pitchFamily="34" charset="0"/>
              </a:rPr>
              <a:t>Do exame de suficiência;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u="none" dirty="0">
                <a:effectLst/>
                <a:latin typeface="Candara" panose="020E0502030303020204" pitchFamily="34" charset="0"/>
              </a:rPr>
              <a:t>Do registro profissional;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u="none" dirty="0">
                <a:effectLst/>
                <a:latin typeface="Candara" panose="020E0502030303020204" pitchFamily="34" charset="0"/>
              </a:rPr>
              <a:t>Do exame de qualificação;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u="none" dirty="0">
                <a:effectLst/>
                <a:latin typeface="Candara" panose="020E0502030303020204" pitchFamily="34" charset="0"/>
              </a:rPr>
              <a:t>Do Cadastro Nacional de Peritos Contábeis;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u="none" dirty="0">
                <a:effectLst/>
                <a:latin typeface="Candara" panose="020E0502030303020204" pitchFamily="34" charset="0"/>
              </a:rPr>
              <a:t>Do Programa de Educação Continuada;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u="none" dirty="0">
                <a:effectLst/>
                <a:latin typeface="Candara" panose="020E0502030303020204" pitchFamily="34" charset="0"/>
              </a:rPr>
              <a:t>Interação com os colegas;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u="none" dirty="0">
                <a:effectLst/>
                <a:latin typeface="Candara" panose="020E0502030303020204" pitchFamily="34" charset="0"/>
              </a:rPr>
              <a:t>Networking;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u="none" dirty="0">
                <a:effectLst/>
                <a:latin typeface="Candara" panose="020E0502030303020204" pitchFamily="34" charset="0"/>
              </a:rPr>
              <a:t>Marketing Pessoal;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altLang="pt-BR" sz="2800" b="0" u="none" dirty="0">
                <a:effectLst/>
                <a:latin typeface="Candara" panose="020E0502030303020204" pitchFamily="34" charset="0"/>
              </a:rPr>
              <a:t>Aprendizagem contínua.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4345" y="2033060"/>
            <a:ext cx="2056290" cy="4391025"/>
          </a:xfrm>
          <a:prstGeom prst="rect">
            <a:avLst/>
          </a:prstGeom>
          <a:ln>
            <a:noFill/>
          </a:ln>
        </p:spPr>
        <p:txBody>
          <a:bodyPr anchor="ctr"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2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altLang="pt-BR" sz="2600" u="none" dirty="0">
                <a:effectLst/>
                <a:latin typeface="Candara" panose="020E0502030303020204" pitchFamily="34" charset="0"/>
              </a:rPr>
              <a:t>Então, </a:t>
            </a:r>
            <a:r>
              <a:rPr lang="pt-BR" altLang="pt-BR" sz="2600" u="none" dirty="0">
                <a:solidFill>
                  <a:srgbClr val="FF0000"/>
                </a:solidFill>
                <a:effectLst/>
                <a:latin typeface="Candara" panose="020E0502030303020204" pitchFamily="34" charset="0"/>
              </a:rPr>
              <a:t>qual a Trajetória Profissional a ser trilhada para exercer a função de Perito Contábil?</a:t>
            </a:r>
            <a:endParaRPr lang="pt-BR" altLang="pt-BR" sz="2600" b="0" u="none" dirty="0">
              <a:solidFill>
                <a:srgbClr val="FF0000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554288" y="3462338"/>
            <a:ext cx="1092200" cy="138006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8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31836"/>
            <a:ext cx="8075240" cy="685801"/>
          </a:xfrm>
        </p:spPr>
        <p:txBody>
          <a:bodyPr>
            <a:normAutofit fontScale="90000"/>
          </a:bodyPr>
          <a:lstStyle/>
          <a:p>
            <a:r>
              <a:rPr lang="pt-B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Recomendação</a:t>
            </a:r>
            <a:r>
              <a:rPr lang="pt-BR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9251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400" i="1" dirty="0">
                <a:latin typeface="Candara" panose="020E0502030303020204" pitchFamily="34" charset="0"/>
              </a:rPr>
              <a:t>Não devem começar a realizar perícias sem conhecer profundamente quais são as funções e atribuições de um perito contábil, as normas técnicas, a legislação regulamentar (Artigos do CPC/2015 relacionados com a prova pericial e perito), dentre outras legislações e regulamentações pertinentes ao(s) objeto(s) e fatos discutidos nos autos.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400" dirty="0">
                <a:latin typeface="Candara" panose="020E0502030303020204" pitchFamily="34" charset="0"/>
              </a:rPr>
              <a:t>                                      Suely Bossa</a:t>
            </a:r>
          </a:p>
        </p:txBody>
      </p:sp>
      <p:pic>
        <p:nvPicPr>
          <p:cNvPr id="4" name="Picture 11" descr="frases-conhecimento-01">
            <a:extLst>
              <a:ext uri="{FF2B5EF4-FFF2-40B4-BE49-F238E27FC236}">
                <a16:creationId xmlns:a16="http://schemas.microsoft.com/office/drawing/2014/main" id="{06F037FB-B7F6-48B4-8D2E-611B59B3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2666746"/>
            <a:ext cx="3250704" cy="22024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6639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04856" cy="720080"/>
          </a:xfrm>
        </p:spPr>
        <p:txBody>
          <a:bodyPr/>
          <a:lstStyle/>
          <a:p>
            <a:pPr algn="ctr"/>
            <a:r>
              <a:rPr lang="pt-BR" sz="3200" b="1" dirty="0">
                <a:latin typeface="Candara" panose="020E0502030303020204" pitchFamily="34" charset="0"/>
              </a:rPr>
              <a:t>Referências</a:t>
            </a:r>
            <a:r>
              <a:rPr lang="pt-BR" sz="3200" dirty="0">
                <a:latin typeface="Candara" panose="020E0502030303020204" pitchFamily="34" charset="0"/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712968" cy="4824539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pt-BR" sz="2000" b="1" dirty="0">
                <a:latin typeface="Candara" panose="020E0502030303020204" pitchFamily="34" charset="0"/>
                <a:cs typeface="Arial" panose="020B0604020202020204" pitchFamily="34" charset="0"/>
              </a:rPr>
              <a:t>Conselho Federal de Contabilidade</a:t>
            </a:r>
            <a:r>
              <a:rPr lang="pt-BR" sz="2000" dirty="0">
                <a:latin typeface="Candara" panose="020E0502030303020204" pitchFamily="34" charset="0"/>
                <a:cs typeface="Arial" panose="020B0604020202020204" pitchFamily="34" charset="0"/>
              </a:rPr>
              <a:t>. Normas Brasileiras de Contabilidade – Resolução CFC N.º 1560/2019 – Código de Ética do Profissional da Contabilidade, Resolução CFC n.º 2020/NBC TP 01 (R1) – Perícia Contábil, Resolução CFC n.º 2020/NBC PP 01 (R1) – Perito Contábil, Resolução CFC 1502/2016 – Criação Nacional do Cadastro de Peritos, Resolução CFC - NBC PP 02 – Exame de Qualificação Técnica para perito contábil e Resolução CFC - NBC PG 12 (R3) - EPC; </a:t>
            </a:r>
          </a:p>
          <a:p>
            <a:r>
              <a:rPr lang="pt-BR" sz="2000" b="1" dirty="0">
                <a:latin typeface="Candara" panose="020E0502030303020204" pitchFamily="34" charset="0"/>
                <a:cs typeface="Arial" panose="020B0604020202020204" pitchFamily="34" charset="0"/>
              </a:rPr>
              <a:t>Decreto-lei 9.295</a:t>
            </a:r>
            <a:r>
              <a:rPr lang="pt-BR" sz="2000" dirty="0">
                <a:latin typeface="Candara" panose="020E0502030303020204" pitchFamily="34" charset="0"/>
                <a:cs typeface="Arial" panose="020B0604020202020204" pitchFamily="34" charset="0"/>
              </a:rPr>
              <a:t>, de 27 de maio de 1946, com as alterações da Lei nº 12.249/2010;</a:t>
            </a:r>
          </a:p>
          <a:p>
            <a:r>
              <a:rPr lang="pt-BR" sz="2000" b="1" dirty="0">
                <a:latin typeface="Candara" panose="020E0502030303020204" pitchFamily="34" charset="0"/>
                <a:cs typeface="Arial" panose="020B0604020202020204" pitchFamily="34" charset="0"/>
              </a:rPr>
              <a:t>Lei n.º 10.406/2002 – Novo Código Civil Brasileiro;</a:t>
            </a:r>
            <a:endParaRPr lang="pt-BR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Candara" panose="020E0502030303020204" pitchFamily="34" charset="0"/>
                <a:cs typeface="Arial" panose="020B0604020202020204" pitchFamily="34" charset="0"/>
              </a:rPr>
              <a:t>Lei n.º 13.105/2015 – Novo Código de Processo Civil;</a:t>
            </a:r>
            <a:endParaRPr lang="pt-BR" sz="2000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latin typeface="Candara" panose="020E0502030303020204" pitchFamily="34" charset="0"/>
                <a:cs typeface="Arial" panose="020B0604020202020204" pitchFamily="34" charset="0"/>
              </a:rPr>
              <a:t>Resolução CNJ n.º 232/2016 </a:t>
            </a:r>
            <a:r>
              <a:rPr lang="pt-BR" sz="2000" dirty="0">
                <a:latin typeface="Candara" panose="020E0502030303020204" pitchFamily="34" charset="0"/>
                <a:cs typeface="Arial" panose="020B0604020202020204" pitchFamily="34" charset="0"/>
              </a:rPr>
              <a:t>– Honorários Justiça Gratuita; </a:t>
            </a:r>
          </a:p>
          <a:p>
            <a:pPr algn="just"/>
            <a:r>
              <a:rPr lang="pt-BR" sz="2000" b="1" dirty="0">
                <a:latin typeface="Candara" panose="020E0502030303020204" pitchFamily="34" charset="0"/>
                <a:cs typeface="Arial" panose="020B0604020202020204" pitchFamily="34" charset="0"/>
              </a:rPr>
              <a:t>Resolução CNJ nº 233/2016  </a:t>
            </a:r>
            <a:r>
              <a:rPr lang="pt-BR" sz="2000" dirty="0">
                <a:latin typeface="Candara" panose="020E0502030303020204" pitchFamily="34" charset="0"/>
                <a:cs typeface="Arial" panose="020B0604020202020204" pitchFamily="34" charset="0"/>
              </a:rPr>
              <a:t>– Criação de Cadastro (Eletrônicos) de Profissionais.</a:t>
            </a:r>
          </a:p>
        </p:txBody>
      </p:sp>
    </p:spTree>
    <p:extLst>
      <p:ext uri="{BB962C8B-B14F-4D97-AF65-F5344CB8AC3E}">
        <p14:creationId xmlns:p14="http://schemas.microsoft.com/office/powerpoint/2010/main" val="225091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82272"/>
            <a:ext cx="2267744" cy="4560969"/>
          </a:xfrm>
        </p:spPr>
        <p:txBody>
          <a:bodyPr>
            <a:normAutofit/>
          </a:bodyPr>
          <a:lstStyle/>
          <a:p>
            <a:r>
              <a:rPr lang="pt-BR" sz="3300" b="1" dirty="0">
                <a:solidFill>
                  <a:schemeClr val="tx1"/>
                </a:solidFill>
                <a:latin typeface="Candara" panose="020E0502030303020204" pitchFamily="34" charset="0"/>
              </a:rPr>
              <a:t>Conceito de PERITO CONTÁBIL:</a:t>
            </a:r>
            <a:endParaRPr lang="pt-BR" sz="33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267744" y="692696"/>
            <a:ext cx="6696744" cy="5976663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lnSpc>
                <a:spcPct val="9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Candara" panose="020E0502030303020204" pitchFamily="34" charset="0"/>
              </a:rPr>
              <a:t>Conceituado no </a:t>
            </a:r>
            <a:r>
              <a:rPr lang="pt-BR" sz="2000" b="1" u="sng" dirty="0">
                <a:solidFill>
                  <a:schemeClr val="tx1"/>
                </a:solidFill>
                <a:latin typeface="Candara" panose="020E0502030303020204" pitchFamily="34" charset="0"/>
              </a:rPr>
              <a:t>item 2</a:t>
            </a:r>
            <a:r>
              <a:rPr lang="pt-BR" sz="2000" dirty="0">
                <a:solidFill>
                  <a:schemeClr val="tx1"/>
                </a:solidFill>
                <a:latin typeface="Candara" panose="020E0502030303020204" pitchFamily="34" charset="0"/>
              </a:rPr>
              <a:t>, da </a:t>
            </a:r>
            <a:r>
              <a:rPr lang="pt-BR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Resolução CFC n° NBC PP 01(R1) – Perito Contábil:</a:t>
            </a:r>
          </a:p>
          <a:p>
            <a:pPr marL="0" indent="0">
              <a:lnSpc>
                <a:spcPct val="90000"/>
              </a:lnSpc>
              <a:defRPr/>
            </a:pPr>
            <a:endParaRPr lang="pt-BR" sz="20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BR" sz="2000" i="1" dirty="0">
                <a:latin typeface="Candara" panose="020E0502030303020204" pitchFamily="34" charset="0"/>
              </a:rPr>
              <a:t>2</a:t>
            </a:r>
            <a:r>
              <a:rPr lang="pt-BR" sz="2000" i="1" dirty="0">
                <a:highlight>
                  <a:srgbClr val="FFFF00"/>
                </a:highlight>
                <a:latin typeface="Candara" panose="020E0502030303020204" pitchFamily="34" charset="0"/>
              </a:rPr>
              <a:t>.</a:t>
            </a:r>
            <a:r>
              <a:rPr lang="pt-BR" sz="2000" b="1" i="1" u="sng" dirty="0">
                <a:highlight>
                  <a:srgbClr val="FFFF00"/>
                </a:highlight>
                <a:latin typeface="Candara" panose="020E0502030303020204" pitchFamily="34" charset="0"/>
              </a:rPr>
              <a:t>Perito</a:t>
            </a:r>
            <a:r>
              <a:rPr lang="pt-BR" sz="2000" i="1" dirty="0">
                <a:highlight>
                  <a:srgbClr val="FFFF00"/>
                </a:highlight>
                <a:latin typeface="Candara" panose="020E0502030303020204" pitchFamily="34" charset="0"/>
              </a:rPr>
              <a:t> é o contador detentor de conhecimento técnico e científico, regularmente registrado em Conselho Regional de Contabilidade e no Cadastro Nacional dos Peritos Contábeis, que exerce a atividade pericial de forma pessoal </a:t>
            </a:r>
            <a:r>
              <a:rPr lang="pt-BR" sz="2000" dirty="0">
                <a:latin typeface="Candara" panose="020E0502030303020204" pitchFamily="34" charset="0"/>
              </a:rPr>
              <a:t>(</a:t>
            </a:r>
            <a:r>
              <a:rPr lang="pt-BR" sz="2000" dirty="0">
                <a:solidFill>
                  <a:schemeClr val="tx1"/>
                </a:solidFill>
                <a:latin typeface="Candara" panose="020E0502030303020204" pitchFamily="34" charset="0"/>
              </a:rPr>
              <a:t>devendo ser profundo conhecedor, por suas qualidades e experiências, da matéria periciada)</a:t>
            </a:r>
            <a:r>
              <a:rPr lang="pt-BR" sz="2000" i="1" dirty="0"/>
              <a:t> ou por meio de órgão técnico ou científico, </a:t>
            </a:r>
            <a:r>
              <a:rPr lang="pt-BR" sz="2000" i="1" dirty="0">
                <a:highlight>
                  <a:srgbClr val="FFFF00"/>
                </a:highlight>
              </a:rPr>
              <a:t>com as seguintes denominações</a:t>
            </a:r>
            <a:r>
              <a:rPr lang="pt-BR" sz="2000" i="1" dirty="0"/>
              <a:t>:</a:t>
            </a:r>
          </a:p>
          <a:p>
            <a:pPr marL="0" indent="0">
              <a:buNone/>
            </a:pPr>
            <a:r>
              <a:rPr lang="pt-BR" sz="2000" i="1" dirty="0"/>
              <a:t>(a)</a:t>
            </a:r>
            <a:r>
              <a:rPr lang="pt-BR" sz="2000" b="1" i="1" u="sng" dirty="0">
                <a:highlight>
                  <a:srgbClr val="FFFF00"/>
                </a:highlight>
              </a:rPr>
              <a:t>perito do juízo </a:t>
            </a:r>
            <a:r>
              <a:rPr lang="pt-BR" sz="2000" i="1" dirty="0"/>
              <a:t>é o contador nomeado pelo poder judiciário para exercício da perícia contábil;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pt-B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[...]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pt-BR" sz="2000" i="1" dirty="0"/>
              <a:t>(d)</a:t>
            </a:r>
            <a:r>
              <a:rPr lang="pt-BR" sz="2000" b="1" i="1" u="sng" dirty="0">
                <a:highlight>
                  <a:srgbClr val="FFFF00"/>
                </a:highlight>
              </a:rPr>
              <a:t>assistente técnico </a:t>
            </a:r>
            <a:r>
              <a:rPr lang="pt-BR" sz="2000" i="1" dirty="0"/>
              <a:t>é o contador ou órgão técnico ou científico indicado e contratado pela parte em perícias contábeis.</a:t>
            </a:r>
          </a:p>
          <a:p>
            <a:pPr marL="0" indent="0">
              <a:buNone/>
            </a:pPr>
            <a:endParaRPr lang="pt-BR" sz="1800" b="1" i="1" dirty="0"/>
          </a:p>
          <a:p>
            <a:pPr marL="0" indent="0">
              <a:buNone/>
            </a:pPr>
            <a:r>
              <a:rPr lang="pt-BR" sz="1800" b="1" i="1" dirty="0">
                <a:latin typeface="Candara" panose="020E0502030303020204" pitchFamily="34" charset="0"/>
              </a:rPr>
              <a:t>HABILITAÇÃO PROFISSIONAL</a:t>
            </a:r>
            <a:endParaRPr lang="pt-BR" sz="1800" i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pt-BR" sz="1800" i="1" dirty="0">
                <a:latin typeface="Candara" panose="020E0502030303020204" pitchFamily="34" charset="0"/>
              </a:rPr>
              <a:t>5.O perito deve </a:t>
            </a:r>
            <a:r>
              <a:rPr lang="pt-BR" sz="1800" i="1" u="sng" dirty="0">
                <a:latin typeface="Candara" panose="020E0502030303020204" pitchFamily="34" charset="0"/>
              </a:rPr>
              <a:t>comprovar sua habilitação por intermédio de Certidão de Regularidade Profissional</a:t>
            </a:r>
            <a:r>
              <a:rPr lang="pt-BR" sz="1800" i="1" dirty="0">
                <a:latin typeface="Candara" panose="020E0502030303020204" pitchFamily="34" charset="0"/>
              </a:rPr>
              <a:t> emitida pelos Conselhos Regionais de Contabilidade </a:t>
            </a:r>
            <a:r>
              <a:rPr lang="pt-BR" sz="1800" b="1" i="1" u="sng" dirty="0">
                <a:latin typeface="Candara" panose="020E0502030303020204" pitchFamily="34" charset="0"/>
              </a:rPr>
              <a:t>ou</a:t>
            </a:r>
            <a:r>
              <a:rPr lang="pt-BR" sz="1800" i="1" dirty="0">
                <a:latin typeface="Candara" panose="020E0502030303020204" pitchFamily="34" charset="0"/>
              </a:rPr>
              <a:t> do Cadastro Nacional de Peritos Contábeis do CFC. O perito pode anexá-las no primeiro ato de sua manifestação e na apresentação do laudo ou parecer.</a:t>
            </a:r>
          </a:p>
          <a:p>
            <a:pPr marL="0" lvl="1" indent="0">
              <a:lnSpc>
                <a:spcPct val="90000"/>
              </a:lnSpc>
              <a:spcBef>
                <a:spcPts val="827"/>
              </a:spcBef>
              <a:defRPr/>
            </a:pPr>
            <a:endParaRPr lang="pt-BR" sz="1800" b="1" i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0" lvl="1" indent="0">
              <a:lnSpc>
                <a:spcPct val="90000"/>
              </a:lnSpc>
              <a:spcBef>
                <a:spcPts val="827"/>
              </a:spcBef>
              <a:defRPr/>
            </a:pPr>
            <a:r>
              <a:rPr lang="pt-BR" sz="1900" b="1" i="1" dirty="0">
                <a:solidFill>
                  <a:schemeClr val="tx1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NOTA: A realização de Perícias Contábeis, tanto judiciais como extrajudiciais, constitui </a:t>
            </a:r>
            <a:r>
              <a:rPr lang="pt-BR" sz="1900" b="1" i="1" u="sng" dirty="0">
                <a:solidFill>
                  <a:schemeClr val="tx1"/>
                </a:solidFill>
                <a:highlight>
                  <a:srgbClr val="FFFF00"/>
                </a:highlight>
                <a:latin typeface="Candara" panose="020E0502030303020204" pitchFamily="34" charset="0"/>
              </a:rPr>
              <a:t>atribuição privativa dos Contadores habilitados, bem como o exercício do profissional como Perito Assistente/Assistente Técnico</a:t>
            </a:r>
            <a:r>
              <a:rPr lang="pt-BR" sz="2000" i="1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  <a:endParaRPr lang="pt-BR"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3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4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84" y="1644456"/>
            <a:ext cx="1409700" cy="1527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7813" y="5279860"/>
            <a:ext cx="1282401" cy="1527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7597" y="880868"/>
            <a:ext cx="1409700" cy="1527175"/>
          </a:xfrm>
          <a:prstGeom prst="ellipse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grpSp>
        <p:nvGrpSpPr>
          <p:cNvPr id="27" name="Grupo 26"/>
          <p:cNvGrpSpPr/>
          <p:nvPr/>
        </p:nvGrpSpPr>
        <p:grpSpPr>
          <a:xfrm>
            <a:off x="5507906" y="2818195"/>
            <a:ext cx="2083986" cy="2541850"/>
            <a:chOff x="2561166" y="1206500"/>
            <a:chExt cx="3005666" cy="3005666"/>
          </a:xfrm>
          <a:solidFill>
            <a:srgbClr val="00B050"/>
          </a:solidFill>
        </p:grpSpPr>
        <p:sp>
          <p:nvSpPr>
            <p:cNvPr id="40" name="Elipse 39"/>
            <p:cNvSpPr/>
            <p:nvPr/>
          </p:nvSpPr>
          <p:spPr>
            <a:xfrm>
              <a:off x="2561166" y="1206500"/>
              <a:ext cx="3005666" cy="300566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1" name="Elipse 4"/>
            <p:cNvSpPr/>
            <p:nvPr/>
          </p:nvSpPr>
          <p:spPr>
            <a:xfrm>
              <a:off x="3001336" y="1928760"/>
              <a:ext cx="2125326" cy="18432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/>
                <a:t>Objeto da Perícia</a:t>
              </a:r>
            </a:p>
          </p:txBody>
        </p:sp>
      </p:grpSp>
      <p:sp>
        <p:nvSpPr>
          <p:cNvPr id="4" name="Título 1"/>
          <p:cNvSpPr txBox="1">
            <a:spLocks/>
          </p:cNvSpPr>
          <p:nvPr/>
        </p:nvSpPr>
        <p:spPr>
          <a:xfrm>
            <a:off x="350044" y="1162844"/>
            <a:ext cx="8443913" cy="662782"/>
          </a:xfrm>
          <a:prstGeom prst="rect">
            <a:avLst/>
          </a:prstGeom>
          <a:ln>
            <a:noFill/>
          </a:ln>
        </p:spPr>
        <p:txBody>
          <a:bodyPr anchor="ctr"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0044" y="1052736"/>
            <a:ext cx="5602740" cy="532266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t-BR" sz="2600" b="1" dirty="0">
                <a:latin typeface="Candara" panose="020E0502030303020204" pitchFamily="34" charset="0"/>
              </a:rPr>
              <a:t>Oportunidades de atuação profissional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pt-BR" sz="2400" dirty="0"/>
          </a:p>
          <a:p>
            <a:r>
              <a:rPr lang="pt-BR" sz="2400" i="1" dirty="0">
                <a:latin typeface="Candara" panose="020E0502030303020204" pitchFamily="34" charset="0"/>
              </a:rPr>
              <a:t>Art. 465/CPC: O juiz nomeará </a:t>
            </a:r>
          </a:p>
          <a:p>
            <a:r>
              <a:rPr lang="pt-BR" sz="2400" b="1" i="1" dirty="0">
                <a:latin typeface="Candara" panose="020E0502030303020204" pitchFamily="34" charset="0"/>
              </a:rPr>
              <a:t>Perito especializado no objeto </a:t>
            </a:r>
          </a:p>
          <a:p>
            <a:r>
              <a:rPr lang="pt-BR" sz="2400" b="1" i="1" dirty="0">
                <a:latin typeface="Candara" panose="020E0502030303020204" pitchFamily="34" charset="0"/>
              </a:rPr>
              <a:t>da perícia </a:t>
            </a:r>
            <a:r>
              <a:rPr lang="pt-BR" sz="2400" i="1" dirty="0">
                <a:latin typeface="Candara" panose="020E0502030303020204" pitchFamily="34" charset="0"/>
              </a:rPr>
              <a:t>e fixará de imediato </a:t>
            </a:r>
          </a:p>
          <a:p>
            <a:r>
              <a:rPr lang="pt-BR" sz="2400" i="1" dirty="0">
                <a:latin typeface="Candara" panose="020E0502030303020204" pitchFamily="34" charset="0"/>
              </a:rPr>
              <a:t>o prazo para a entrega do laudo.</a:t>
            </a:r>
          </a:p>
          <a:p>
            <a:endParaRPr lang="pt-BR" sz="2400" i="1" dirty="0">
              <a:latin typeface="Candara" panose="020E0502030303020204" pitchFamily="34" charset="0"/>
            </a:endParaRPr>
          </a:p>
          <a:p>
            <a:r>
              <a:rPr lang="pt-BR" sz="2400" i="1" dirty="0">
                <a:latin typeface="Candara" panose="020E0502030303020204" pitchFamily="34" charset="0"/>
              </a:rPr>
              <a:t>§ 1º Incumbe às partes, dentro de 15 (quinze) dias contados da intimação do despacho de nomeação do perito:</a:t>
            </a:r>
          </a:p>
          <a:p>
            <a:pPr marL="719138" indent="-363538"/>
            <a:r>
              <a:rPr lang="pt-BR" sz="2400" i="1" dirty="0">
                <a:latin typeface="Candara" panose="020E0502030303020204" pitchFamily="34" charset="0"/>
              </a:rPr>
              <a:t>I -	arguir o impedimento ou a suspeição do perito [...];</a:t>
            </a:r>
          </a:p>
          <a:p>
            <a:pPr marL="719138" indent="-363538"/>
            <a:r>
              <a:rPr lang="pt-BR" sz="2400" i="1" dirty="0">
                <a:latin typeface="Candara" panose="020E0502030303020204" pitchFamily="34" charset="0"/>
              </a:rPr>
              <a:t>II -	indicar </a:t>
            </a:r>
            <a:r>
              <a:rPr lang="pt-BR" sz="2400" b="1" i="1" dirty="0">
                <a:latin typeface="Candara" panose="020E0502030303020204" pitchFamily="34" charset="0"/>
              </a:rPr>
              <a:t>assistente técnico</a:t>
            </a:r>
            <a:r>
              <a:rPr lang="pt-BR" sz="2400" i="1" dirty="0">
                <a:latin typeface="Candara" panose="020E0502030303020204" pitchFamily="34" charset="0"/>
              </a:rPr>
              <a:t>;</a:t>
            </a:r>
          </a:p>
          <a:p>
            <a:pPr marL="719138" indent="-363538"/>
            <a:r>
              <a:rPr lang="pt-BR" sz="2400" i="1" dirty="0">
                <a:latin typeface="Candara" panose="020E0502030303020204" pitchFamily="34" charset="0"/>
              </a:rPr>
              <a:t>III -	apresentar quesitos</a:t>
            </a:r>
            <a:r>
              <a:rPr lang="pt-BR" sz="2400" dirty="0">
                <a:latin typeface="Candara" panose="020E0502030303020204" pitchFamily="34" charset="0"/>
              </a:rPr>
              <a:t>.              </a:t>
            </a:r>
            <a:r>
              <a:rPr lang="pt-BR" sz="2400" b="1" i="1" dirty="0" err="1">
                <a:latin typeface="Candara" panose="020E0502030303020204" pitchFamily="34" charset="0"/>
              </a:rPr>
              <a:t>g.n</a:t>
            </a:r>
            <a:r>
              <a:rPr lang="pt-BR" sz="2400" b="1" i="1" dirty="0">
                <a:latin typeface="Candara" panose="020E0502030303020204" pitchFamily="34" charset="0"/>
              </a:rPr>
              <a:t>.</a:t>
            </a:r>
          </a:p>
        </p:txBody>
      </p:sp>
      <p:grpSp>
        <p:nvGrpSpPr>
          <p:cNvPr id="50" name="Grupo 49"/>
          <p:cNvGrpSpPr/>
          <p:nvPr/>
        </p:nvGrpSpPr>
        <p:grpSpPr>
          <a:xfrm>
            <a:off x="6254878" y="4787804"/>
            <a:ext cx="1476699" cy="1404214"/>
            <a:chOff x="2368995" y="1206500"/>
            <a:chExt cx="3197837" cy="309489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1" name="Elipse 50"/>
            <p:cNvSpPr/>
            <p:nvPr/>
          </p:nvSpPr>
          <p:spPr>
            <a:xfrm>
              <a:off x="2561166" y="1206500"/>
              <a:ext cx="3005666" cy="300566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2" name="Elipse 4"/>
            <p:cNvSpPr/>
            <p:nvPr/>
          </p:nvSpPr>
          <p:spPr>
            <a:xfrm>
              <a:off x="2368995" y="1646670"/>
              <a:ext cx="3102207" cy="2654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/>
                <a:t>Assistente Técnico do Réu</a:t>
              </a: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6805864" y="2223180"/>
            <a:ext cx="1525846" cy="1488134"/>
            <a:chOff x="2492796" y="1117272"/>
            <a:chExt cx="3304267" cy="309489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4" name="Elipse 53"/>
            <p:cNvSpPr/>
            <p:nvPr/>
          </p:nvSpPr>
          <p:spPr>
            <a:xfrm>
              <a:off x="2561166" y="1206500"/>
              <a:ext cx="3005666" cy="300566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5" name="Elipse 4"/>
            <p:cNvSpPr/>
            <p:nvPr/>
          </p:nvSpPr>
          <p:spPr>
            <a:xfrm>
              <a:off x="2492796" y="1117272"/>
              <a:ext cx="3304267" cy="26547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err="1"/>
                <a:t>AssistenteTécnico</a:t>
              </a:r>
              <a:r>
                <a:rPr lang="pt-BR" sz="2400" kern="1200" dirty="0"/>
                <a:t> do Autor</a:t>
              </a: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4768088" y="2377737"/>
            <a:ext cx="1387958" cy="1445230"/>
            <a:chOff x="2561166" y="1206500"/>
            <a:chExt cx="3005666" cy="30056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7" name="Elipse 56"/>
            <p:cNvSpPr/>
            <p:nvPr/>
          </p:nvSpPr>
          <p:spPr>
            <a:xfrm>
              <a:off x="2561166" y="1206500"/>
              <a:ext cx="3005666" cy="300566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8" name="Elipse 4"/>
            <p:cNvSpPr/>
            <p:nvPr/>
          </p:nvSpPr>
          <p:spPr>
            <a:xfrm>
              <a:off x="2791397" y="1295728"/>
              <a:ext cx="2775435" cy="2476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9690" tIns="59690" rIns="59690" bIns="5969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/>
                <a:t>Perito do Juízo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82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37136" y="980728"/>
            <a:ext cx="6601442" cy="504056"/>
          </a:xfrm>
          <a:prstGeom prst="rect">
            <a:avLst/>
          </a:prstGeom>
          <a:ln>
            <a:noFill/>
          </a:ln>
        </p:spPr>
        <p:txBody>
          <a:bodyPr anchor="ctr"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2646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r>
              <a:rPr lang="pt-BR" sz="2646" dirty="0">
                <a:solidFill>
                  <a:schemeClr val="tx1"/>
                </a:solidFill>
                <a:latin typeface="Candara" panose="020E0502030303020204" pitchFamily="34" charset="0"/>
              </a:rPr>
              <a:t>PERITO DO JUÍZO</a:t>
            </a:r>
            <a:br>
              <a:rPr lang="pt-BR" sz="1985" dirty="0">
                <a:latin typeface="Candara" panose="020E0502030303020204" pitchFamily="34" charset="0"/>
              </a:rPr>
            </a:br>
            <a:endParaRPr lang="pt-BR" sz="2646" dirty="0">
              <a:latin typeface="Candara" panose="020E0502030303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37136" y="1328540"/>
            <a:ext cx="5706656" cy="508178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985" dirty="0">
                <a:latin typeface="Candara" panose="020E0502030303020204" pitchFamily="34" charset="0"/>
              </a:rPr>
              <a:t>É um auxiliar da justiça (Art. 149 do CPC/2015).</a:t>
            </a:r>
          </a:p>
          <a:p>
            <a:pPr algn="just"/>
            <a:endParaRPr lang="pt-BR" sz="1323" dirty="0">
              <a:latin typeface="Candara" panose="020E0502030303020204" pitchFamily="34" charset="0"/>
            </a:endParaRPr>
          </a:p>
          <a:p>
            <a:pPr algn="just"/>
            <a:r>
              <a:rPr lang="pt-BR" sz="1985" dirty="0">
                <a:latin typeface="Candara" panose="020E0502030303020204" pitchFamily="34" charset="0"/>
              </a:rPr>
              <a:t>É um profissional de confiança do magistrado (“olho técnico do Juiz”), ou indicado de comum acordo pelas partes, legalmente habilitado, sendo que os contadores precisam ter formação superior e inscrição no órgão de classe competente (contador regularmente registrado em CRC), que exerce a atividade pericial de forma pessoal, devendo ser profundo conhecedor, por suas qualidades e experiência, da matéria periciada. </a:t>
            </a:r>
          </a:p>
          <a:p>
            <a:pPr algn="just"/>
            <a:endParaRPr lang="pt-BR" sz="1323" dirty="0">
              <a:latin typeface="Candara" panose="020E0502030303020204" pitchFamily="34" charset="0"/>
            </a:endParaRPr>
          </a:p>
          <a:p>
            <a:pPr algn="just"/>
            <a:r>
              <a:rPr lang="pt-BR" sz="1985" b="1" dirty="0">
                <a:latin typeface="Candara" panose="020E0502030303020204" pitchFamily="34" charset="0"/>
              </a:rPr>
              <a:t>Qualidades específicas</a:t>
            </a:r>
            <a:r>
              <a:rPr lang="pt-BR" sz="1985" dirty="0">
                <a:latin typeface="Candara" panose="020E0502030303020204" pitchFamily="34" charset="0"/>
              </a:rPr>
              <a:t>: imparcialidade e autonomia, é de confiança do Juízo, ter a consciência de que não é o julgador da ação e habilidade </a:t>
            </a:r>
            <a:r>
              <a:rPr lang="pt-BR" altLang="pt-BR" sz="1985" dirty="0">
                <a:latin typeface="Candara" panose="020E0502030303020204" pitchFamily="34" charset="0"/>
              </a:rPr>
              <a:t>para comunicação: escrita e falada (desenvolver competência de falar com o Juiz, cartorários, assistentes técnicos, advogados, eventualmente com as partes)</a:t>
            </a:r>
            <a:endParaRPr lang="pt-BR" sz="1985" dirty="0">
              <a:latin typeface="Candara" panose="020E0502030303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65" y="4164646"/>
            <a:ext cx="1179617" cy="209702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7063617" y="1328540"/>
            <a:ext cx="1179616" cy="1364815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985" dirty="0"/>
              <a:t>Principal usuário</a:t>
            </a:r>
          </a:p>
        </p:txBody>
      </p:sp>
      <p:sp>
        <p:nvSpPr>
          <p:cNvPr id="8" name="Seta para baixo 7"/>
          <p:cNvSpPr/>
          <p:nvPr/>
        </p:nvSpPr>
        <p:spPr>
          <a:xfrm>
            <a:off x="7505093" y="2951989"/>
            <a:ext cx="588636" cy="104949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158"/>
          </a:p>
        </p:txBody>
      </p:sp>
    </p:spTree>
    <p:extLst>
      <p:ext uri="{BB962C8B-B14F-4D97-AF65-F5344CB8AC3E}">
        <p14:creationId xmlns:p14="http://schemas.microsoft.com/office/powerpoint/2010/main" val="291394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11560" y="1844824"/>
            <a:ext cx="5969849" cy="416617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Candara" panose="020E0502030303020204" pitchFamily="34" charset="0"/>
              </a:rPr>
              <a:t>Está comprometido com a verdade fática;</a:t>
            </a:r>
          </a:p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Candara" panose="020E0502030303020204" pitchFamily="34" charset="0"/>
              </a:rPr>
              <a:t>Colaborar com a justiça esclarecendo fatos/alegações das partes, objetivando dar assistência ao magistrado e as partes na condução da melhor solução técnica para o conflito que lhes foi apresentado;</a:t>
            </a:r>
          </a:p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Candara" panose="020E0502030303020204" pitchFamily="34" charset="0"/>
              </a:rPr>
              <a:t>A função pericial requer enorme compromisso, dedicação e zelo profissional, deve ser conduzida de forma íntegra, idônea, justa e isenta (independente e imparcial);</a:t>
            </a:r>
          </a:p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Candara" panose="020E0502030303020204" pitchFamily="34" charset="0"/>
              </a:rPr>
              <a:t>Se atentar aos documentos submetidos a suas análises não cabendo juízo de valores.</a:t>
            </a:r>
          </a:p>
          <a:p>
            <a:pPr marL="283544" indent="-283544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Candara" panose="020E0502030303020204" pitchFamily="34" charset="0"/>
              </a:rPr>
              <a:t>É de grande responsabilidade pois exerce papel relevante para a justiça e para a sociedade.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729167" y="1341756"/>
            <a:ext cx="2153868" cy="3887444"/>
            <a:chOff x="6890098" y="1341755"/>
            <a:chExt cx="2044087" cy="2986607"/>
          </a:xfrm>
        </p:grpSpPr>
        <p:sp>
          <p:nvSpPr>
            <p:cNvPr id="7" name="Retângulo 6"/>
            <p:cNvSpPr/>
            <p:nvPr/>
          </p:nvSpPr>
          <p:spPr>
            <a:xfrm>
              <a:off x="6890098" y="1974989"/>
              <a:ext cx="2044087" cy="23533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b">
              <a:spAutoFit/>
            </a:bodyPr>
            <a:lstStyle/>
            <a:p>
              <a:pPr algn="ctr"/>
              <a:endParaRPr lang="pt-BR" sz="1158" dirty="0">
                <a:latin typeface="+mj-lt"/>
              </a:endParaRPr>
            </a:p>
            <a:p>
              <a:pPr algn="ctr"/>
              <a:endParaRPr lang="pt-BR" sz="1158" dirty="0">
                <a:latin typeface="+mj-lt"/>
              </a:endParaRPr>
            </a:p>
            <a:p>
              <a:pPr algn="ctr"/>
              <a:endParaRPr lang="pt-BR" sz="1158" dirty="0">
                <a:latin typeface="+mj-lt"/>
              </a:endParaRPr>
            </a:p>
            <a:p>
              <a:pPr algn="ctr"/>
              <a:endParaRPr lang="pt-BR" sz="1158" dirty="0">
                <a:latin typeface="+mj-lt"/>
              </a:endParaRPr>
            </a:p>
            <a:p>
              <a:pPr algn="ctr"/>
              <a:endParaRPr lang="pt-BR" sz="1158" dirty="0">
                <a:latin typeface="+mj-lt"/>
              </a:endParaRPr>
            </a:p>
            <a:p>
              <a:pPr algn="ctr"/>
              <a:endParaRPr lang="pt-BR" sz="1158" dirty="0">
                <a:latin typeface="+mj-lt"/>
              </a:endParaRPr>
            </a:p>
            <a:p>
              <a:pPr algn="ctr"/>
              <a:endParaRPr lang="pt-BR" sz="1400" dirty="0">
                <a:latin typeface="+mj-lt"/>
              </a:endParaRPr>
            </a:p>
            <a:p>
              <a:pPr algn="ctr"/>
              <a:r>
                <a:rPr lang="pt-BR" sz="1400" dirty="0">
                  <a:highlight>
                    <a:srgbClr val="FFFF00"/>
                  </a:highlight>
                  <a:latin typeface="+mj-lt"/>
                </a:rPr>
                <a:t>A Perícia é uma PROVA produzida!</a:t>
              </a:r>
            </a:p>
            <a:p>
              <a:pPr algn="ctr"/>
              <a:endParaRPr lang="pt-BR" sz="1400" dirty="0">
                <a:highlight>
                  <a:srgbClr val="FFFF00"/>
                </a:highlight>
                <a:latin typeface="+mj-lt"/>
              </a:endParaRPr>
            </a:p>
            <a:p>
              <a:pPr algn="ctr"/>
              <a:r>
                <a:rPr lang="pt-BR" sz="1400" dirty="0">
                  <a:highlight>
                    <a:srgbClr val="FFFF00"/>
                  </a:highlight>
                  <a:latin typeface="+mj-lt"/>
                </a:rPr>
                <a:t>Logo, o Perito(a) deve ser profundo conhecedor de suas atribuições, deveres, direitos e prerrogativas</a:t>
              </a:r>
            </a:p>
            <a:p>
              <a:pPr algn="ctr"/>
              <a:endParaRPr lang="pt-BR" sz="1158" dirty="0">
                <a:latin typeface="+mj-lt"/>
              </a:endParaRP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328" y="1341755"/>
              <a:ext cx="1763629" cy="1440784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971600" y="1048174"/>
            <a:ext cx="5112568" cy="49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646" b="1" dirty="0">
                <a:latin typeface="Candara" panose="020E0502030303020204" pitchFamily="34" charset="0"/>
              </a:rPr>
              <a:t>Função do PERITO do Juízo:</a:t>
            </a:r>
            <a:endParaRPr lang="pt-BR" sz="2646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19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5061</Words>
  <Application>Microsoft Office PowerPoint</Application>
  <PresentationFormat>Apresentação na tela (4:3)</PresentationFormat>
  <Paragraphs>440</Paragraphs>
  <Slides>52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1" baseType="lpstr">
      <vt:lpstr>Arial</vt:lpstr>
      <vt:lpstr>Arial Rounded MT Bold</vt:lpstr>
      <vt:lpstr>Calibri</vt:lpstr>
      <vt:lpstr>Candara</vt:lpstr>
      <vt:lpstr>Century Gothic</vt:lpstr>
      <vt:lpstr>Courier New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Meios de Prova admitidas em direito:</vt:lpstr>
      <vt:lpstr>Conceito de Prova Pericial:</vt:lpstr>
      <vt:lpstr>Conceito de PERITO CONTÁBIL: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Requisitos Obrigatórios: </vt:lpstr>
      <vt:lpstr>Requisitos Obrigatórios: </vt:lpstr>
      <vt:lpstr>Apresentação do PowerPoint</vt:lpstr>
      <vt:lpstr>Apresentação do PowerPoint</vt:lpstr>
      <vt:lpstr>Apresentação do PowerPoint</vt:lpstr>
      <vt:lpstr>Resolução CFC 1.502/2016 - Cadastro Nacional de Peritos Contábeis - CNPC:</vt:lpstr>
      <vt:lpstr>Apresentação do PowerPoint</vt:lpstr>
      <vt:lpstr> </vt:lpstr>
      <vt:lpstr>Apresentação do PowerPoint</vt:lpstr>
      <vt:lpstr>Apresentação do PowerPoint</vt:lpstr>
      <vt:lpstr>EXIGÊNCIAS NBC PG 12(R3) - EPC: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Motivos para o julgador desconsiderar o laudo pericial:</vt:lpstr>
      <vt:lpstr>CHECK LIST PARA O CONTROLE DE QUALIDADE:</vt:lpstr>
      <vt:lpstr>Apresentação do PowerPoint</vt:lpstr>
      <vt:lpstr>Apresentação do PowerPoint</vt:lpstr>
      <vt:lpstr>Apresentação do PowerPoint</vt:lpstr>
      <vt:lpstr>Apresentação do PowerPoint</vt:lpstr>
      <vt:lpstr>Recomendação:</vt:lpstr>
      <vt:lpstr>Referências: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Suely Bossa</dc:creator>
  <cp:lastModifiedBy>Suely Gualano Bossa Serrati</cp:lastModifiedBy>
  <cp:revision>182</cp:revision>
  <cp:lastPrinted>2020-10-16T00:03:03Z</cp:lastPrinted>
  <dcterms:created xsi:type="dcterms:W3CDTF">2016-12-14T11:24:31Z</dcterms:created>
  <dcterms:modified xsi:type="dcterms:W3CDTF">2020-11-26T21:10:48Z</dcterms:modified>
</cp:coreProperties>
</file>