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40"/>
  </p:notesMasterIdLst>
  <p:sldIdLst>
    <p:sldId id="256" r:id="rId2"/>
    <p:sldId id="258" r:id="rId3"/>
    <p:sldId id="257" r:id="rId4"/>
    <p:sldId id="261" r:id="rId5"/>
    <p:sldId id="395" r:id="rId6"/>
    <p:sldId id="259" r:id="rId7"/>
    <p:sldId id="390" r:id="rId8"/>
    <p:sldId id="260" r:id="rId9"/>
    <p:sldId id="392" r:id="rId10"/>
    <p:sldId id="393" r:id="rId11"/>
    <p:sldId id="262" r:id="rId12"/>
    <p:sldId id="263" r:id="rId13"/>
    <p:sldId id="265" r:id="rId14"/>
    <p:sldId id="266" r:id="rId15"/>
    <p:sldId id="267" r:id="rId16"/>
    <p:sldId id="268" r:id="rId17"/>
    <p:sldId id="269" r:id="rId18"/>
    <p:sldId id="270" r:id="rId19"/>
    <p:sldId id="394" r:id="rId20"/>
    <p:sldId id="396" r:id="rId21"/>
    <p:sldId id="397" r:id="rId22"/>
    <p:sldId id="272" r:id="rId23"/>
    <p:sldId id="271" r:id="rId24"/>
    <p:sldId id="273" r:id="rId25"/>
    <p:sldId id="274" r:id="rId26"/>
    <p:sldId id="398" r:id="rId27"/>
    <p:sldId id="275" r:id="rId28"/>
    <p:sldId id="276" r:id="rId29"/>
    <p:sldId id="277" r:id="rId30"/>
    <p:sldId id="278" r:id="rId31"/>
    <p:sldId id="280" r:id="rId32"/>
    <p:sldId id="281" r:id="rId33"/>
    <p:sldId id="387" r:id="rId34"/>
    <p:sldId id="388" r:id="rId35"/>
    <p:sldId id="389" r:id="rId36"/>
    <p:sldId id="282" r:id="rId37"/>
    <p:sldId id="283" r:id="rId38"/>
    <p:sldId id="28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E9338-E076-4AED-819F-F7AB250A072B}" type="datetimeFigureOut">
              <a:rPr lang="pt-BR" smtClean="0"/>
              <a:t>16/10/2021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044E3D-6D25-4E54-BC91-3654172019BF}" type="slidenum">
              <a:rPr lang="pt-BR" smtClean="0"/>
              <a:t>‹nº›</a:t>
            </a:fld>
            <a:endParaRPr lang="pt-BR"/>
          </a:p>
        </p:txBody>
      </p:sp>
    </p:spTree>
    <p:extLst>
      <p:ext uri="{BB962C8B-B14F-4D97-AF65-F5344CB8AC3E}">
        <p14:creationId xmlns:p14="http://schemas.microsoft.com/office/powerpoint/2010/main" val="2609376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D40AC293-D487-4714-8E0B-E53A8A3C2F9A}" type="datetimeFigureOut">
              <a:rPr lang="pt-BR" smtClean="0"/>
              <a:t>16/10/2021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9FBB3E6-2306-4CE7-9721-E23C0EE6AC0A}" type="slidenum">
              <a:rPr lang="pt-BR" smtClean="0"/>
              <a:t>‹nº›</a:t>
            </a:fld>
            <a:endParaRPr lang="pt-BR"/>
          </a:p>
        </p:txBody>
      </p:sp>
    </p:spTree>
    <p:extLst>
      <p:ext uri="{BB962C8B-B14F-4D97-AF65-F5344CB8AC3E}">
        <p14:creationId xmlns:p14="http://schemas.microsoft.com/office/powerpoint/2010/main" val="3703682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D40AC293-D487-4714-8E0B-E53A8A3C2F9A}" type="datetimeFigureOut">
              <a:rPr lang="pt-BR" smtClean="0"/>
              <a:t>16/10/2021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9FBB3E6-2306-4CE7-9721-E23C0EE6AC0A}" type="slidenum">
              <a:rPr lang="pt-BR" smtClean="0"/>
              <a:t>‹nº›</a:t>
            </a:fld>
            <a:endParaRPr lang="pt-BR"/>
          </a:p>
        </p:txBody>
      </p:sp>
    </p:spTree>
    <p:extLst>
      <p:ext uri="{BB962C8B-B14F-4D97-AF65-F5344CB8AC3E}">
        <p14:creationId xmlns:p14="http://schemas.microsoft.com/office/powerpoint/2010/main" val="2820637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D40AC293-D487-4714-8E0B-E53A8A3C2F9A}" type="datetimeFigureOut">
              <a:rPr lang="pt-BR" smtClean="0"/>
              <a:t>16/10/2021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9FBB3E6-2306-4CE7-9721-E23C0EE6AC0A}" type="slidenum">
              <a:rPr lang="pt-BR" smtClean="0"/>
              <a:t>‹nº›</a:t>
            </a:fld>
            <a:endParaRPr lang="pt-B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220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D40AC293-D487-4714-8E0B-E53A8A3C2F9A}" type="datetimeFigureOut">
              <a:rPr lang="pt-BR" smtClean="0"/>
              <a:t>16/10/2021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9FBB3E6-2306-4CE7-9721-E23C0EE6AC0A}" type="slidenum">
              <a:rPr lang="pt-BR" smtClean="0"/>
              <a:t>‹nº›</a:t>
            </a:fld>
            <a:endParaRPr lang="pt-BR"/>
          </a:p>
        </p:txBody>
      </p:sp>
    </p:spTree>
    <p:extLst>
      <p:ext uri="{BB962C8B-B14F-4D97-AF65-F5344CB8AC3E}">
        <p14:creationId xmlns:p14="http://schemas.microsoft.com/office/powerpoint/2010/main" val="2110696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D40AC293-D487-4714-8E0B-E53A8A3C2F9A}" type="datetimeFigureOut">
              <a:rPr lang="pt-BR" smtClean="0"/>
              <a:t>16/10/2021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9FBB3E6-2306-4CE7-9721-E23C0EE6AC0A}" type="slidenum">
              <a:rPr lang="pt-BR" smtClean="0"/>
              <a:t>‹nº›</a:t>
            </a:fld>
            <a:endParaRPr lang="pt-B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19565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D40AC293-D487-4714-8E0B-E53A8A3C2F9A}" type="datetimeFigureOut">
              <a:rPr lang="pt-BR" smtClean="0"/>
              <a:t>16/10/2021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9FBB3E6-2306-4CE7-9721-E23C0EE6AC0A}" type="slidenum">
              <a:rPr lang="pt-BR" smtClean="0"/>
              <a:t>‹nº›</a:t>
            </a:fld>
            <a:endParaRPr lang="pt-BR"/>
          </a:p>
        </p:txBody>
      </p:sp>
    </p:spTree>
    <p:extLst>
      <p:ext uri="{BB962C8B-B14F-4D97-AF65-F5344CB8AC3E}">
        <p14:creationId xmlns:p14="http://schemas.microsoft.com/office/powerpoint/2010/main" val="2053849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40AC293-D487-4714-8E0B-E53A8A3C2F9A}" type="datetimeFigureOut">
              <a:rPr lang="pt-BR" smtClean="0"/>
              <a:t>16/10/2021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9FBB3E6-2306-4CE7-9721-E23C0EE6AC0A}" type="slidenum">
              <a:rPr lang="pt-BR" smtClean="0"/>
              <a:t>‹nº›</a:t>
            </a:fld>
            <a:endParaRPr lang="pt-BR"/>
          </a:p>
        </p:txBody>
      </p:sp>
    </p:spTree>
    <p:extLst>
      <p:ext uri="{BB962C8B-B14F-4D97-AF65-F5344CB8AC3E}">
        <p14:creationId xmlns:p14="http://schemas.microsoft.com/office/powerpoint/2010/main" val="1863026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40AC293-D487-4714-8E0B-E53A8A3C2F9A}" type="datetimeFigureOut">
              <a:rPr lang="pt-BR" smtClean="0"/>
              <a:t>16/10/2021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9FBB3E6-2306-4CE7-9721-E23C0EE6AC0A}" type="slidenum">
              <a:rPr lang="pt-BR" smtClean="0"/>
              <a:t>‹nº›</a:t>
            </a:fld>
            <a:endParaRPr lang="pt-BR"/>
          </a:p>
        </p:txBody>
      </p:sp>
    </p:spTree>
    <p:extLst>
      <p:ext uri="{BB962C8B-B14F-4D97-AF65-F5344CB8AC3E}">
        <p14:creationId xmlns:p14="http://schemas.microsoft.com/office/powerpoint/2010/main" val="3851621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40AC293-D487-4714-8E0B-E53A8A3C2F9A}" type="datetimeFigureOut">
              <a:rPr lang="pt-BR" smtClean="0"/>
              <a:t>16/10/2021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9FBB3E6-2306-4CE7-9721-E23C0EE6AC0A}" type="slidenum">
              <a:rPr lang="pt-BR" smtClean="0"/>
              <a:t>‹nº›</a:t>
            </a:fld>
            <a:endParaRPr lang="pt-BR"/>
          </a:p>
        </p:txBody>
      </p:sp>
    </p:spTree>
    <p:extLst>
      <p:ext uri="{BB962C8B-B14F-4D97-AF65-F5344CB8AC3E}">
        <p14:creationId xmlns:p14="http://schemas.microsoft.com/office/powerpoint/2010/main" val="377572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D40AC293-D487-4714-8E0B-E53A8A3C2F9A}" type="datetimeFigureOut">
              <a:rPr lang="pt-BR" smtClean="0"/>
              <a:t>16/10/2021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9FBB3E6-2306-4CE7-9721-E23C0EE6AC0A}" type="slidenum">
              <a:rPr lang="pt-BR" smtClean="0"/>
              <a:t>‹nº›</a:t>
            </a:fld>
            <a:endParaRPr lang="pt-BR"/>
          </a:p>
        </p:txBody>
      </p:sp>
    </p:spTree>
    <p:extLst>
      <p:ext uri="{BB962C8B-B14F-4D97-AF65-F5344CB8AC3E}">
        <p14:creationId xmlns:p14="http://schemas.microsoft.com/office/powerpoint/2010/main" val="314323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D40AC293-D487-4714-8E0B-E53A8A3C2F9A}" type="datetimeFigureOut">
              <a:rPr lang="pt-BR" smtClean="0"/>
              <a:t>16/10/2021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9FBB3E6-2306-4CE7-9721-E23C0EE6AC0A}" type="slidenum">
              <a:rPr lang="pt-BR" smtClean="0"/>
              <a:t>‹nº›</a:t>
            </a:fld>
            <a:endParaRPr lang="pt-BR"/>
          </a:p>
        </p:txBody>
      </p:sp>
    </p:spTree>
    <p:extLst>
      <p:ext uri="{BB962C8B-B14F-4D97-AF65-F5344CB8AC3E}">
        <p14:creationId xmlns:p14="http://schemas.microsoft.com/office/powerpoint/2010/main" val="192457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D40AC293-D487-4714-8E0B-E53A8A3C2F9A}" type="datetimeFigureOut">
              <a:rPr lang="pt-BR" smtClean="0"/>
              <a:t>16/10/2021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9FBB3E6-2306-4CE7-9721-E23C0EE6AC0A}" type="slidenum">
              <a:rPr lang="pt-BR" smtClean="0"/>
              <a:t>‹nº›</a:t>
            </a:fld>
            <a:endParaRPr lang="pt-BR"/>
          </a:p>
        </p:txBody>
      </p:sp>
    </p:spTree>
    <p:extLst>
      <p:ext uri="{BB962C8B-B14F-4D97-AF65-F5344CB8AC3E}">
        <p14:creationId xmlns:p14="http://schemas.microsoft.com/office/powerpoint/2010/main" val="365598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D40AC293-D487-4714-8E0B-E53A8A3C2F9A}" type="datetimeFigureOut">
              <a:rPr lang="pt-BR" smtClean="0"/>
              <a:t>16/10/2021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9FBB3E6-2306-4CE7-9721-E23C0EE6AC0A}" type="slidenum">
              <a:rPr lang="pt-BR" smtClean="0"/>
              <a:t>‹nº›</a:t>
            </a:fld>
            <a:endParaRPr lang="pt-BR"/>
          </a:p>
        </p:txBody>
      </p:sp>
    </p:spTree>
    <p:extLst>
      <p:ext uri="{BB962C8B-B14F-4D97-AF65-F5344CB8AC3E}">
        <p14:creationId xmlns:p14="http://schemas.microsoft.com/office/powerpoint/2010/main" val="385404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AC293-D487-4714-8E0B-E53A8A3C2F9A}" type="datetimeFigureOut">
              <a:rPr lang="pt-BR" smtClean="0"/>
              <a:t>16/10/2021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9FBB3E6-2306-4CE7-9721-E23C0EE6AC0A}" type="slidenum">
              <a:rPr lang="pt-BR" smtClean="0"/>
              <a:t>‹nº›</a:t>
            </a:fld>
            <a:endParaRPr lang="pt-BR"/>
          </a:p>
        </p:txBody>
      </p:sp>
    </p:spTree>
    <p:extLst>
      <p:ext uri="{BB962C8B-B14F-4D97-AF65-F5344CB8AC3E}">
        <p14:creationId xmlns:p14="http://schemas.microsoft.com/office/powerpoint/2010/main" val="3626563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D40AC293-D487-4714-8E0B-E53A8A3C2F9A}" type="datetimeFigureOut">
              <a:rPr lang="pt-BR" smtClean="0"/>
              <a:t>16/10/2021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9FBB3E6-2306-4CE7-9721-E23C0EE6AC0A}" type="slidenum">
              <a:rPr lang="pt-BR" smtClean="0"/>
              <a:t>‹nº›</a:t>
            </a:fld>
            <a:endParaRPr lang="pt-BR"/>
          </a:p>
        </p:txBody>
      </p:sp>
    </p:spTree>
    <p:extLst>
      <p:ext uri="{BB962C8B-B14F-4D97-AF65-F5344CB8AC3E}">
        <p14:creationId xmlns:p14="http://schemas.microsoft.com/office/powerpoint/2010/main" val="521926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D40AC293-D487-4714-8E0B-E53A8A3C2F9A}" type="datetimeFigureOut">
              <a:rPr lang="pt-BR" smtClean="0"/>
              <a:t>16/10/2021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9FBB3E6-2306-4CE7-9721-E23C0EE6AC0A}" type="slidenum">
              <a:rPr lang="pt-BR" smtClean="0"/>
              <a:t>‹nº›</a:t>
            </a:fld>
            <a:endParaRPr lang="pt-BR"/>
          </a:p>
        </p:txBody>
      </p:sp>
    </p:spTree>
    <p:extLst>
      <p:ext uri="{BB962C8B-B14F-4D97-AF65-F5344CB8AC3E}">
        <p14:creationId xmlns:p14="http://schemas.microsoft.com/office/powerpoint/2010/main" val="3963016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0AC293-D487-4714-8E0B-E53A8A3C2F9A}" type="datetimeFigureOut">
              <a:rPr lang="pt-BR" smtClean="0"/>
              <a:t>16/10/2021</a:t>
            </a:fld>
            <a:endParaRPr lang="pt-B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9FBB3E6-2306-4CE7-9721-E23C0EE6AC0A}" type="slidenum">
              <a:rPr lang="pt-BR" smtClean="0"/>
              <a:t>‹nº›</a:t>
            </a:fld>
            <a:endParaRPr lang="pt-BR"/>
          </a:p>
        </p:txBody>
      </p:sp>
    </p:spTree>
    <p:extLst>
      <p:ext uri="{BB962C8B-B14F-4D97-AF65-F5344CB8AC3E}">
        <p14:creationId xmlns:p14="http://schemas.microsoft.com/office/powerpoint/2010/main" val="97318569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ov.br/economia/pt-br/assuntos/dre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640401C-3948-4BBC-B9BA-2613544611C3}"/>
              </a:ext>
            </a:extLst>
          </p:cNvPr>
          <p:cNvSpPr>
            <a:spLocks noGrp="1"/>
          </p:cNvSpPr>
          <p:nvPr>
            <p:ph type="title"/>
          </p:nvPr>
        </p:nvSpPr>
        <p:spPr>
          <a:xfrm>
            <a:off x="954156" y="4960138"/>
            <a:ext cx="7908490" cy="1897862"/>
          </a:xfrm>
        </p:spPr>
        <p:txBody>
          <a:bodyPr>
            <a:noAutofit/>
          </a:bodyPr>
          <a:lstStyle/>
          <a:p>
            <a:pPr algn="ctr"/>
            <a:r>
              <a:rPr lang="pt-BR" sz="3200" b="1" dirty="0">
                <a:solidFill>
                  <a:schemeClr val="tx1"/>
                </a:solidFill>
                <a:latin typeface="Arial" panose="020B0604020202020204" pitchFamily="34" charset="0"/>
                <a:cs typeface="Arial" panose="020B0604020202020204" pitchFamily="34" charset="0"/>
              </a:rPr>
              <a:t>As Principais Mudanças no Piauí Digital diante das recentes alterações na  Legislação do Registro Empresarial</a:t>
            </a:r>
          </a:p>
        </p:txBody>
      </p:sp>
      <p:pic>
        <p:nvPicPr>
          <p:cNvPr id="10" name="Espaço Reservado para Imagem 9">
            <a:extLst>
              <a:ext uri="{FF2B5EF4-FFF2-40B4-BE49-F238E27FC236}">
                <a16:creationId xmlns:a16="http://schemas.microsoft.com/office/drawing/2014/main" id="{20FBBF5A-524C-4E06-B10D-A8B2430D187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0242" b="10242"/>
          <a:stretch/>
        </p:blipFill>
        <p:spPr>
          <a:xfrm>
            <a:off x="677334" y="609599"/>
            <a:ext cx="8596668" cy="4187687"/>
          </a:xfrm>
        </p:spPr>
      </p:pic>
      <p:sp>
        <p:nvSpPr>
          <p:cNvPr id="6" name="Espaço Reservado para Texto 5">
            <a:extLst>
              <a:ext uri="{FF2B5EF4-FFF2-40B4-BE49-F238E27FC236}">
                <a16:creationId xmlns:a16="http://schemas.microsoft.com/office/drawing/2014/main" id="{A5FC28EF-A97F-4519-9245-E7560F179DA1}"/>
              </a:ext>
            </a:extLst>
          </p:cNvPr>
          <p:cNvSpPr>
            <a:spLocks noGrp="1"/>
          </p:cNvSpPr>
          <p:nvPr>
            <p:ph type="body" sz="half" idx="2"/>
          </p:nvPr>
        </p:nvSpPr>
        <p:spPr>
          <a:xfrm>
            <a:off x="8610600" y="4960138"/>
            <a:ext cx="3200400" cy="1785219"/>
          </a:xfrm>
        </p:spPr>
        <p:txBody>
          <a:bodyPr/>
          <a:lstStyle/>
          <a:p>
            <a:pPr algn="r"/>
            <a:r>
              <a:rPr lang="pt-BR" sz="2400" b="1" dirty="0" err="1">
                <a:latin typeface="Arial" panose="020B0604020202020204" pitchFamily="34" charset="0"/>
                <a:cs typeface="Arial" panose="020B0604020202020204" pitchFamily="34" charset="0"/>
              </a:rPr>
              <a:t>Gelzuíta</a:t>
            </a:r>
            <a:r>
              <a:rPr lang="pt-BR" sz="2400" b="1" dirty="0">
                <a:latin typeface="Arial" panose="020B0604020202020204" pitchFamily="34" charset="0"/>
                <a:cs typeface="Arial" panose="020B0604020202020204" pitchFamily="34" charset="0"/>
              </a:rPr>
              <a:t> Melo</a:t>
            </a:r>
          </a:p>
          <a:p>
            <a:pPr algn="r"/>
            <a:r>
              <a:rPr lang="pt-BR" sz="1600" b="1" dirty="0"/>
              <a:t>Dir. de Registro de Empresas</a:t>
            </a:r>
          </a:p>
          <a:p>
            <a:pPr algn="r"/>
            <a:r>
              <a:rPr lang="pt-BR" sz="1600" b="1" dirty="0"/>
              <a:t>Junta Comercial do Estado do Piauí</a:t>
            </a:r>
            <a:endParaRPr lang="pt-BR" b="1" dirty="0"/>
          </a:p>
        </p:txBody>
      </p:sp>
    </p:spTree>
    <p:extLst>
      <p:ext uri="{BB962C8B-B14F-4D97-AF65-F5344CB8AC3E}">
        <p14:creationId xmlns:p14="http://schemas.microsoft.com/office/powerpoint/2010/main" val="1972654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527F65-08A0-4864-BB06-080497AF27CD}"/>
              </a:ext>
            </a:extLst>
          </p:cNvPr>
          <p:cNvSpPr>
            <a:spLocks noGrp="1"/>
          </p:cNvSpPr>
          <p:nvPr>
            <p:ph type="title"/>
          </p:nvPr>
        </p:nvSpPr>
        <p:spPr>
          <a:xfrm>
            <a:off x="848138" y="609600"/>
            <a:ext cx="8425863" cy="1320800"/>
          </a:xfrm>
        </p:spPr>
        <p:txBody>
          <a:bodyPr>
            <a:normAutofit/>
          </a:bodyPr>
          <a:lstStyle/>
          <a:p>
            <a:pPr algn="ctr"/>
            <a:br>
              <a:rPr lang="pt-BR" b="1" dirty="0">
                <a:solidFill>
                  <a:schemeClr val="accent2"/>
                </a:solidFill>
              </a:rPr>
            </a:br>
            <a:r>
              <a:rPr lang="pt-BR" b="1" dirty="0">
                <a:solidFill>
                  <a:schemeClr val="accent2"/>
                </a:solidFill>
              </a:rPr>
              <a:t>2 -  </a:t>
            </a:r>
            <a:r>
              <a:rPr lang="pt-BR" b="1" dirty="0">
                <a:solidFill>
                  <a:schemeClr val="accent2"/>
                </a:solidFill>
                <a:latin typeface="Arial" panose="020B0604020202020204" pitchFamily="34" charset="0"/>
                <a:cs typeface="Arial" panose="020B0604020202020204" pitchFamily="34" charset="0"/>
              </a:rPr>
              <a:t>Lei nº. 14.195/2021 - Agosto/2021</a:t>
            </a:r>
            <a:endParaRPr lang="pt-BR" dirty="0">
              <a:solidFill>
                <a:schemeClr val="accent2"/>
              </a:solidFill>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1BD3B535-3DAB-4824-A467-AFBA64A9AFFA}"/>
              </a:ext>
            </a:extLst>
          </p:cNvPr>
          <p:cNvSpPr>
            <a:spLocks noGrp="1"/>
          </p:cNvSpPr>
          <p:nvPr>
            <p:ph idx="1"/>
          </p:nvPr>
        </p:nvSpPr>
        <p:spPr>
          <a:xfrm>
            <a:off x="677333" y="2160589"/>
            <a:ext cx="9982645" cy="4697411"/>
          </a:xfrm>
        </p:spPr>
        <p:txBody>
          <a:bodyPr>
            <a:normAutofit/>
          </a:bodyPr>
          <a:lstStyle/>
          <a:p>
            <a:r>
              <a:rPr lang="pt-BR" sz="2400" b="1" dirty="0">
                <a:latin typeface="Arial" panose="020B0604020202020204" pitchFamily="34" charset="0"/>
                <a:cs typeface="Arial" panose="020B0604020202020204" pitchFamily="34" charset="0"/>
              </a:rPr>
              <a:t>b) Simplificação de Consulta Prévia do Nome Empresarial e uso do CNPJ:</a:t>
            </a:r>
          </a:p>
          <a:p>
            <a:endParaRPr lang="pt-BR" sz="2400" b="1" dirty="0">
              <a:latin typeface="Arial" panose="020B0604020202020204" pitchFamily="34" charset="0"/>
              <a:cs typeface="Arial" panose="020B0604020202020204" pitchFamily="34" charset="0"/>
            </a:endParaRPr>
          </a:p>
          <a:p>
            <a:pPr marL="0" indent="0">
              <a:buNone/>
            </a:pPr>
            <a:r>
              <a:rPr lang="pt-BR" sz="2400" b="1" dirty="0">
                <a:latin typeface="Arial" panose="020B0604020202020204" pitchFamily="34" charset="0"/>
                <a:cs typeface="Arial" panose="020B0604020202020204" pitchFamily="34" charset="0"/>
              </a:rPr>
              <a:t>Dispensa o empreendedor de análise prévia nos casos em que ele optar pelo uso do CNPJ como empresarial e elimina a análise do nome por semelhança.</a:t>
            </a:r>
          </a:p>
          <a:p>
            <a:endParaRPr lang="pt-BR" sz="2400" b="1" dirty="0">
              <a:latin typeface="Arial" panose="020B0604020202020204" pitchFamily="34" charset="0"/>
              <a:cs typeface="Arial" panose="020B0604020202020204" pitchFamily="34" charset="0"/>
            </a:endParaRPr>
          </a:p>
          <a:p>
            <a:r>
              <a:rPr lang="pt-BR" sz="2400" b="1" dirty="0">
                <a:latin typeface="Arial" panose="020B0604020202020204" pitchFamily="34" charset="0"/>
                <a:cs typeface="Arial" panose="020B0604020202020204" pitchFamily="34" charset="0"/>
              </a:rPr>
              <a:t>É facultado a utilização do CNPJ como nome empresarial seguida da partícula identificadora do tipo societário. </a:t>
            </a:r>
          </a:p>
          <a:p>
            <a:endParaRPr lang="pt-B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8642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48699D-9AC4-4828-99B3-CCE399EB0CF2}"/>
              </a:ext>
            </a:extLst>
          </p:cNvPr>
          <p:cNvSpPr>
            <a:spLocks noGrp="1"/>
          </p:cNvSpPr>
          <p:nvPr>
            <p:ph type="title"/>
          </p:nvPr>
        </p:nvSpPr>
        <p:spPr>
          <a:xfrm>
            <a:off x="1868558" y="357810"/>
            <a:ext cx="7076660" cy="728868"/>
          </a:xfrm>
        </p:spPr>
        <p:txBody>
          <a:bodyPr>
            <a:normAutofit/>
          </a:bodyPr>
          <a:lstStyle/>
          <a:p>
            <a:pPr algn="ctr"/>
            <a:r>
              <a:rPr lang="pt-BR" b="1" dirty="0">
                <a:solidFill>
                  <a:schemeClr val="accent2"/>
                </a:solidFill>
              </a:rPr>
              <a:t>2 -  Lei nº. 14.195/2021 </a:t>
            </a:r>
          </a:p>
        </p:txBody>
      </p:sp>
      <p:sp>
        <p:nvSpPr>
          <p:cNvPr id="3" name="Espaço Reservado para Conteúdo 2">
            <a:extLst>
              <a:ext uri="{FF2B5EF4-FFF2-40B4-BE49-F238E27FC236}">
                <a16:creationId xmlns:a16="http://schemas.microsoft.com/office/drawing/2014/main" id="{D80BFE76-DA7B-4F9C-89F7-4546B608C663}"/>
              </a:ext>
            </a:extLst>
          </p:cNvPr>
          <p:cNvSpPr>
            <a:spLocks noGrp="1"/>
          </p:cNvSpPr>
          <p:nvPr>
            <p:ph idx="1"/>
          </p:nvPr>
        </p:nvSpPr>
        <p:spPr>
          <a:xfrm>
            <a:off x="288759" y="1431235"/>
            <a:ext cx="10766096" cy="5523018"/>
          </a:xfrm>
        </p:spPr>
        <p:txBody>
          <a:bodyPr>
            <a:normAutofit fontScale="25000" lnSpcReduction="20000"/>
          </a:bodyPr>
          <a:lstStyle/>
          <a:p>
            <a:r>
              <a:rPr lang="pt-BR" sz="9600" b="1" dirty="0">
                <a:latin typeface="Arial" panose="020B0604020202020204" pitchFamily="34" charset="0"/>
                <a:cs typeface="Arial" panose="020B0604020202020204" pitchFamily="34" charset="0"/>
              </a:rPr>
              <a:t>Fim da natureza jurídica da Empresa Individual de Responsabilidade Limitada (EIRELI):</a:t>
            </a:r>
          </a:p>
          <a:p>
            <a:endParaRPr lang="pt-BR" sz="9600" dirty="0">
              <a:latin typeface="Arial" panose="020B0604020202020204" pitchFamily="34" charset="0"/>
              <a:cs typeface="Arial" panose="020B0604020202020204" pitchFamily="34" charset="0"/>
            </a:endParaRPr>
          </a:p>
          <a:p>
            <a:pPr>
              <a:buFont typeface="Arial" panose="020B0604020202020204" pitchFamily="34" charset="0"/>
              <a:buChar char="•"/>
            </a:pPr>
            <a:r>
              <a:rPr lang="pt-BR" sz="9600" dirty="0">
                <a:latin typeface="Arial" panose="020B0604020202020204" pitchFamily="34" charset="0"/>
                <a:cs typeface="Arial" panose="020B0604020202020204" pitchFamily="34" charset="0"/>
              </a:rPr>
              <a:t>“</a:t>
            </a:r>
            <a:r>
              <a:rPr lang="pt-BR" sz="7200" b="1" dirty="0">
                <a:latin typeface="Arial" panose="020B0604020202020204" pitchFamily="34" charset="0"/>
                <a:cs typeface="Arial" panose="020B0604020202020204" pitchFamily="34" charset="0"/>
              </a:rPr>
              <a:t>Art. 4º.  </a:t>
            </a:r>
            <a:r>
              <a:rPr lang="pt-BR" sz="7200" dirty="0">
                <a:latin typeface="Arial" panose="020B0604020202020204" pitchFamily="34" charset="0"/>
                <a:cs typeface="Arial" panose="020B0604020202020204" pitchFamily="34" charset="0"/>
              </a:rPr>
              <a:t>As Empresas Individuais de Responsabilidade Limitada  existentes na data  da entrada em vigor dessa Lei serão transformadas em sociedades limitadas unipessoais independentemente de qualquer alteração em seu ato constitutivo.”</a:t>
            </a:r>
          </a:p>
          <a:p>
            <a:pPr marL="0" indent="0">
              <a:buNone/>
            </a:pPr>
            <a:r>
              <a:rPr lang="pt-BR" sz="7200" dirty="0">
                <a:latin typeface="Arial" panose="020B0604020202020204" pitchFamily="34" charset="0"/>
                <a:cs typeface="Arial" panose="020B0604020202020204" pitchFamily="34" charset="0"/>
              </a:rPr>
              <a:t> </a:t>
            </a:r>
            <a:r>
              <a:rPr lang="pt-BR" sz="7200" b="1" dirty="0">
                <a:latin typeface="Arial" panose="020B0604020202020204" pitchFamily="34" charset="0"/>
                <a:cs typeface="Arial" panose="020B0604020202020204" pitchFamily="34" charset="0"/>
              </a:rPr>
              <a:t>Parágrafo Único . </a:t>
            </a:r>
            <a:r>
              <a:rPr lang="pt-BR" sz="7200" dirty="0">
                <a:latin typeface="Arial" panose="020B0604020202020204" pitchFamily="34" charset="0"/>
                <a:cs typeface="Arial" panose="020B0604020202020204" pitchFamily="34" charset="0"/>
              </a:rPr>
              <a:t>Ato do DREI disciplinará a transformação referida neste artigo”.</a:t>
            </a:r>
          </a:p>
          <a:p>
            <a:pPr marL="0" indent="0">
              <a:buNone/>
            </a:pPr>
            <a:endParaRPr lang="pt-BR" sz="7200" dirty="0">
              <a:latin typeface="Arial" panose="020B0604020202020204" pitchFamily="34" charset="0"/>
              <a:cs typeface="Arial" panose="020B0604020202020204" pitchFamily="34" charset="0"/>
            </a:endParaRPr>
          </a:p>
          <a:p>
            <a:pPr>
              <a:buFont typeface="Arial" panose="020B0604020202020204" pitchFamily="34" charset="0"/>
              <a:buChar char="•"/>
            </a:pPr>
            <a:r>
              <a:rPr lang="pt-BR" sz="8000" dirty="0">
                <a:latin typeface="Arial" panose="020B0604020202020204" pitchFamily="34" charset="0"/>
                <a:cs typeface="Arial" panose="020B0604020202020204" pitchFamily="34" charset="0"/>
              </a:rPr>
              <a:t>O Piauí Digital já foi atualizado e não possui mais a opção de abertura e transformação para essa natureza jurídica. </a:t>
            </a:r>
          </a:p>
          <a:p>
            <a:pPr>
              <a:buFont typeface="Arial" panose="020B0604020202020204" pitchFamily="34" charset="0"/>
              <a:buChar char="•"/>
            </a:pPr>
            <a:r>
              <a:rPr lang="pt-BR" sz="8000" dirty="0">
                <a:latin typeface="Arial" panose="020B0604020202020204" pitchFamily="34" charset="0"/>
                <a:cs typeface="Arial" panose="020B0604020202020204" pitchFamily="34" charset="0"/>
              </a:rPr>
              <a:t>Processo em andamento será colocado em exigência e o usuário deverá reaproveitá-lo para alterar a natureza jurídica.</a:t>
            </a:r>
          </a:p>
          <a:p>
            <a:pPr>
              <a:buFont typeface="Arial" panose="020B0604020202020204" pitchFamily="34" charset="0"/>
              <a:buChar char="•"/>
            </a:pPr>
            <a:endParaRPr lang="pt-BR" sz="8000" dirty="0">
              <a:latin typeface="Arial" panose="020B0604020202020204" pitchFamily="34" charset="0"/>
              <a:cs typeface="Arial" panose="020B0604020202020204" pitchFamily="34" charset="0"/>
            </a:endParaRPr>
          </a:p>
          <a:p>
            <a:pPr>
              <a:buFont typeface="Arial" panose="020B0604020202020204" pitchFamily="34" charset="0"/>
              <a:buChar char="•"/>
            </a:pPr>
            <a:r>
              <a:rPr lang="pt-BR" sz="8000" dirty="0">
                <a:solidFill>
                  <a:srgbClr val="C00000"/>
                </a:solidFill>
                <a:latin typeface="Arial" panose="020B0604020202020204" pitchFamily="34" charset="0"/>
                <a:cs typeface="Arial" panose="020B0604020202020204" pitchFamily="34" charset="0"/>
              </a:rPr>
              <a:t>Importante ressaltar: Ainda Não mudou nada para as  empresas  existentes</a:t>
            </a:r>
            <a:r>
              <a:rPr lang="pt-BR" sz="8000" dirty="0">
                <a:latin typeface="Arial" panose="020B0604020202020204" pitchFamily="34" charset="0"/>
                <a:cs typeface="Arial" panose="020B0604020202020204" pitchFamily="34" charset="0"/>
              </a:rPr>
              <a:t>. </a:t>
            </a:r>
          </a:p>
          <a:p>
            <a:endParaRPr lang="pt-BR" dirty="0"/>
          </a:p>
        </p:txBody>
      </p:sp>
    </p:spTree>
    <p:extLst>
      <p:ext uri="{BB962C8B-B14F-4D97-AF65-F5344CB8AC3E}">
        <p14:creationId xmlns:p14="http://schemas.microsoft.com/office/powerpoint/2010/main" val="3342488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D6DB8F-03D8-46A3-9ED1-F714969DFC25}"/>
              </a:ext>
            </a:extLst>
          </p:cNvPr>
          <p:cNvSpPr>
            <a:spLocks noGrp="1"/>
          </p:cNvSpPr>
          <p:nvPr>
            <p:ph type="title"/>
          </p:nvPr>
        </p:nvSpPr>
        <p:spPr>
          <a:xfrm>
            <a:off x="1451580" y="437322"/>
            <a:ext cx="6923794" cy="954334"/>
          </a:xfrm>
        </p:spPr>
        <p:txBody>
          <a:bodyPr>
            <a:normAutofit/>
          </a:bodyPr>
          <a:lstStyle/>
          <a:p>
            <a:pPr algn="ctr"/>
            <a:r>
              <a:rPr lang="pt-BR" b="1" dirty="0">
                <a:solidFill>
                  <a:schemeClr val="accent2"/>
                </a:solidFill>
              </a:rPr>
              <a:t>2 -  Lei nº 14.195/2021 </a:t>
            </a:r>
          </a:p>
        </p:txBody>
      </p:sp>
      <p:sp>
        <p:nvSpPr>
          <p:cNvPr id="3" name="Espaço Reservado para Conteúdo 2">
            <a:extLst>
              <a:ext uri="{FF2B5EF4-FFF2-40B4-BE49-F238E27FC236}">
                <a16:creationId xmlns:a16="http://schemas.microsoft.com/office/drawing/2014/main" id="{CD34C4B9-E930-414C-9082-A2BEF4FEF6F4}"/>
              </a:ext>
            </a:extLst>
          </p:cNvPr>
          <p:cNvSpPr>
            <a:spLocks noGrp="1"/>
          </p:cNvSpPr>
          <p:nvPr>
            <p:ph idx="1"/>
          </p:nvPr>
        </p:nvSpPr>
        <p:spPr>
          <a:xfrm>
            <a:off x="385011" y="1802296"/>
            <a:ext cx="10669843" cy="4839136"/>
          </a:xfrm>
        </p:spPr>
        <p:txBody>
          <a:bodyPr>
            <a:normAutofit lnSpcReduction="10000"/>
          </a:bodyPr>
          <a:lstStyle/>
          <a:p>
            <a:r>
              <a:rPr lang="pt-BR" sz="2800" b="1" dirty="0">
                <a:latin typeface="Arial" panose="020B0604020202020204" pitchFamily="34" charset="0"/>
                <a:cs typeface="Arial" panose="020B0604020202020204" pitchFamily="34" charset="0"/>
              </a:rPr>
              <a:t>Revogação  do art. 60 da lei 8.934/1994:</a:t>
            </a:r>
          </a:p>
          <a:p>
            <a:endParaRPr lang="pt-BR" sz="2800" b="1" dirty="0">
              <a:latin typeface="Arial" panose="020B0604020202020204" pitchFamily="34" charset="0"/>
              <a:cs typeface="Arial" panose="020B0604020202020204" pitchFamily="34" charset="0"/>
            </a:endParaRPr>
          </a:p>
          <a:p>
            <a:pPr>
              <a:buFont typeface="Arial" panose="020B0604020202020204" pitchFamily="34" charset="0"/>
              <a:buChar char="•"/>
            </a:pPr>
            <a:r>
              <a:rPr lang="pt-BR" sz="2800" dirty="0">
                <a:latin typeface="Arial" panose="020B0604020202020204" pitchFamily="34" charset="0"/>
                <a:cs typeface="Arial" panose="020B0604020202020204" pitchFamily="34" charset="0"/>
              </a:rPr>
              <a:t>A Junta Comercial não pode mais inativar o registro das empresas que deixarem de comunicar seu funcionamento ou procederem qualquer arquivamento dentro do período de 10 (dez) anos;</a:t>
            </a:r>
          </a:p>
          <a:p>
            <a:pPr>
              <a:buFont typeface="Arial" panose="020B0604020202020204" pitchFamily="34" charset="0"/>
              <a:buChar char="•"/>
            </a:pPr>
            <a:r>
              <a:rPr lang="pt-BR" sz="2800" dirty="0">
                <a:latin typeface="Arial" panose="020B0604020202020204" pitchFamily="34" charset="0"/>
                <a:cs typeface="Arial" panose="020B0604020202020204" pitchFamily="34" charset="0"/>
              </a:rPr>
              <a:t>As empresas já canceladas pelo art. 60 devem ter seu status mantido;</a:t>
            </a:r>
          </a:p>
          <a:p>
            <a:pPr>
              <a:buFont typeface="Arial" panose="020B0604020202020204" pitchFamily="34" charset="0"/>
              <a:buChar char="•"/>
            </a:pPr>
            <a:r>
              <a:rPr lang="pt-BR" sz="2800" dirty="0">
                <a:latin typeface="Arial" panose="020B0604020202020204" pitchFamily="34" charset="0"/>
                <a:cs typeface="Arial" panose="020B0604020202020204" pitchFamily="34" charset="0"/>
              </a:rPr>
              <a:t>Para reativar a empresa já cancelada pelo art. 60, usuário deverá realizar uma alteração com evento de reativação.</a:t>
            </a:r>
          </a:p>
          <a:p>
            <a:endParaRPr lang="pt-BR" dirty="0"/>
          </a:p>
        </p:txBody>
      </p:sp>
    </p:spTree>
    <p:extLst>
      <p:ext uri="{BB962C8B-B14F-4D97-AF65-F5344CB8AC3E}">
        <p14:creationId xmlns:p14="http://schemas.microsoft.com/office/powerpoint/2010/main" val="1813304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AE4355-0D35-4FFC-AE3C-B45BC3D89FDD}"/>
              </a:ext>
            </a:extLst>
          </p:cNvPr>
          <p:cNvSpPr>
            <a:spLocks noGrp="1"/>
          </p:cNvSpPr>
          <p:nvPr>
            <p:ph type="title"/>
          </p:nvPr>
        </p:nvSpPr>
        <p:spPr/>
        <p:txBody>
          <a:bodyPr/>
          <a:lstStyle/>
          <a:p>
            <a:pPr algn="ctr"/>
            <a:br>
              <a:rPr lang="pt-BR" b="1" dirty="0">
                <a:solidFill>
                  <a:schemeClr val="accent1">
                    <a:lumMod val="60000"/>
                    <a:lumOff val="40000"/>
                  </a:schemeClr>
                </a:solidFill>
              </a:rPr>
            </a:br>
            <a:r>
              <a:rPr lang="pt-BR" b="1" dirty="0">
                <a:solidFill>
                  <a:schemeClr val="accent2"/>
                </a:solidFill>
                <a:latin typeface="Arial" panose="020B0604020202020204" pitchFamily="34" charset="0"/>
                <a:cs typeface="Arial" panose="020B0604020202020204" pitchFamily="34" charset="0"/>
              </a:rPr>
              <a:t>2 - Lei nº 14.195/2021 </a:t>
            </a:r>
          </a:p>
        </p:txBody>
      </p:sp>
      <p:sp>
        <p:nvSpPr>
          <p:cNvPr id="3" name="Espaço Reservado para Conteúdo 2">
            <a:extLst>
              <a:ext uri="{FF2B5EF4-FFF2-40B4-BE49-F238E27FC236}">
                <a16:creationId xmlns:a16="http://schemas.microsoft.com/office/drawing/2014/main" id="{532DA4B4-20ED-457F-A777-B9ECAF50FF74}"/>
              </a:ext>
            </a:extLst>
          </p:cNvPr>
          <p:cNvSpPr>
            <a:spLocks noGrp="1"/>
          </p:cNvSpPr>
          <p:nvPr>
            <p:ph idx="1"/>
          </p:nvPr>
        </p:nvSpPr>
        <p:spPr>
          <a:xfrm>
            <a:off x="677333" y="2160589"/>
            <a:ext cx="9910455" cy="4528969"/>
          </a:xfrm>
        </p:spPr>
        <p:txBody>
          <a:bodyPr>
            <a:normAutofit/>
          </a:bodyPr>
          <a:lstStyle/>
          <a:p>
            <a:r>
              <a:rPr lang="pt-BR" sz="2400" b="1" dirty="0">
                <a:latin typeface="Arial" panose="020B0604020202020204" pitchFamily="34" charset="0"/>
                <a:cs typeface="Arial" panose="020B0604020202020204" pitchFamily="34" charset="0"/>
              </a:rPr>
              <a:t>Mudanças na escolha do nome empresarial:</a:t>
            </a:r>
          </a:p>
          <a:p>
            <a:endParaRPr lang="pt-BR" sz="2400" b="1" dirty="0">
              <a:latin typeface="Arial" panose="020B0604020202020204" pitchFamily="34" charset="0"/>
              <a:cs typeface="Arial" panose="020B0604020202020204" pitchFamily="34" charset="0"/>
            </a:endParaRPr>
          </a:p>
          <a:p>
            <a:pPr>
              <a:buFont typeface="Arial" panose="020B0604020202020204" pitchFamily="34" charset="0"/>
              <a:buChar char="•"/>
            </a:pPr>
            <a:r>
              <a:rPr lang="pt-BR" sz="2400" b="1" dirty="0">
                <a:latin typeface="Arial" panose="020B0604020202020204" pitchFamily="34" charset="0"/>
                <a:cs typeface="Arial" panose="020B0604020202020204" pitchFamily="34" charset="0"/>
              </a:rPr>
              <a:t>Apenas nomes idênticos não podem ser registrados, de modo que se passa a aceitar o arquivamento de nomes empresariais semelhantes (art. 35, V da lei 8.934/1994);</a:t>
            </a:r>
          </a:p>
          <a:p>
            <a:pPr>
              <a:buFont typeface="Arial" panose="020B0604020202020204" pitchFamily="34" charset="0"/>
              <a:buChar char="•"/>
            </a:pPr>
            <a:endParaRPr lang="pt-BR" sz="2400" b="1" dirty="0">
              <a:latin typeface="Arial" panose="020B0604020202020204" pitchFamily="34" charset="0"/>
              <a:cs typeface="Arial" panose="020B0604020202020204" pitchFamily="34" charset="0"/>
            </a:endParaRPr>
          </a:p>
          <a:p>
            <a:pPr>
              <a:buFont typeface="Arial" panose="020B0604020202020204" pitchFamily="34" charset="0"/>
              <a:buChar char="•"/>
            </a:pPr>
            <a:r>
              <a:rPr lang="pt-BR" sz="2400" b="1" dirty="0">
                <a:latin typeface="Arial" panose="020B0604020202020204" pitchFamily="34" charset="0"/>
                <a:cs typeface="Arial" panose="020B0604020202020204" pitchFamily="34" charset="0"/>
              </a:rPr>
              <a:t>Caberá aos interessados, se assim desejarem, questionar o arquivamento por meio de recurso ao DREI;</a:t>
            </a:r>
          </a:p>
          <a:p>
            <a:endParaRPr lang="pt-BR" dirty="0"/>
          </a:p>
        </p:txBody>
      </p:sp>
    </p:spTree>
    <p:extLst>
      <p:ext uri="{BB962C8B-B14F-4D97-AF65-F5344CB8AC3E}">
        <p14:creationId xmlns:p14="http://schemas.microsoft.com/office/powerpoint/2010/main" val="879267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BC7BB-548B-40C9-96B4-2A4F7FA94110}"/>
              </a:ext>
            </a:extLst>
          </p:cNvPr>
          <p:cNvSpPr>
            <a:spLocks noGrp="1"/>
          </p:cNvSpPr>
          <p:nvPr>
            <p:ph type="title"/>
          </p:nvPr>
        </p:nvSpPr>
        <p:spPr>
          <a:xfrm>
            <a:off x="1285460" y="397565"/>
            <a:ext cx="8693427" cy="1643270"/>
          </a:xfrm>
        </p:spPr>
        <p:txBody>
          <a:bodyPr>
            <a:normAutofit fontScale="90000"/>
          </a:bodyPr>
          <a:lstStyle/>
          <a:p>
            <a:pPr algn="ctr"/>
            <a:br>
              <a:rPr lang="pt-BR" dirty="0">
                <a:latin typeface="Arial" panose="020B0604020202020204" pitchFamily="34" charset="0"/>
                <a:cs typeface="Arial" panose="020B0604020202020204" pitchFamily="34" charset="0"/>
              </a:rPr>
            </a:br>
            <a:r>
              <a:rPr lang="pt-BR" b="1" dirty="0">
                <a:solidFill>
                  <a:srgbClr val="FF0000"/>
                </a:solidFill>
                <a:latin typeface="Arial" panose="020B0604020202020204" pitchFamily="34" charset="0"/>
                <a:cs typeface="Arial" panose="020B0604020202020204" pitchFamily="34" charset="0"/>
              </a:rPr>
              <a:t>3 - Instrução normativa n°.81/2020</a:t>
            </a:r>
            <a:br>
              <a:rPr lang="pt-BR" b="1" dirty="0">
                <a:solidFill>
                  <a:srgbClr val="FF0000"/>
                </a:solidFill>
                <a:latin typeface="Arial" panose="020B0604020202020204" pitchFamily="34" charset="0"/>
                <a:cs typeface="Arial" panose="020B0604020202020204" pitchFamily="34" charset="0"/>
              </a:rPr>
            </a:br>
            <a:endParaRPr lang="pt-BR" b="1" dirty="0">
              <a:solidFill>
                <a:srgbClr val="FF0000"/>
              </a:solidFill>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05622101-171F-4D10-804A-353E848352D9}"/>
              </a:ext>
            </a:extLst>
          </p:cNvPr>
          <p:cNvSpPr>
            <a:spLocks noGrp="1"/>
          </p:cNvSpPr>
          <p:nvPr>
            <p:ph idx="1"/>
          </p:nvPr>
        </p:nvSpPr>
        <p:spPr>
          <a:xfrm>
            <a:off x="677333" y="1852863"/>
            <a:ext cx="9460579" cy="5005137"/>
          </a:xfrm>
        </p:spPr>
        <p:txBody>
          <a:bodyPr>
            <a:normAutofit lnSpcReduction="10000"/>
          </a:bodyPr>
          <a:lstStyle/>
          <a:p>
            <a:pPr>
              <a:buFont typeface="Arial" panose="020B0604020202020204" pitchFamily="34" charset="0"/>
              <a:buChar char="•"/>
            </a:pPr>
            <a:endParaRPr lang="pt-BR" dirty="0">
              <a:latin typeface="Arial" panose="020B0604020202020204" pitchFamily="34" charset="0"/>
              <a:cs typeface="Arial" panose="020B0604020202020204" pitchFamily="34" charset="0"/>
            </a:endParaRPr>
          </a:p>
          <a:p>
            <a:pPr>
              <a:buFont typeface="Arial" panose="020B0604020202020204" pitchFamily="34" charset="0"/>
              <a:buChar char="•"/>
            </a:pPr>
            <a:r>
              <a:rPr lang="pt-BR" sz="2800" dirty="0">
                <a:latin typeface="Arial" panose="020B0604020202020204" pitchFamily="34" charset="0"/>
                <a:cs typeface="Arial" panose="020B0604020202020204" pitchFamily="34" charset="0"/>
              </a:rPr>
              <a:t>Revisa as normas e consolida em um só instrumento as diretrizes do registro público de empresas regulamentadas pelo DREI;</a:t>
            </a:r>
          </a:p>
          <a:p>
            <a:pPr>
              <a:buFont typeface="Arial" panose="020B0604020202020204" pitchFamily="34" charset="0"/>
              <a:buChar char="•"/>
            </a:pPr>
            <a:r>
              <a:rPr lang="pt-BR" sz="2800" dirty="0">
                <a:latin typeface="Arial" panose="020B0604020202020204" pitchFamily="34" charset="0"/>
                <a:cs typeface="Arial" panose="020B0604020202020204" pitchFamily="34" charset="0"/>
              </a:rPr>
              <a:t>Foram revogadas 56 normas, </a:t>
            </a:r>
            <a:r>
              <a:rPr lang="pt-BR" sz="2800" b="1" dirty="0">
                <a:latin typeface="Arial" panose="020B0604020202020204" pitchFamily="34" charset="0"/>
                <a:cs typeface="Arial" panose="020B0604020202020204" pitchFamily="34" charset="0"/>
              </a:rPr>
              <a:t>sendo 44 instruções normativas e 12 ofícios circulares</a:t>
            </a:r>
            <a:r>
              <a:rPr lang="pt-BR" sz="2800" dirty="0">
                <a:latin typeface="Arial" panose="020B0604020202020204" pitchFamily="34" charset="0"/>
                <a:cs typeface="Arial" panose="020B0604020202020204" pitchFamily="34" charset="0"/>
              </a:rPr>
              <a:t>;</a:t>
            </a:r>
          </a:p>
          <a:p>
            <a:pPr>
              <a:buFont typeface="Arial" panose="020B0604020202020204" pitchFamily="34" charset="0"/>
              <a:buChar char="•"/>
            </a:pPr>
            <a:endParaRPr lang="pt-BR" sz="2800" dirty="0">
              <a:latin typeface="Arial" panose="020B0604020202020204" pitchFamily="34" charset="0"/>
              <a:cs typeface="Arial" panose="020B0604020202020204" pitchFamily="34" charset="0"/>
            </a:endParaRPr>
          </a:p>
          <a:p>
            <a:pPr>
              <a:buFont typeface="Arial" panose="020B0604020202020204" pitchFamily="34" charset="0"/>
              <a:buChar char="•"/>
            </a:pPr>
            <a:r>
              <a:rPr lang="pt-BR" sz="2800" dirty="0">
                <a:latin typeface="Arial" panose="020B0604020202020204" pitchFamily="34" charset="0"/>
                <a:cs typeface="Arial" panose="020B0604020202020204" pitchFamily="34" charset="0"/>
              </a:rPr>
              <a:t>De importante a leitura pelos contadores;</a:t>
            </a:r>
          </a:p>
          <a:p>
            <a:pPr>
              <a:buFont typeface="Arial" panose="020B0604020202020204" pitchFamily="34" charset="0"/>
              <a:buChar char="•"/>
            </a:pPr>
            <a:endParaRPr lang="pt-BR" sz="2800" dirty="0">
              <a:latin typeface="Arial" panose="020B0604020202020204" pitchFamily="34" charset="0"/>
              <a:cs typeface="Arial" panose="020B0604020202020204" pitchFamily="34" charset="0"/>
            </a:endParaRPr>
          </a:p>
          <a:p>
            <a:pPr>
              <a:buFont typeface="Arial" panose="020B0604020202020204" pitchFamily="34" charset="0"/>
              <a:buChar char="•"/>
            </a:pPr>
            <a:r>
              <a:rPr lang="pt-BR" sz="2800" dirty="0">
                <a:latin typeface="Arial" panose="020B0604020202020204" pitchFamily="34" charset="0"/>
                <a:cs typeface="Arial" panose="020B0604020202020204" pitchFamily="34" charset="0"/>
              </a:rPr>
              <a:t>Disponível em </a:t>
            </a:r>
            <a:r>
              <a:rPr lang="pt-BR" sz="2800" dirty="0">
                <a:latin typeface="Arial" panose="020B0604020202020204" pitchFamily="34" charset="0"/>
                <a:cs typeface="Arial" panose="020B0604020202020204" pitchFamily="34" charset="0"/>
                <a:hlinkClick r:id="rId2"/>
              </a:rPr>
              <a:t>https://www.gov.br/economia/pt-br/assuntos/drei</a:t>
            </a:r>
            <a:r>
              <a:rPr lang="pt-BR"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10118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49B966-23AB-4CD9-A9A6-453B39EB6AAE}"/>
              </a:ext>
            </a:extLst>
          </p:cNvPr>
          <p:cNvSpPr>
            <a:spLocks noGrp="1"/>
          </p:cNvSpPr>
          <p:nvPr>
            <p:ph type="title"/>
          </p:nvPr>
        </p:nvSpPr>
        <p:spPr>
          <a:xfrm>
            <a:off x="1451579" y="278296"/>
            <a:ext cx="8447795" cy="1152939"/>
          </a:xfrm>
        </p:spPr>
        <p:txBody>
          <a:bodyPr>
            <a:normAutofit fontScale="90000"/>
          </a:bodyPr>
          <a:lstStyle/>
          <a:p>
            <a:pPr algn="ctr"/>
            <a:br>
              <a:rPr lang="pt-BR" dirty="0"/>
            </a:br>
            <a:r>
              <a:rPr lang="pt-BR" b="1" dirty="0">
                <a:solidFill>
                  <a:srgbClr val="FF0000"/>
                </a:solidFill>
              </a:rPr>
              <a:t>3 - Instrução normativa n°81/2020</a:t>
            </a:r>
          </a:p>
        </p:txBody>
      </p:sp>
      <p:sp>
        <p:nvSpPr>
          <p:cNvPr id="3" name="Espaço Reservado para Conteúdo 2">
            <a:extLst>
              <a:ext uri="{FF2B5EF4-FFF2-40B4-BE49-F238E27FC236}">
                <a16:creationId xmlns:a16="http://schemas.microsoft.com/office/drawing/2014/main" id="{BE0A6B6E-2654-4AC9-A6C8-9BA061286326}"/>
              </a:ext>
            </a:extLst>
          </p:cNvPr>
          <p:cNvSpPr>
            <a:spLocks noGrp="1"/>
          </p:cNvSpPr>
          <p:nvPr>
            <p:ph idx="1"/>
          </p:nvPr>
        </p:nvSpPr>
        <p:spPr>
          <a:xfrm>
            <a:off x="874643" y="1431235"/>
            <a:ext cx="10363199" cy="5426765"/>
          </a:xfrm>
        </p:spPr>
        <p:txBody>
          <a:bodyPr>
            <a:normAutofit fontScale="77500" lnSpcReduction="20000"/>
          </a:bodyPr>
          <a:lstStyle/>
          <a:p>
            <a:endParaRPr lang="pt-BR" sz="2200" b="1" dirty="0">
              <a:latin typeface="Arial" panose="020B0604020202020204" pitchFamily="34" charset="0"/>
              <a:cs typeface="Arial" panose="020B0604020202020204" pitchFamily="34" charset="0"/>
            </a:endParaRPr>
          </a:p>
          <a:p>
            <a:r>
              <a:rPr lang="pt-BR" sz="3200" b="1" dirty="0">
                <a:latin typeface="Arial" panose="020B0604020202020204" pitchFamily="34" charset="0"/>
                <a:cs typeface="Arial" panose="020B0604020202020204" pitchFamily="34" charset="0"/>
              </a:rPr>
              <a:t>Principais pontos alterados</a:t>
            </a:r>
            <a:r>
              <a:rPr lang="pt-BR" sz="2900" b="1" dirty="0">
                <a:latin typeface="Arial" panose="020B0604020202020204" pitchFamily="34" charset="0"/>
                <a:cs typeface="Arial" panose="020B0604020202020204" pitchFamily="34" charset="0"/>
              </a:rPr>
              <a:t>:</a:t>
            </a:r>
          </a:p>
          <a:p>
            <a:endParaRPr lang="pt-BR" sz="2900" b="1" dirty="0">
              <a:latin typeface="Arial" panose="020B0604020202020204" pitchFamily="34" charset="0"/>
              <a:cs typeface="Arial" panose="020B0604020202020204" pitchFamily="34" charset="0"/>
            </a:endParaRPr>
          </a:p>
          <a:p>
            <a:pPr>
              <a:buFont typeface="Arial" panose="020B0604020202020204" pitchFamily="34" charset="0"/>
              <a:buChar char="•"/>
            </a:pPr>
            <a:r>
              <a:rPr lang="pt-BR" sz="3400" b="1" dirty="0">
                <a:latin typeface="Arial" panose="020B0604020202020204" pitchFamily="34" charset="0"/>
                <a:cs typeface="Arial" panose="020B0604020202020204" pitchFamily="34" charset="0"/>
              </a:rPr>
              <a:t> </a:t>
            </a:r>
            <a:r>
              <a:rPr lang="pt-BR" sz="3400" dirty="0">
                <a:latin typeface="Arial" panose="020B0604020202020204" pitchFamily="34" charset="0"/>
                <a:cs typeface="Arial" panose="020B0604020202020204" pitchFamily="34" charset="0"/>
              </a:rPr>
              <a:t>Ampliação do registro automático de empresas: alteração e extinção de empresário individual, sociedade limitada, e a constituição de cooperativa;</a:t>
            </a:r>
          </a:p>
          <a:p>
            <a:pPr>
              <a:buFont typeface="Arial" panose="020B0604020202020204" pitchFamily="34" charset="0"/>
              <a:buChar char="•"/>
            </a:pPr>
            <a:r>
              <a:rPr lang="pt-BR" sz="3400" dirty="0">
                <a:latin typeface="Arial" panose="020B0604020202020204" pitchFamily="34" charset="0"/>
                <a:cs typeface="Arial" panose="020B0604020202020204" pitchFamily="34" charset="0"/>
              </a:rPr>
              <a:t> Consolidação em um único documento das normas de abertura, alteração e baixa de empresário individual, sociedades empresárias e cooperativas;</a:t>
            </a:r>
          </a:p>
          <a:p>
            <a:pPr>
              <a:buFont typeface="Arial" panose="020B0604020202020204" pitchFamily="34" charset="0"/>
              <a:buChar char="•"/>
            </a:pPr>
            <a:r>
              <a:rPr lang="pt-BR" sz="3400" dirty="0">
                <a:latin typeface="Arial" panose="020B0604020202020204" pitchFamily="34" charset="0"/>
                <a:cs typeface="Arial" panose="020B0604020202020204" pitchFamily="34" charset="0"/>
              </a:rPr>
              <a:t> Regra de composição dos nomes empresariais (denominação), bem como dos critérios para verificação da existência de identidade e semelhança;</a:t>
            </a:r>
          </a:p>
          <a:p>
            <a:pPr>
              <a:buFont typeface="Arial" panose="020B0604020202020204" pitchFamily="34" charset="0"/>
              <a:buChar char="•"/>
            </a:pPr>
            <a:r>
              <a:rPr lang="pt-BR" sz="3400" dirty="0">
                <a:latin typeface="Arial" panose="020B0604020202020204" pitchFamily="34" charset="0"/>
                <a:cs typeface="Arial" panose="020B0604020202020204" pitchFamily="34" charset="0"/>
              </a:rPr>
              <a:t> Permissão para a transformação de associações e cooperativas em sociedades empresárias;</a:t>
            </a:r>
          </a:p>
          <a:p>
            <a:endParaRPr lang="pt-BR" dirty="0"/>
          </a:p>
        </p:txBody>
      </p:sp>
    </p:spTree>
    <p:extLst>
      <p:ext uri="{BB962C8B-B14F-4D97-AF65-F5344CB8AC3E}">
        <p14:creationId xmlns:p14="http://schemas.microsoft.com/office/powerpoint/2010/main" val="3371521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56EAFF-5163-4386-B93F-8F9529D32BF3}"/>
              </a:ext>
            </a:extLst>
          </p:cNvPr>
          <p:cNvSpPr>
            <a:spLocks noGrp="1"/>
          </p:cNvSpPr>
          <p:nvPr>
            <p:ph type="title"/>
          </p:nvPr>
        </p:nvSpPr>
        <p:spPr>
          <a:xfrm>
            <a:off x="1272208" y="609600"/>
            <a:ext cx="8001793" cy="1320800"/>
          </a:xfrm>
        </p:spPr>
        <p:txBody>
          <a:bodyPr/>
          <a:lstStyle/>
          <a:p>
            <a:pPr algn="ctr"/>
            <a:br>
              <a:rPr lang="pt-BR" dirty="0">
                <a:latin typeface="Arial" panose="020B0604020202020204" pitchFamily="34" charset="0"/>
                <a:cs typeface="Arial" panose="020B0604020202020204" pitchFamily="34" charset="0"/>
              </a:rPr>
            </a:br>
            <a:r>
              <a:rPr lang="pt-BR" b="1" dirty="0">
                <a:solidFill>
                  <a:srgbClr val="FF0000"/>
                </a:solidFill>
                <a:latin typeface="Arial" panose="020B0604020202020204" pitchFamily="34" charset="0"/>
                <a:cs typeface="Arial" panose="020B0604020202020204" pitchFamily="34" charset="0"/>
              </a:rPr>
              <a:t>3 - Instrução normativa n°. 81/2020</a:t>
            </a:r>
          </a:p>
        </p:txBody>
      </p:sp>
      <p:sp>
        <p:nvSpPr>
          <p:cNvPr id="3" name="Espaço Reservado para Conteúdo 2">
            <a:extLst>
              <a:ext uri="{FF2B5EF4-FFF2-40B4-BE49-F238E27FC236}">
                <a16:creationId xmlns:a16="http://schemas.microsoft.com/office/drawing/2014/main" id="{8560C2CC-BC83-4E62-844A-758D566588BA}"/>
              </a:ext>
            </a:extLst>
          </p:cNvPr>
          <p:cNvSpPr>
            <a:spLocks noGrp="1"/>
          </p:cNvSpPr>
          <p:nvPr>
            <p:ph idx="1"/>
          </p:nvPr>
        </p:nvSpPr>
        <p:spPr>
          <a:xfrm>
            <a:off x="1451580" y="2015732"/>
            <a:ext cx="8991134" cy="4842268"/>
          </a:xfrm>
        </p:spPr>
        <p:txBody>
          <a:bodyPr>
            <a:normAutofit lnSpcReduction="10000"/>
          </a:bodyPr>
          <a:lstStyle/>
          <a:p>
            <a:pPr marL="0" indent="0">
              <a:buNone/>
            </a:pPr>
            <a:r>
              <a:rPr lang="pt-BR" sz="2400" b="1" dirty="0">
                <a:latin typeface="Arial" panose="020B0604020202020204" pitchFamily="34" charset="0"/>
                <a:cs typeface="Arial" panose="020B0604020202020204" pitchFamily="34" charset="0"/>
              </a:rPr>
              <a:t>Principais pontos alterados</a:t>
            </a:r>
            <a:r>
              <a:rPr lang="pt-BR" sz="2400" dirty="0">
                <a:latin typeface="Arial" panose="020B0604020202020204" pitchFamily="34" charset="0"/>
                <a:cs typeface="Arial" panose="020B0604020202020204" pitchFamily="34" charset="0"/>
              </a:rPr>
              <a:t>:</a:t>
            </a:r>
          </a:p>
          <a:p>
            <a:pPr marL="0" indent="0">
              <a:buNone/>
            </a:pPr>
            <a:endParaRPr lang="pt-BR" sz="2400" dirty="0">
              <a:latin typeface="Arial" panose="020B0604020202020204" pitchFamily="34" charset="0"/>
              <a:cs typeface="Arial" panose="020B0604020202020204" pitchFamily="34" charset="0"/>
            </a:endParaRP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Regra expressa detalhando a possibilidade de emissão de quotas preferenciais em sociedades limitadas;</a:t>
            </a:r>
          </a:p>
          <a:p>
            <a:pPr>
              <a:buFont typeface="Arial" panose="020B0604020202020204" pitchFamily="34" charset="0"/>
              <a:buChar char="•"/>
            </a:pPr>
            <a:endParaRPr lang="pt-BR" sz="2400" dirty="0">
              <a:latin typeface="Arial" panose="020B0604020202020204" pitchFamily="34" charset="0"/>
              <a:cs typeface="Arial" panose="020B0604020202020204" pitchFamily="34" charset="0"/>
            </a:endParaRP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 Arquivamento de atos empresariais sem a necessidade de autorizações prévias de órgãos governamentais para funcionamento;</a:t>
            </a:r>
          </a:p>
          <a:p>
            <a:pPr>
              <a:buFont typeface="Arial" panose="020B0604020202020204" pitchFamily="34" charset="0"/>
              <a:buChar char="•"/>
            </a:pPr>
            <a:endParaRPr lang="pt-BR" sz="2400" dirty="0">
              <a:latin typeface="Arial" panose="020B0604020202020204" pitchFamily="34" charset="0"/>
              <a:cs typeface="Arial" panose="020B0604020202020204" pitchFamily="34" charset="0"/>
            </a:endParaRP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 Regra das publicações das sociedades limitadas e anônimas para a convocação de reunião ou assembleia;</a:t>
            </a:r>
          </a:p>
          <a:p>
            <a:endParaRPr lang="pt-BR" dirty="0"/>
          </a:p>
        </p:txBody>
      </p:sp>
    </p:spTree>
    <p:extLst>
      <p:ext uri="{BB962C8B-B14F-4D97-AF65-F5344CB8AC3E}">
        <p14:creationId xmlns:p14="http://schemas.microsoft.com/office/powerpoint/2010/main" val="70210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816563-F6FC-4152-8C86-C6BC54BBD4B1}"/>
              </a:ext>
            </a:extLst>
          </p:cNvPr>
          <p:cNvSpPr>
            <a:spLocks noGrp="1"/>
          </p:cNvSpPr>
          <p:nvPr>
            <p:ph type="title"/>
          </p:nvPr>
        </p:nvSpPr>
        <p:spPr>
          <a:xfrm>
            <a:off x="1451579" y="331306"/>
            <a:ext cx="8023725" cy="1073424"/>
          </a:xfrm>
        </p:spPr>
        <p:txBody>
          <a:bodyPr>
            <a:normAutofit/>
          </a:bodyPr>
          <a:lstStyle/>
          <a:p>
            <a:r>
              <a:rPr lang="pt-BR" sz="2800" b="1" dirty="0">
                <a:solidFill>
                  <a:schemeClr val="accent5"/>
                </a:solidFill>
                <a:latin typeface="Arial" panose="020B0604020202020204" pitchFamily="34" charset="0"/>
                <a:cs typeface="Arial" panose="020B0604020202020204" pitchFamily="34" charset="0"/>
              </a:rPr>
              <a:t>4. Instrução Normativa DREI nº. 82, 19/</a:t>
            </a:r>
            <a:r>
              <a:rPr lang="pt-BR" sz="2800" b="1" dirty="0" err="1">
                <a:solidFill>
                  <a:schemeClr val="accent5"/>
                </a:solidFill>
                <a:latin typeface="Arial" panose="020B0604020202020204" pitchFamily="34" charset="0"/>
                <a:cs typeface="Arial" panose="020B0604020202020204" pitchFamily="34" charset="0"/>
              </a:rPr>
              <a:t>Fev</a:t>
            </a:r>
            <a:r>
              <a:rPr lang="pt-BR" sz="2800" b="1" dirty="0">
                <a:solidFill>
                  <a:schemeClr val="accent5"/>
                </a:solidFill>
                <a:latin typeface="Arial" panose="020B0604020202020204" pitchFamily="34" charset="0"/>
                <a:cs typeface="Arial" panose="020B0604020202020204" pitchFamily="34" charset="0"/>
              </a:rPr>
              <a:t>/21 	(Livros contábeis e não contábeis) </a:t>
            </a:r>
          </a:p>
        </p:txBody>
      </p:sp>
      <p:sp>
        <p:nvSpPr>
          <p:cNvPr id="3" name="Espaço Reservado para Conteúdo 2">
            <a:extLst>
              <a:ext uri="{FF2B5EF4-FFF2-40B4-BE49-F238E27FC236}">
                <a16:creationId xmlns:a16="http://schemas.microsoft.com/office/drawing/2014/main" id="{82C22DFC-54F0-41E2-A94B-312C231783E8}"/>
              </a:ext>
            </a:extLst>
          </p:cNvPr>
          <p:cNvSpPr>
            <a:spLocks noGrp="1"/>
          </p:cNvSpPr>
          <p:nvPr>
            <p:ph idx="1"/>
          </p:nvPr>
        </p:nvSpPr>
        <p:spPr>
          <a:xfrm>
            <a:off x="1451579" y="1802296"/>
            <a:ext cx="9603275" cy="4724398"/>
          </a:xfrm>
        </p:spPr>
        <p:txBody>
          <a:bodyPr>
            <a:normAutofit/>
          </a:bodyPr>
          <a:lstStyle/>
          <a:p>
            <a:r>
              <a:rPr lang="pt-BR" sz="2400" b="1" dirty="0">
                <a:latin typeface="Arial" panose="020B0604020202020204" pitchFamily="34" charset="0"/>
                <a:cs typeface="Arial" panose="020B0604020202020204" pitchFamily="34" charset="0"/>
              </a:rPr>
              <a:t>Regulamenta a autenticação de Livro Contábeis e Não Contábeis.</a:t>
            </a:r>
            <a:endParaRPr lang="pt-BR" dirty="0">
              <a:latin typeface="Arial" panose="020B0604020202020204" pitchFamily="34" charset="0"/>
              <a:cs typeface="Arial" panose="020B0604020202020204" pitchFamily="34" charset="0"/>
            </a:endParaRPr>
          </a:p>
          <a:p>
            <a:r>
              <a:rPr lang="pt-BR" sz="2600" b="1" u="sng" dirty="0">
                <a:latin typeface="Arial" panose="020B0604020202020204" pitchFamily="34" charset="0"/>
                <a:cs typeface="Arial" panose="020B0604020202020204" pitchFamily="34" charset="0"/>
              </a:rPr>
              <a:t>Principal mudança:</a:t>
            </a:r>
          </a:p>
          <a:p>
            <a:pPr>
              <a:buFont typeface="Arial" panose="020B0604020202020204" pitchFamily="34" charset="0"/>
              <a:buChar char="•"/>
            </a:pPr>
            <a:r>
              <a:rPr lang="pt-BR" sz="2600" dirty="0">
                <a:latin typeface="Arial" panose="020B0604020202020204" pitchFamily="34" charset="0"/>
                <a:cs typeface="Arial" panose="020B0604020202020204" pitchFamily="34" charset="0"/>
              </a:rPr>
              <a:t>Obrigatoriedade dos livros contábeis e não contábeis serem autenticados de forma digital e automática. (Art. 3º.)</a:t>
            </a:r>
          </a:p>
          <a:p>
            <a:pPr>
              <a:buFont typeface="Arial" panose="020B0604020202020204" pitchFamily="34" charset="0"/>
              <a:buChar char="•"/>
            </a:pPr>
            <a:r>
              <a:rPr lang="pt-BR" sz="2600" dirty="0">
                <a:latin typeface="Arial" panose="020B0604020202020204" pitchFamily="34" charset="0"/>
                <a:cs typeface="Arial" panose="020B0604020202020204" pitchFamily="34" charset="0"/>
              </a:rPr>
              <a:t>Principal novidade trazida pela IN nº 82, diz respeito à autenticação automática que será disponibilizada no sistema Piauí Digital;</a:t>
            </a:r>
          </a:p>
          <a:p>
            <a:r>
              <a:rPr lang="pt-BR" sz="2400" dirty="0">
                <a:latin typeface="Arial" panose="020B0604020202020204" pitchFamily="34" charset="0"/>
                <a:cs typeface="Arial" panose="020B0604020202020204" pitchFamily="34" charset="0"/>
              </a:rPr>
              <a:t>Na JUCEPI, o procedimento de autenticação de livros já é realizado de forma digital desde janeiro de 2020.</a:t>
            </a:r>
          </a:p>
          <a:p>
            <a:endParaRPr lang="pt-BR" dirty="0"/>
          </a:p>
        </p:txBody>
      </p:sp>
    </p:spTree>
    <p:extLst>
      <p:ext uri="{BB962C8B-B14F-4D97-AF65-F5344CB8AC3E}">
        <p14:creationId xmlns:p14="http://schemas.microsoft.com/office/powerpoint/2010/main" val="304808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48B7CF4-69AF-4643-A057-C90E783A729A}"/>
              </a:ext>
            </a:extLst>
          </p:cNvPr>
          <p:cNvSpPr>
            <a:spLocks noGrp="1"/>
          </p:cNvSpPr>
          <p:nvPr>
            <p:ph idx="1"/>
          </p:nvPr>
        </p:nvSpPr>
        <p:spPr>
          <a:xfrm>
            <a:off x="1024128" y="940904"/>
            <a:ext cx="9720073" cy="5526157"/>
          </a:xfrm>
        </p:spPr>
        <p:txBody>
          <a:bodyPr>
            <a:normAutofit lnSpcReduction="10000"/>
          </a:bodyPr>
          <a:lstStyle/>
          <a:p>
            <a:pPr marL="0" indent="0">
              <a:buNone/>
            </a:pPr>
            <a:r>
              <a:rPr lang="pt-BR" sz="2800" b="1" dirty="0">
                <a:solidFill>
                  <a:schemeClr val="accent5"/>
                </a:solidFill>
                <a:latin typeface="Arial" panose="020B0604020202020204" pitchFamily="34" charset="0"/>
                <a:cs typeface="Arial" panose="020B0604020202020204" pitchFamily="34" charset="0"/>
              </a:rPr>
              <a:t>CONT. .. IN DREI 82/2021</a:t>
            </a:r>
          </a:p>
          <a:p>
            <a:pPr marL="0" indent="0">
              <a:buNone/>
            </a:pPr>
            <a:r>
              <a:rPr lang="pt-BR" sz="2400" b="1" dirty="0">
                <a:latin typeface="Arial" panose="020B0604020202020204" pitchFamily="34" charset="0"/>
                <a:cs typeface="Arial" panose="020B0604020202020204" pitchFamily="34" charset="0"/>
              </a:rPr>
              <a:t>Outra mudança importante é a definição que:</a:t>
            </a:r>
            <a:endParaRPr lang="pt-BR" b="1" dirty="0">
              <a:latin typeface="Arial" panose="020B0604020202020204" pitchFamily="34" charset="0"/>
              <a:cs typeface="Arial" panose="020B0604020202020204" pitchFamily="34" charset="0"/>
            </a:endParaRP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Os livros deverão ser exclusivamente digitais e serem produzidos ou lançados em plataformas eletrônicas. Isto implica dizer que os livros não podem ser elaborados fisicamente e, posteriormente, digitalizados.</a:t>
            </a:r>
          </a:p>
          <a:p>
            <a:pPr>
              <a:buFont typeface="Arial" panose="020B0604020202020204" pitchFamily="34" charset="0"/>
              <a:buChar char="•"/>
            </a:pPr>
            <a:endParaRPr lang="pt-BR" sz="2400" dirty="0">
              <a:latin typeface="Arial" panose="020B0604020202020204" pitchFamily="34" charset="0"/>
              <a:cs typeface="Arial" panose="020B0604020202020204" pitchFamily="34" charset="0"/>
            </a:endParaRP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A IN nº. 82, deixou claro o papel das Juntas Comerciais no processo de autenticação de livros, que é: </a:t>
            </a:r>
          </a:p>
          <a:p>
            <a:pPr marL="0" indent="0">
              <a:buNone/>
            </a:pPr>
            <a:r>
              <a:rPr lang="pt-BR" sz="2400" dirty="0">
                <a:latin typeface="Arial" panose="020B0604020202020204" pitchFamily="34" charset="0"/>
                <a:cs typeface="Arial" panose="020B0604020202020204" pitchFamily="34" charset="0"/>
              </a:rPr>
              <a:t>	Verificação das formalidades extrínsecas dos dados contidos nos termos de abertura e encerramento, de modo que, o contabilista legalmente habilitado e o empresário são os responsáveis pelo seu conteúdo.</a:t>
            </a:r>
          </a:p>
          <a:p>
            <a:endParaRPr lang="pt-BR" dirty="0"/>
          </a:p>
        </p:txBody>
      </p:sp>
    </p:spTree>
    <p:extLst>
      <p:ext uri="{BB962C8B-B14F-4D97-AF65-F5344CB8AC3E}">
        <p14:creationId xmlns:p14="http://schemas.microsoft.com/office/powerpoint/2010/main" val="3849420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21CFCA-2AF5-4024-864C-598FDCFF3708}"/>
              </a:ext>
            </a:extLst>
          </p:cNvPr>
          <p:cNvSpPr>
            <a:spLocks noGrp="1"/>
          </p:cNvSpPr>
          <p:nvPr>
            <p:ph type="title"/>
          </p:nvPr>
        </p:nvSpPr>
        <p:spPr>
          <a:xfrm>
            <a:off x="677334" y="609600"/>
            <a:ext cx="8596668" cy="882316"/>
          </a:xfrm>
        </p:spPr>
        <p:txBody>
          <a:bodyPr>
            <a:normAutofit/>
          </a:bodyPr>
          <a:lstStyle/>
          <a:p>
            <a:pPr algn="ctr"/>
            <a:r>
              <a:rPr lang="pt-BR" dirty="0">
                <a:solidFill>
                  <a:srgbClr val="FF0000"/>
                </a:solidFill>
              </a:rPr>
              <a:t>O que deve conter nos termos do Livro:</a:t>
            </a:r>
          </a:p>
        </p:txBody>
      </p:sp>
      <p:sp>
        <p:nvSpPr>
          <p:cNvPr id="3" name="Espaço Reservado para Conteúdo 2">
            <a:extLst>
              <a:ext uri="{FF2B5EF4-FFF2-40B4-BE49-F238E27FC236}">
                <a16:creationId xmlns:a16="http://schemas.microsoft.com/office/drawing/2014/main" id="{C217AFB4-1378-4E78-9FC8-673750C3B657}"/>
              </a:ext>
            </a:extLst>
          </p:cNvPr>
          <p:cNvSpPr>
            <a:spLocks noGrp="1"/>
          </p:cNvSpPr>
          <p:nvPr>
            <p:ph idx="1"/>
          </p:nvPr>
        </p:nvSpPr>
        <p:spPr>
          <a:xfrm>
            <a:off x="677334" y="1251284"/>
            <a:ext cx="10837332" cy="5775157"/>
          </a:xfrm>
        </p:spPr>
        <p:txBody>
          <a:bodyPr>
            <a:noAutofit/>
          </a:bodyPr>
          <a:lstStyle/>
          <a:p>
            <a:r>
              <a:rPr lang="pt-BR" sz="2400" b="1" i="0" dirty="0">
                <a:solidFill>
                  <a:srgbClr val="333333"/>
                </a:solidFill>
                <a:effectLst/>
                <a:latin typeface="Arial" panose="020B0604020202020204" pitchFamily="34" charset="0"/>
                <a:cs typeface="Arial" panose="020B0604020202020204" pitchFamily="34" charset="0"/>
              </a:rPr>
              <a:t>Art. 5º Os livros contábeis ou não conterão termos de abertura e de encerramento</a:t>
            </a:r>
          </a:p>
          <a:p>
            <a:pPr algn="l"/>
            <a:r>
              <a:rPr lang="pt-BR" sz="2400" b="1" i="0" dirty="0">
                <a:solidFill>
                  <a:srgbClr val="333333"/>
                </a:solidFill>
                <a:effectLst/>
                <a:latin typeface="Arial" panose="020B0604020202020204" pitchFamily="34" charset="0"/>
                <a:cs typeface="Arial" panose="020B0604020202020204" pitchFamily="34" charset="0"/>
              </a:rPr>
              <a:t>I </a:t>
            </a:r>
            <a:r>
              <a:rPr lang="pt-BR" sz="2800" b="1" i="0" dirty="0">
                <a:solidFill>
                  <a:srgbClr val="333333"/>
                </a:solidFill>
                <a:effectLst/>
                <a:latin typeface="Arial" panose="020B0604020202020204" pitchFamily="34" charset="0"/>
                <a:cs typeface="Arial" panose="020B0604020202020204" pitchFamily="34" charset="0"/>
              </a:rPr>
              <a:t>- </a:t>
            </a:r>
            <a:r>
              <a:rPr lang="pt-BR" sz="2800" b="1" i="0" u="sng" dirty="0">
                <a:solidFill>
                  <a:srgbClr val="333333"/>
                </a:solidFill>
                <a:effectLst/>
                <a:latin typeface="Arial" panose="020B0604020202020204" pitchFamily="34" charset="0"/>
                <a:cs typeface="Arial" panose="020B0604020202020204" pitchFamily="34" charset="0"/>
              </a:rPr>
              <a:t>Termo de abertura</a:t>
            </a:r>
            <a:r>
              <a:rPr lang="pt-BR" sz="2800" b="0" i="0" u="sng" dirty="0">
                <a:solidFill>
                  <a:srgbClr val="333333"/>
                </a:solidFill>
                <a:effectLst/>
                <a:latin typeface="Arial" panose="020B0604020202020204" pitchFamily="34" charset="0"/>
                <a:cs typeface="Arial" panose="020B0604020202020204" pitchFamily="34" charset="0"/>
              </a:rPr>
              <a:t>:</a:t>
            </a:r>
          </a:p>
          <a:p>
            <a:pPr algn="l"/>
            <a:r>
              <a:rPr lang="pt-BR" sz="2800" b="0" i="0" dirty="0">
                <a:solidFill>
                  <a:srgbClr val="333333"/>
                </a:solidFill>
                <a:effectLst/>
                <a:latin typeface="Arial" panose="020B0604020202020204" pitchFamily="34" charset="0"/>
                <a:cs typeface="Arial" panose="020B0604020202020204" pitchFamily="34" charset="0"/>
              </a:rPr>
              <a:t>a) a finalidade a que se destina o livro (nome do livro);</a:t>
            </a:r>
          </a:p>
          <a:p>
            <a:pPr algn="l"/>
            <a:r>
              <a:rPr lang="pt-BR" sz="2800" b="0" i="0" dirty="0">
                <a:solidFill>
                  <a:srgbClr val="333333"/>
                </a:solidFill>
                <a:effectLst/>
                <a:latin typeface="Arial" panose="020B0604020202020204" pitchFamily="34" charset="0"/>
                <a:cs typeface="Arial" panose="020B0604020202020204" pitchFamily="34" charset="0"/>
              </a:rPr>
              <a:t>b) o número de ordem;</a:t>
            </a:r>
          </a:p>
          <a:p>
            <a:pPr algn="l"/>
            <a:r>
              <a:rPr lang="pt-BR" sz="2800" b="0" i="0" dirty="0">
                <a:solidFill>
                  <a:srgbClr val="333333"/>
                </a:solidFill>
                <a:effectLst/>
                <a:latin typeface="Arial" panose="020B0604020202020204" pitchFamily="34" charset="0"/>
                <a:cs typeface="Arial" panose="020B0604020202020204" pitchFamily="34" charset="0"/>
              </a:rPr>
              <a:t>c) o nome empresarial;</a:t>
            </a:r>
          </a:p>
          <a:p>
            <a:pPr algn="l"/>
            <a:r>
              <a:rPr lang="pt-BR" sz="2800" b="0" i="0" dirty="0">
                <a:solidFill>
                  <a:srgbClr val="333333"/>
                </a:solidFill>
                <a:effectLst/>
                <a:latin typeface="Arial" panose="020B0604020202020204" pitchFamily="34" charset="0"/>
                <a:cs typeface="Arial" panose="020B0604020202020204" pitchFamily="34" charset="0"/>
              </a:rPr>
              <a:t>d) o Cadastro Nacional da Pessoa Jurídica - CNPJ;</a:t>
            </a:r>
          </a:p>
          <a:p>
            <a:pPr algn="l"/>
            <a:r>
              <a:rPr lang="pt-BR" sz="2800" b="0" i="0" dirty="0">
                <a:solidFill>
                  <a:srgbClr val="333333"/>
                </a:solidFill>
                <a:effectLst/>
                <a:latin typeface="Arial" panose="020B0604020202020204" pitchFamily="34" charset="0"/>
                <a:cs typeface="Arial" panose="020B0604020202020204" pitchFamily="34" charset="0"/>
              </a:rPr>
              <a:t>e) o município da sede ou filial;</a:t>
            </a:r>
          </a:p>
          <a:p>
            <a:pPr algn="l"/>
            <a:r>
              <a:rPr lang="pt-BR" sz="2800" b="0" i="0" dirty="0">
                <a:solidFill>
                  <a:srgbClr val="333333"/>
                </a:solidFill>
                <a:effectLst/>
                <a:latin typeface="Arial" panose="020B0604020202020204" pitchFamily="34" charset="0"/>
                <a:cs typeface="Arial" panose="020B0604020202020204" pitchFamily="34" charset="0"/>
              </a:rPr>
              <a:t>f) o número e a data do arquivamento dos atos constitutivos na Junta Comercial; e</a:t>
            </a:r>
          </a:p>
          <a:p>
            <a:pPr algn="l"/>
            <a:r>
              <a:rPr lang="pt-BR" sz="2800" b="0" i="0" dirty="0">
                <a:solidFill>
                  <a:srgbClr val="333333"/>
                </a:solidFill>
                <a:effectLst/>
                <a:latin typeface="Arial" panose="020B0604020202020204" pitchFamily="34" charset="0"/>
                <a:cs typeface="Arial" panose="020B0604020202020204" pitchFamily="34" charset="0"/>
              </a:rPr>
              <a:t>g) a data e as assinaturas;</a:t>
            </a:r>
          </a:p>
        </p:txBody>
      </p:sp>
    </p:spTree>
    <p:extLst>
      <p:ext uri="{BB962C8B-B14F-4D97-AF65-F5344CB8AC3E}">
        <p14:creationId xmlns:p14="http://schemas.microsoft.com/office/powerpoint/2010/main" val="2868841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785C7-B363-4A28-88FE-EAB8CA46E32A}"/>
              </a:ext>
            </a:extLst>
          </p:cNvPr>
          <p:cNvSpPr>
            <a:spLocks noGrp="1"/>
          </p:cNvSpPr>
          <p:nvPr>
            <p:ph type="title"/>
          </p:nvPr>
        </p:nvSpPr>
        <p:spPr>
          <a:xfrm>
            <a:off x="677334" y="145774"/>
            <a:ext cx="8228127" cy="1258956"/>
          </a:xfrm>
        </p:spPr>
        <p:txBody>
          <a:bodyPr>
            <a:normAutofit fontScale="90000"/>
          </a:bodyPr>
          <a:lstStyle/>
          <a:p>
            <a:r>
              <a:rPr lang="pt-BR" b="1" dirty="0">
                <a:solidFill>
                  <a:srgbClr val="FF0000"/>
                </a:solidFill>
              </a:rPr>
              <a:t>1.     </a:t>
            </a:r>
            <a:r>
              <a:rPr lang="pt-BR" b="1" dirty="0">
                <a:solidFill>
                  <a:srgbClr val="FF0000"/>
                </a:solidFill>
                <a:latin typeface="Arial Black" panose="020B0A04020102020204" pitchFamily="34" charset="0"/>
              </a:rPr>
              <a:t>Novas diretrizes e normas do      		registro público de empresas</a:t>
            </a:r>
          </a:p>
        </p:txBody>
      </p:sp>
      <p:sp>
        <p:nvSpPr>
          <p:cNvPr id="3" name="Espaço Reservado para Conteúdo 2">
            <a:extLst>
              <a:ext uri="{FF2B5EF4-FFF2-40B4-BE49-F238E27FC236}">
                <a16:creationId xmlns:a16="http://schemas.microsoft.com/office/drawing/2014/main" id="{5CFF0181-DC13-4678-A6E1-1627528CDE28}"/>
              </a:ext>
            </a:extLst>
          </p:cNvPr>
          <p:cNvSpPr>
            <a:spLocks noGrp="1"/>
          </p:cNvSpPr>
          <p:nvPr>
            <p:ph idx="1"/>
          </p:nvPr>
        </p:nvSpPr>
        <p:spPr>
          <a:xfrm>
            <a:off x="1024129" y="1815548"/>
            <a:ext cx="9484846" cy="4585251"/>
          </a:xfrm>
        </p:spPr>
        <p:txBody>
          <a:bodyPr>
            <a:normAutofit fontScale="92500" lnSpcReduction="10000"/>
          </a:bodyPr>
          <a:lstStyle/>
          <a:p>
            <a:r>
              <a:rPr lang="pt-BR" sz="2400" b="1" dirty="0">
                <a:latin typeface="Arial" panose="020B0604020202020204" pitchFamily="34" charset="0"/>
                <a:cs typeface="Arial" panose="020B0604020202020204" pitchFamily="34" charset="0"/>
              </a:rPr>
              <a:t>Lei nº 13.874/2019 </a:t>
            </a:r>
            <a:r>
              <a:rPr lang="pt-BR" sz="2400" dirty="0">
                <a:latin typeface="Arial" panose="020B0604020202020204" pitchFamily="34" charset="0"/>
                <a:cs typeface="Arial" panose="020B0604020202020204" pitchFamily="34" charset="0"/>
              </a:rPr>
              <a:t>(Lei de Liberdade Econômica);</a:t>
            </a:r>
          </a:p>
          <a:p>
            <a:endParaRPr lang="pt-BR" sz="2400" dirty="0">
              <a:latin typeface="Arial" panose="020B0604020202020204" pitchFamily="34" charset="0"/>
              <a:cs typeface="Arial" panose="020B0604020202020204" pitchFamily="34" charset="0"/>
            </a:endParaRPr>
          </a:p>
          <a:p>
            <a:r>
              <a:rPr lang="pt-BR" sz="2400" b="1" dirty="0">
                <a:latin typeface="Arial" panose="020B0604020202020204" pitchFamily="34" charset="0"/>
                <a:cs typeface="Arial" panose="020B0604020202020204" pitchFamily="34" charset="0"/>
              </a:rPr>
              <a:t>Lei nº 14.195/2021 </a:t>
            </a:r>
            <a:r>
              <a:rPr lang="pt-BR" sz="2400" dirty="0">
                <a:latin typeface="Arial" panose="020B0604020202020204" pitchFamily="34" charset="0"/>
                <a:cs typeface="Arial" panose="020B0604020202020204" pitchFamily="34" charset="0"/>
              </a:rPr>
              <a:t>(Publicada em agosto de 2021);</a:t>
            </a:r>
          </a:p>
          <a:p>
            <a:endParaRPr lang="pt-BR" sz="2400" dirty="0">
              <a:latin typeface="Arial" panose="020B0604020202020204" pitchFamily="34" charset="0"/>
              <a:cs typeface="Arial" panose="020B0604020202020204" pitchFamily="34" charset="0"/>
            </a:endParaRPr>
          </a:p>
          <a:p>
            <a:r>
              <a:rPr lang="pt-BR" sz="2400" b="1" dirty="0">
                <a:latin typeface="Arial" panose="020B0604020202020204" pitchFamily="34" charset="0"/>
                <a:cs typeface="Arial" panose="020B0604020202020204" pitchFamily="34" charset="0"/>
              </a:rPr>
              <a:t>Instrução normativa DREI n° 81, de 10 de junho de 2020;</a:t>
            </a:r>
          </a:p>
          <a:p>
            <a:endParaRPr lang="pt-BR" sz="2400" b="1" dirty="0">
              <a:latin typeface="Arial" panose="020B0604020202020204" pitchFamily="34" charset="0"/>
              <a:cs typeface="Arial" panose="020B0604020202020204" pitchFamily="34" charset="0"/>
            </a:endParaRPr>
          </a:p>
          <a:p>
            <a:r>
              <a:rPr lang="pt-BR" sz="2400" b="1" dirty="0">
                <a:latin typeface="Arial" panose="020B0604020202020204" pitchFamily="34" charset="0"/>
                <a:cs typeface="Arial" panose="020B0604020202020204" pitchFamily="34" charset="0"/>
              </a:rPr>
              <a:t>Instrução Normativa DREI nº 82, de 19 de fevereiro de 2021 (Livros contábeis e não contábeis</a:t>
            </a:r>
            <a:r>
              <a:rPr lang="pt-BR" sz="2400" dirty="0">
                <a:latin typeface="Arial" panose="020B0604020202020204" pitchFamily="34" charset="0"/>
                <a:cs typeface="Arial" panose="020B0604020202020204" pitchFamily="34" charset="0"/>
              </a:rPr>
              <a:t>);</a:t>
            </a:r>
          </a:p>
          <a:p>
            <a:endParaRPr lang="pt-BR" sz="2400" dirty="0">
              <a:latin typeface="Arial" panose="020B0604020202020204" pitchFamily="34" charset="0"/>
              <a:cs typeface="Arial" panose="020B0604020202020204" pitchFamily="34" charset="0"/>
            </a:endParaRPr>
          </a:p>
          <a:p>
            <a:r>
              <a:rPr lang="pt-BR" sz="2400" b="1" dirty="0">
                <a:latin typeface="Arial" panose="020B0604020202020204" pitchFamily="34" charset="0"/>
                <a:cs typeface="Arial" panose="020B0604020202020204" pitchFamily="34" charset="0"/>
              </a:rPr>
              <a:t>Instrução Normativa DREI nº 55, de 19 de fevereiro de 2021 (Altera alguns artigos da IN n º 81 e n º 82);</a:t>
            </a:r>
          </a:p>
          <a:p>
            <a:pPr>
              <a:buFont typeface="Wingdings" panose="05000000000000000000" pitchFamily="2" charset="2"/>
              <a:buChar char="§"/>
            </a:pPr>
            <a:endParaRPr lang="pt-BR" sz="2400" dirty="0">
              <a:latin typeface="Arial" panose="020B060402020202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2762154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D37EF1-4331-43A4-B9DD-93FF1E56C837}"/>
              </a:ext>
            </a:extLst>
          </p:cNvPr>
          <p:cNvSpPr>
            <a:spLocks noGrp="1"/>
          </p:cNvSpPr>
          <p:nvPr>
            <p:ph type="title"/>
          </p:nvPr>
        </p:nvSpPr>
        <p:spPr>
          <a:xfrm>
            <a:off x="834886" y="609600"/>
            <a:ext cx="8439115" cy="808383"/>
          </a:xfrm>
        </p:spPr>
        <p:txBody>
          <a:bodyPr/>
          <a:lstStyle/>
          <a:p>
            <a:pPr algn="ctr"/>
            <a:r>
              <a:rPr lang="pt-BR" dirty="0">
                <a:solidFill>
                  <a:srgbClr val="FF0000"/>
                </a:solidFill>
              </a:rPr>
              <a:t>O que deve conter nos termos do Livro:</a:t>
            </a:r>
          </a:p>
        </p:txBody>
      </p:sp>
      <p:sp>
        <p:nvSpPr>
          <p:cNvPr id="3" name="Espaço Reservado para Conteúdo 2">
            <a:extLst>
              <a:ext uri="{FF2B5EF4-FFF2-40B4-BE49-F238E27FC236}">
                <a16:creationId xmlns:a16="http://schemas.microsoft.com/office/drawing/2014/main" id="{1106D58E-103E-45B3-99F8-88C8DA68B1C1}"/>
              </a:ext>
            </a:extLst>
          </p:cNvPr>
          <p:cNvSpPr>
            <a:spLocks noGrp="1"/>
          </p:cNvSpPr>
          <p:nvPr>
            <p:ph idx="1"/>
          </p:nvPr>
        </p:nvSpPr>
        <p:spPr>
          <a:xfrm>
            <a:off x="677333" y="1417983"/>
            <a:ext cx="9766077" cy="5247860"/>
          </a:xfrm>
        </p:spPr>
        <p:txBody>
          <a:bodyPr>
            <a:normAutofit fontScale="92500" lnSpcReduction="20000"/>
          </a:bodyPr>
          <a:lstStyle/>
          <a:p>
            <a:r>
              <a:rPr lang="pt-BR" b="1" i="0" dirty="0">
                <a:solidFill>
                  <a:srgbClr val="333333"/>
                </a:solidFill>
                <a:effectLst/>
                <a:latin typeface="Arial" panose="020B0604020202020204" pitchFamily="34" charset="0"/>
                <a:cs typeface="Arial" panose="020B0604020202020204" pitchFamily="34" charset="0"/>
              </a:rPr>
              <a:t>Art. 5º Os livros contábeis ou não conterão termos de abertura e de encerramento</a:t>
            </a:r>
          </a:p>
          <a:p>
            <a:pPr algn="l"/>
            <a:r>
              <a:rPr lang="pt-BR" sz="2600" b="1" i="0" dirty="0">
                <a:solidFill>
                  <a:srgbClr val="333333"/>
                </a:solidFill>
                <a:effectLst/>
                <a:latin typeface="Arial" panose="020B0604020202020204" pitchFamily="34" charset="0"/>
                <a:cs typeface="Arial" panose="020B0604020202020204" pitchFamily="34" charset="0"/>
              </a:rPr>
              <a:t>II - </a:t>
            </a:r>
            <a:r>
              <a:rPr lang="pt-BR" sz="2600" b="1" i="0" u="sng" dirty="0">
                <a:solidFill>
                  <a:srgbClr val="333333"/>
                </a:solidFill>
                <a:effectLst/>
                <a:latin typeface="Arial" panose="020B0604020202020204" pitchFamily="34" charset="0"/>
                <a:cs typeface="Arial" panose="020B0604020202020204" pitchFamily="34" charset="0"/>
              </a:rPr>
              <a:t>Termo de encerramento</a:t>
            </a:r>
            <a:r>
              <a:rPr lang="pt-BR" sz="2600" b="1" i="0" dirty="0">
                <a:solidFill>
                  <a:srgbClr val="333333"/>
                </a:solidFill>
                <a:effectLst/>
                <a:latin typeface="Arial" panose="020B0604020202020204" pitchFamily="34" charset="0"/>
                <a:cs typeface="Arial" panose="020B0604020202020204" pitchFamily="34" charset="0"/>
              </a:rPr>
              <a:t>:</a:t>
            </a:r>
          </a:p>
          <a:p>
            <a:pPr algn="l"/>
            <a:r>
              <a:rPr lang="pt-BR" sz="2600" b="0" i="0" dirty="0">
                <a:solidFill>
                  <a:srgbClr val="333333"/>
                </a:solidFill>
                <a:effectLst/>
                <a:latin typeface="Arial" panose="020B0604020202020204" pitchFamily="34" charset="0"/>
                <a:cs typeface="Arial" panose="020B0604020202020204" pitchFamily="34" charset="0"/>
              </a:rPr>
              <a:t>a) a finalidade a que destinou o livro (nome do livro);</a:t>
            </a:r>
          </a:p>
          <a:p>
            <a:pPr algn="l"/>
            <a:r>
              <a:rPr lang="pt-BR" sz="2600" b="0" i="0" dirty="0">
                <a:solidFill>
                  <a:srgbClr val="333333"/>
                </a:solidFill>
                <a:effectLst/>
                <a:latin typeface="Arial" panose="020B0604020202020204" pitchFamily="34" charset="0"/>
                <a:cs typeface="Arial" panose="020B0604020202020204" pitchFamily="34" charset="0"/>
              </a:rPr>
              <a:t>b) o número de ordem;</a:t>
            </a:r>
          </a:p>
          <a:p>
            <a:pPr algn="l"/>
            <a:r>
              <a:rPr lang="pt-BR" sz="2600" b="0" i="0" dirty="0">
                <a:solidFill>
                  <a:srgbClr val="333333"/>
                </a:solidFill>
                <a:effectLst/>
                <a:latin typeface="Arial" panose="020B0604020202020204" pitchFamily="34" charset="0"/>
                <a:cs typeface="Arial" panose="020B0604020202020204" pitchFamily="34" charset="0"/>
              </a:rPr>
              <a:t>c) o nome empresarial;</a:t>
            </a:r>
          </a:p>
          <a:p>
            <a:pPr algn="l"/>
            <a:r>
              <a:rPr lang="pt-BR" sz="2600" b="0" i="0" dirty="0">
                <a:solidFill>
                  <a:srgbClr val="333333"/>
                </a:solidFill>
                <a:effectLst/>
                <a:latin typeface="Arial" panose="020B0604020202020204" pitchFamily="34" charset="0"/>
                <a:cs typeface="Arial" panose="020B0604020202020204" pitchFamily="34" charset="0"/>
              </a:rPr>
              <a:t>d) o período a que se refere a escrituração; e</a:t>
            </a:r>
          </a:p>
          <a:p>
            <a:pPr algn="l"/>
            <a:r>
              <a:rPr lang="pt-BR" sz="2600" b="0" i="0" dirty="0">
                <a:solidFill>
                  <a:srgbClr val="333333"/>
                </a:solidFill>
                <a:effectLst/>
                <a:latin typeface="Arial" panose="020B0604020202020204" pitchFamily="34" charset="0"/>
                <a:cs typeface="Arial" panose="020B0604020202020204" pitchFamily="34" charset="0"/>
              </a:rPr>
              <a:t>e) a data e as assinaturas.</a:t>
            </a:r>
          </a:p>
          <a:p>
            <a:pPr algn="l"/>
            <a:endParaRPr lang="pt-BR" sz="2600" b="0" i="0" dirty="0">
              <a:solidFill>
                <a:srgbClr val="333333"/>
              </a:solidFill>
              <a:effectLst/>
              <a:latin typeface="Arial" panose="020B0604020202020204" pitchFamily="34" charset="0"/>
              <a:cs typeface="Arial" panose="020B0604020202020204" pitchFamily="34" charset="0"/>
            </a:endParaRPr>
          </a:p>
          <a:p>
            <a:pPr algn="l"/>
            <a:r>
              <a:rPr lang="pt-BR" sz="2600" b="0" i="0" dirty="0">
                <a:solidFill>
                  <a:srgbClr val="333333"/>
                </a:solidFill>
                <a:effectLst/>
                <a:latin typeface="Arial" panose="020B0604020202020204" pitchFamily="34" charset="0"/>
                <a:cs typeface="Arial" panose="020B0604020202020204" pitchFamily="34" charset="0"/>
              </a:rPr>
              <a:t> Art. 6º Os termos de abertura e de encerramento deverão estar devidamente assinados pelo respectivo interessado ou procurador e por contabilista legalmente habilitado, quando for o caso, com indicação do número de sua inscrição no Conselho Regional de Contabilidade - CRC.</a:t>
            </a:r>
          </a:p>
        </p:txBody>
      </p:sp>
    </p:spTree>
    <p:extLst>
      <p:ext uri="{BB962C8B-B14F-4D97-AF65-F5344CB8AC3E}">
        <p14:creationId xmlns:p14="http://schemas.microsoft.com/office/powerpoint/2010/main" val="2455326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3972B3-D55D-4C7E-814D-B15E70CC5F7C}"/>
              </a:ext>
            </a:extLst>
          </p:cNvPr>
          <p:cNvSpPr>
            <a:spLocks noGrp="1"/>
          </p:cNvSpPr>
          <p:nvPr>
            <p:ph type="title"/>
          </p:nvPr>
        </p:nvSpPr>
        <p:spPr>
          <a:xfrm>
            <a:off x="677334" y="609599"/>
            <a:ext cx="8596668" cy="1411705"/>
          </a:xfrm>
        </p:spPr>
        <p:txBody>
          <a:bodyPr>
            <a:normAutofit/>
          </a:bodyPr>
          <a:lstStyle/>
          <a:p>
            <a:pPr algn="ctr"/>
            <a:br>
              <a:rPr lang="pt-BR" sz="2400" b="0" i="0" dirty="0">
                <a:solidFill>
                  <a:srgbClr val="333333"/>
                </a:solidFill>
                <a:effectLst/>
                <a:latin typeface="Arial" panose="020B0604020202020204" pitchFamily="34" charset="0"/>
                <a:cs typeface="Arial" panose="020B0604020202020204" pitchFamily="34" charset="0"/>
              </a:rPr>
            </a:br>
            <a:r>
              <a:rPr lang="pt-BR" sz="2400" b="1" i="0" dirty="0">
                <a:solidFill>
                  <a:srgbClr val="FF0000"/>
                </a:solidFill>
                <a:effectLst/>
                <a:latin typeface="Arial" panose="020B0604020202020204" pitchFamily="34" charset="0"/>
                <a:cs typeface="Arial" panose="020B0604020202020204" pitchFamily="34" charset="0"/>
              </a:rPr>
              <a:t>CAPÍTULO V -  DO CANCELAMENTO e SUBSTITUIÇÃO DO TERMO DE AUTENTICAÇÃO</a:t>
            </a:r>
            <a:endParaRPr lang="pt-BR" sz="2400" b="1" dirty="0">
              <a:solidFill>
                <a:srgbClr val="FF0000"/>
              </a:solidFill>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6B9568C6-4471-4B47-B64F-857B59E93CB4}"/>
              </a:ext>
            </a:extLst>
          </p:cNvPr>
          <p:cNvSpPr>
            <a:spLocks noGrp="1"/>
          </p:cNvSpPr>
          <p:nvPr>
            <p:ph idx="1"/>
          </p:nvPr>
        </p:nvSpPr>
        <p:spPr>
          <a:xfrm>
            <a:off x="677333" y="2021304"/>
            <a:ext cx="9934519" cy="4836696"/>
          </a:xfrm>
        </p:spPr>
        <p:txBody>
          <a:bodyPr>
            <a:normAutofit lnSpcReduction="10000"/>
          </a:bodyPr>
          <a:lstStyle/>
          <a:p>
            <a:pPr marL="0" indent="0">
              <a:buNone/>
            </a:pPr>
            <a:r>
              <a:rPr lang="pt-BR" b="1" dirty="0">
                <a:solidFill>
                  <a:srgbClr val="333333"/>
                </a:solidFill>
                <a:latin typeface="Arial" panose="020B0604020202020204" pitchFamily="34" charset="0"/>
                <a:cs typeface="Arial" panose="020B0604020202020204" pitchFamily="34" charset="0"/>
              </a:rPr>
              <a:t>CANCELAMENTO:</a:t>
            </a:r>
            <a:endParaRPr lang="pt-BR" b="1" i="0" dirty="0">
              <a:solidFill>
                <a:srgbClr val="333333"/>
              </a:solidFill>
              <a:effectLst/>
              <a:latin typeface="Arial" panose="020B0604020202020204" pitchFamily="34" charset="0"/>
              <a:cs typeface="Arial" panose="020B0604020202020204" pitchFamily="34" charset="0"/>
            </a:endParaRPr>
          </a:p>
          <a:p>
            <a:pPr marL="0" indent="0">
              <a:buNone/>
            </a:pPr>
            <a:r>
              <a:rPr lang="pt-BR" sz="2000" b="1" i="0" dirty="0">
                <a:solidFill>
                  <a:srgbClr val="333333"/>
                </a:solidFill>
                <a:effectLst/>
                <a:latin typeface="Arial" panose="020B0604020202020204" pitchFamily="34" charset="0"/>
                <a:cs typeface="Arial" panose="020B0604020202020204" pitchFamily="34" charset="0"/>
              </a:rPr>
              <a:t>Art. 17.</a:t>
            </a:r>
            <a:r>
              <a:rPr lang="pt-BR" sz="2000" b="0" i="0" dirty="0">
                <a:solidFill>
                  <a:srgbClr val="333333"/>
                </a:solidFill>
                <a:effectLst/>
                <a:latin typeface="Arial" panose="020B0604020202020204" pitchFamily="34" charset="0"/>
                <a:cs typeface="Arial" panose="020B0604020202020204" pitchFamily="34" charset="0"/>
              </a:rPr>
              <a:t> Os termos de autenticação </a:t>
            </a:r>
            <a:r>
              <a:rPr lang="pt-BR" sz="2000" b="1" i="0" dirty="0">
                <a:solidFill>
                  <a:srgbClr val="333333"/>
                </a:solidFill>
                <a:effectLst/>
                <a:latin typeface="Arial" panose="020B0604020202020204" pitchFamily="34" charset="0"/>
                <a:cs typeface="Arial" panose="020B0604020202020204" pitchFamily="34" charset="0"/>
              </a:rPr>
              <a:t>poderão ser cancelados </a:t>
            </a:r>
            <a:r>
              <a:rPr lang="pt-BR" sz="2000" b="0" i="0" dirty="0">
                <a:solidFill>
                  <a:srgbClr val="333333"/>
                </a:solidFill>
                <a:effectLst/>
                <a:latin typeface="Arial" panose="020B0604020202020204" pitchFamily="34" charset="0"/>
                <a:cs typeface="Arial" panose="020B0604020202020204" pitchFamily="34" charset="0"/>
              </a:rPr>
              <a:t>quando lavrados com erro material, mediante iniciativa da Junta Comercial ou do titular da escrituração.</a:t>
            </a:r>
          </a:p>
          <a:p>
            <a:r>
              <a:rPr lang="pt-BR" sz="2000" b="0" i="0" dirty="0">
                <a:solidFill>
                  <a:srgbClr val="333333"/>
                </a:solidFill>
                <a:effectLst/>
                <a:latin typeface="Arial" panose="020B0604020202020204" pitchFamily="34" charset="0"/>
                <a:cs typeface="Arial" panose="020B0604020202020204" pitchFamily="34" charset="0"/>
              </a:rPr>
              <a:t>§ 1º A retificação de lançamento feito com erro, em livro já autenticado pela Junta Comercial, deverá ser efetuada nos livros de escrituração do exercício em que foi constatada a sua ocorrência, observadas as Normas Brasileiras de Contabilidade.</a:t>
            </a:r>
            <a:endParaRPr lang="pt-BR" sz="2000" dirty="0">
              <a:solidFill>
                <a:srgbClr val="333333"/>
              </a:solidFill>
              <a:latin typeface="Arial" panose="020B0604020202020204" pitchFamily="34" charset="0"/>
              <a:cs typeface="Arial" panose="020B0604020202020204" pitchFamily="34" charset="0"/>
            </a:endParaRPr>
          </a:p>
          <a:p>
            <a:r>
              <a:rPr lang="pt-BR" sz="2000" b="1" dirty="0">
                <a:solidFill>
                  <a:srgbClr val="333333"/>
                </a:solidFill>
                <a:latin typeface="Arial" panose="020B0604020202020204" pitchFamily="34" charset="0"/>
                <a:cs typeface="Arial" panose="020B0604020202020204" pitchFamily="34" charset="0"/>
              </a:rPr>
              <a:t>SUBSTITUIÇÃO: Art. 5º.</a:t>
            </a:r>
          </a:p>
          <a:p>
            <a:r>
              <a:rPr lang="pt-BR" sz="2000" b="0" i="0" dirty="0">
                <a:solidFill>
                  <a:srgbClr val="333333"/>
                </a:solidFill>
                <a:effectLst/>
                <a:latin typeface="Arial" panose="020B0604020202020204" pitchFamily="34" charset="0"/>
                <a:cs typeface="Arial" panose="020B0604020202020204" pitchFamily="34" charset="0"/>
              </a:rPr>
              <a:t>§ 3º Ocorrendo o corrompimento de quaisquer dos instrumentos de escrituração, após observadas as disposições do Decreto-Lei nº 486, de 3 de março de 1969, e recomposta a escrituração, o novo instrumento receberá o mesmo número de ordem do substituído, devendo o Termo de Autenticação ressalvar, expressamente, a ocorrência comunicada.</a:t>
            </a:r>
          </a:p>
          <a:p>
            <a:endParaRPr lang="pt-BR" sz="2000" b="0" i="0" dirty="0">
              <a:solidFill>
                <a:srgbClr val="333333"/>
              </a:solidFill>
              <a:effectLst/>
              <a:latin typeface="Arial" panose="020B0604020202020204" pitchFamily="34" charset="0"/>
              <a:cs typeface="Arial" panose="020B0604020202020204" pitchFamily="34" charset="0"/>
            </a:endParaRPr>
          </a:p>
          <a:p>
            <a:r>
              <a:rPr lang="pt-BR" b="1" i="0" dirty="0">
                <a:solidFill>
                  <a:srgbClr val="C00000"/>
                </a:solidFill>
                <a:effectLst/>
                <a:latin typeface="Helvetica Neue"/>
              </a:rPr>
              <a:t>CORREÇÃO OU RETIFICAÇÃO (????)</a:t>
            </a:r>
          </a:p>
          <a:p>
            <a:endParaRPr lang="pt-BR" b="1"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535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B3A01FD-9E2A-4B3E-B43C-D74FF93EE6E7}"/>
              </a:ext>
            </a:extLst>
          </p:cNvPr>
          <p:cNvSpPr>
            <a:spLocks noGrp="1"/>
          </p:cNvSpPr>
          <p:nvPr>
            <p:ph idx="1"/>
          </p:nvPr>
        </p:nvSpPr>
        <p:spPr>
          <a:xfrm>
            <a:off x="1103642" y="921025"/>
            <a:ext cx="8490932" cy="4764157"/>
          </a:xfrm>
        </p:spPr>
        <p:txBody>
          <a:bodyPr>
            <a:normAutofit lnSpcReduction="10000"/>
          </a:bodyPr>
          <a:lstStyle/>
          <a:p>
            <a:pPr marL="0" indent="0">
              <a:buNone/>
            </a:pPr>
            <a:r>
              <a:rPr lang="pt-BR" sz="2000" b="1" dirty="0">
                <a:solidFill>
                  <a:srgbClr val="FF0000"/>
                </a:solidFill>
                <a:latin typeface="Arial" panose="020B0604020202020204" pitchFamily="34" charset="0"/>
                <a:cs typeface="Arial" panose="020B0604020202020204" pitchFamily="34" charset="0"/>
              </a:rPr>
              <a:t>Deferimento automático de livros será realizado sempre que: </a:t>
            </a:r>
          </a:p>
          <a:p>
            <a:pPr marL="0" indent="0">
              <a:buNone/>
            </a:pPr>
            <a:endParaRPr lang="pt-BR" dirty="0"/>
          </a:p>
          <a:p>
            <a:pPr>
              <a:buFont typeface="Arial" panose="020B0604020202020204" pitchFamily="34" charset="0"/>
              <a:buChar char="•"/>
            </a:pPr>
            <a:r>
              <a:rPr lang="pt-BR" sz="2400" dirty="0">
                <a:latin typeface="Arial" panose="020B0604020202020204" pitchFamily="34" charset="0"/>
                <a:cs typeface="Arial" panose="020B0604020202020204" pitchFamily="34" charset="0"/>
              </a:rPr>
              <a:t> Os termos de abertura e encerramento forem gerados pelo sistema; </a:t>
            </a: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 Não existir livro para substituição no processo (em um protocolo é possível adicionar vários livros); </a:t>
            </a: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 O processo tenha apenas os tipos de livros configurados para deferimento automático (inicialmente apenas o Livro Diário); </a:t>
            </a: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 Exista ao menos um assinante, além da do contador; </a:t>
            </a: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 Não exista assinantes avulso (adicionado um assinante </a:t>
            </a:r>
            <a:r>
              <a:rPr lang="pt-BR" sz="2400" dirty="0">
                <a:solidFill>
                  <a:schemeClr val="tx1"/>
                </a:solidFill>
                <a:latin typeface="Arial" panose="020B0604020202020204" pitchFamily="34" charset="0"/>
                <a:cs typeface="Arial" panose="020B0604020202020204" pitchFamily="34" charset="0"/>
              </a:rPr>
              <a:t>como por exemplo um procurador</a:t>
            </a:r>
            <a:r>
              <a:rPr lang="pt-BR" sz="2400" dirty="0">
                <a:latin typeface="Arial" panose="020B0604020202020204" pitchFamily="34" charset="0"/>
                <a:cs typeface="Arial" panose="020B0604020202020204" pitchFamily="34" charset="0"/>
              </a:rPr>
              <a:t>).</a:t>
            </a:r>
          </a:p>
          <a:p>
            <a:endParaRPr lang="pt-BR" dirty="0"/>
          </a:p>
        </p:txBody>
      </p:sp>
      <p:pic>
        <p:nvPicPr>
          <p:cNvPr id="4" name="Imagem 3">
            <a:extLst>
              <a:ext uri="{FF2B5EF4-FFF2-40B4-BE49-F238E27FC236}">
                <a16:creationId xmlns:a16="http://schemas.microsoft.com/office/drawing/2014/main" id="{48A71803-D08F-4C6D-85C8-4A9D36A30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1339" y="4341579"/>
            <a:ext cx="4363059" cy="2362530"/>
          </a:xfrm>
          <a:prstGeom prst="rect">
            <a:avLst/>
          </a:prstGeom>
        </p:spPr>
      </p:pic>
      <p:pic>
        <p:nvPicPr>
          <p:cNvPr id="6" name="Imagem 5">
            <a:extLst>
              <a:ext uri="{FF2B5EF4-FFF2-40B4-BE49-F238E27FC236}">
                <a16:creationId xmlns:a16="http://schemas.microsoft.com/office/drawing/2014/main" id="{1F5C965C-5A6D-4EF6-9674-199B86712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7356" y="393174"/>
            <a:ext cx="6272834" cy="3571875"/>
          </a:xfrm>
          <a:prstGeom prst="rect">
            <a:avLst/>
          </a:prstGeom>
        </p:spPr>
      </p:pic>
      <p:sp>
        <p:nvSpPr>
          <p:cNvPr id="7" name="Seta: Curva para a Esquerda 6">
            <a:extLst>
              <a:ext uri="{FF2B5EF4-FFF2-40B4-BE49-F238E27FC236}">
                <a16:creationId xmlns:a16="http://schemas.microsoft.com/office/drawing/2014/main" id="{738336A4-F1CF-4231-9B2E-ACEB35CE4094}"/>
              </a:ext>
            </a:extLst>
          </p:cNvPr>
          <p:cNvSpPr/>
          <p:nvPr/>
        </p:nvSpPr>
        <p:spPr>
          <a:xfrm>
            <a:off x="10877494" y="3429000"/>
            <a:ext cx="808383" cy="17108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979541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27F03F0-B266-41E5-8782-C9E2FA62A9A0}"/>
              </a:ext>
            </a:extLst>
          </p:cNvPr>
          <p:cNvSpPr>
            <a:spLocks noGrp="1"/>
          </p:cNvSpPr>
          <p:nvPr>
            <p:ph idx="1"/>
          </p:nvPr>
        </p:nvSpPr>
        <p:spPr>
          <a:xfrm>
            <a:off x="872198" y="907773"/>
            <a:ext cx="9885256" cy="5718314"/>
          </a:xfrm>
        </p:spPr>
        <p:txBody>
          <a:bodyPr>
            <a:noAutofit/>
          </a:bodyPr>
          <a:lstStyle/>
          <a:p>
            <a:pPr marL="0" indent="0">
              <a:buNone/>
            </a:pPr>
            <a:r>
              <a:rPr lang="pt-BR" sz="2000" b="1" dirty="0">
                <a:solidFill>
                  <a:srgbClr val="C00000"/>
                </a:solidFill>
                <a:latin typeface="Arial" panose="020B0604020202020204" pitchFamily="34" charset="0"/>
                <a:cs typeface="Arial" panose="020B0604020202020204" pitchFamily="34" charset="0"/>
              </a:rPr>
              <a:t>OBS Importantes:</a:t>
            </a:r>
            <a:endParaRPr lang="pt-BR" dirty="0"/>
          </a:p>
          <a:p>
            <a:pPr marL="0" indent="0">
              <a:buNone/>
            </a:pPr>
            <a:r>
              <a:rPr lang="pt-BR" sz="2400" dirty="0">
                <a:latin typeface="Arial" panose="020B0604020202020204" pitchFamily="34" charset="0"/>
                <a:cs typeface="Arial" panose="020B0604020202020204" pitchFamily="34" charset="0"/>
              </a:rPr>
              <a:t>   Em relação ao número de ordem, para fins de autenticação não é  observada a sequência que é apresentada, mas tão somente se o número de ordem e o período da escrituração não constam de outro livro já autenticado;</a:t>
            </a: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Ressalta-se ainda que as autenticações passarão a ser sempre posteriores, ou seja, não serão autenticados livros em branco;</a:t>
            </a: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Os livros autenticados há mais de 30 dias não ficam mais disponíveis para download, podendo ser visualizado apenas o termo de autenticação;</a:t>
            </a: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Passa a ser possível a assinatura do livro com o certificado e-CNPJ, assim, a própria empresa será exibida na lista de assinantes;</a:t>
            </a:r>
          </a:p>
          <a:p>
            <a:endParaRPr lang="pt-BR" dirty="0"/>
          </a:p>
        </p:txBody>
      </p:sp>
    </p:spTree>
    <p:extLst>
      <p:ext uri="{BB962C8B-B14F-4D97-AF65-F5344CB8AC3E}">
        <p14:creationId xmlns:p14="http://schemas.microsoft.com/office/powerpoint/2010/main" val="3191964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3898D6-D752-4751-AAF2-B01C56129A9F}"/>
              </a:ext>
            </a:extLst>
          </p:cNvPr>
          <p:cNvSpPr>
            <a:spLocks noGrp="1"/>
          </p:cNvSpPr>
          <p:nvPr>
            <p:ph type="title"/>
          </p:nvPr>
        </p:nvSpPr>
        <p:spPr>
          <a:xfrm>
            <a:off x="1020416" y="609600"/>
            <a:ext cx="8253585" cy="1060174"/>
          </a:xfrm>
        </p:spPr>
        <p:txBody>
          <a:bodyPr>
            <a:normAutofit fontScale="90000"/>
          </a:bodyPr>
          <a:lstStyle/>
          <a:p>
            <a:br>
              <a:rPr lang="pt-BR" dirty="0"/>
            </a:br>
            <a:r>
              <a:rPr lang="pt-BR" dirty="0">
                <a:solidFill>
                  <a:schemeClr val="accent5"/>
                </a:solidFill>
              </a:rPr>
              <a:t>5</a:t>
            </a:r>
            <a:r>
              <a:rPr lang="pt-BR" b="1" dirty="0">
                <a:solidFill>
                  <a:schemeClr val="accent5"/>
                </a:solidFill>
              </a:rPr>
              <a:t>. Ampliação do deferimento automático</a:t>
            </a:r>
          </a:p>
        </p:txBody>
      </p:sp>
      <p:sp>
        <p:nvSpPr>
          <p:cNvPr id="3" name="Espaço Reservado para Conteúdo 2">
            <a:extLst>
              <a:ext uri="{FF2B5EF4-FFF2-40B4-BE49-F238E27FC236}">
                <a16:creationId xmlns:a16="http://schemas.microsoft.com/office/drawing/2014/main" id="{18221FB4-ABFB-42B2-85E4-6FCD435C3FD9}"/>
              </a:ext>
            </a:extLst>
          </p:cNvPr>
          <p:cNvSpPr>
            <a:spLocks noGrp="1"/>
          </p:cNvSpPr>
          <p:nvPr>
            <p:ph idx="1"/>
          </p:nvPr>
        </p:nvSpPr>
        <p:spPr>
          <a:xfrm>
            <a:off x="677334" y="2160589"/>
            <a:ext cx="9886392" cy="4697411"/>
          </a:xfrm>
        </p:spPr>
        <p:txBody>
          <a:bodyPr>
            <a:normAutofit/>
          </a:bodyPr>
          <a:lstStyle/>
          <a:p>
            <a:r>
              <a:rPr lang="pt-BR" sz="2600" b="1" dirty="0">
                <a:latin typeface="Arial" panose="020B0604020202020204" pitchFamily="34" charset="0"/>
                <a:cs typeface="Arial" panose="020B0604020202020204" pitchFamily="34" charset="0"/>
              </a:rPr>
              <a:t>O deferimento automático de processos para os eventos:</a:t>
            </a:r>
          </a:p>
          <a:p>
            <a:endParaRPr lang="pt-BR" sz="2600" b="1" dirty="0">
              <a:latin typeface="Arial" panose="020B0604020202020204" pitchFamily="34" charset="0"/>
              <a:cs typeface="Arial" panose="020B0604020202020204" pitchFamily="34" charset="0"/>
            </a:endParaRPr>
          </a:p>
          <a:p>
            <a:pPr>
              <a:buFont typeface="Arial" panose="020B0604020202020204" pitchFamily="34" charset="0"/>
              <a:buChar char="•"/>
            </a:pPr>
            <a:r>
              <a:rPr lang="pt-BR" dirty="0"/>
              <a:t> </a:t>
            </a:r>
            <a:r>
              <a:rPr lang="pt-BR" sz="2400" dirty="0">
                <a:latin typeface="Arial" panose="020B0604020202020204" pitchFamily="34" charset="0"/>
                <a:cs typeface="Arial" panose="020B0604020202020204" pitchFamily="34" charset="0"/>
              </a:rPr>
              <a:t>Constituição (abertura de empresa);</a:t>
            </a: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 Enquadramento;</a:t>
            </a: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 Desenquadramento;</a:t>
            </a: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 Reenquadramento;</a:t>
            </a: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 Interrupção das atividades;</a:t>
            </a: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 Reinício das atividades e </a:t>
            </a: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 Baixa (extinção de empresa). </a:t>
            </a:r>
          </a:p>
          <a:p>
            <a:endParaRPr lang="pt-BR" dirty="0"/>
          </a:p>
        </p:txBody>
      </p:sp>
    </p:spTree>
    <p:extLst>
      <p:ext uri="{BB962C8B-B14F-4D97-AF65-F5344CB8AC3E}">
        <p14:creationId xmlns:p14="http://schemas.microsoft.com/office/powerpoint/2010/main" val="2545616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FB22A3-CB91-4174-AF20-CEDEA39EA0E0}"/>
              </a:ext>
            </a:extLst>
          </p:cNvPr>
          <p:cNvSpPr>
            <a:spLocks noGrp="1"/>
          </p:cNvSpPr>
          <p:nvPr>
            <p:ph type="title"/>
          </p:nvPr>
        </p:nvSpPr>
        <p:spPr>
          <a:xfrm>
            <a:off x="2014330" y="609600"/>
            <a:ext cx="7076661" cy="993913"/>
          </a:xfrm>
        </p:spPr>
        <p:txBody>
          <a:bodyPr>
            <a:normAutofit/>
          </a:bodyPr>
          <a:lstStyle/>
          <a:p>
            <a:r>
              <a:rPr lang="pt-BR" sz="2800" b="1" dirty="0">
                <a:solidFill>
                  <a:schemeClr val="accent5"/>
                </a:solidFill>
                <a:latin typeface="Arial" panose="020B0604020202020204" pitchFamily="34" charset="0"/>
                <a:cs typeface="Arial" panose="020B0604020202020204" pitchFamily="34" charset="0"/>
              </a:rPr>
              <a:t>5. Regras do deferimento automático</a:t>
            </a:r>
            <a:br>
              <a:rPr lang="pt-BR" sz="2800" b="1" dirty="0">
                <a:solidFill>
                  <a:schemeClr val="accent5"/>
                </a:solidFill>
                <a:latin typeface="Arial" panose="020B0604020202020204" pitchFamily="34" charset="0"/>
                <a:cs typeface="Arial" panose="020B0604020202020204" pitchFamily="34" charset="0"/>
              </a:rPr>
            </a:br>
            <a:r>
              <a:rPr lang="pt-BR" sz="2800" b="1" dirty="0">
                <a:solidFill>
                  <a:schemeClr val="accent5"/>
                </a:solidFill>
                <a:latin typeface="Arial" panose="020B0604020202020204" pitchFamily="34" charset="0"/>
                <a:cs typeface="Arial" panose="020B0604020202020204" pitchFamily="34" charset="0"/>
              </a:rPr>
              <a:t>    IN DREI NO. 62 – 10/Maio/2019</a:t>
            </a:r>
          </a:p>
        </p:txBody>
      </p:sp>
      <p:sp>
        <p:nvSpPr>
          <p:cNvPr id="3" name="Espaço Reservado para Conteúdo 2">
            <a:extLst>
              <a:ext uri="{FF2B5EF4-FFF2-40B4-BE49-F238E27FC236}">
                <a16:creationId xmlns:a16="http://schemas.microsoft.com/office/drawing/2014/main" id="{3049FF57-97ED-4198-86E0-C197E22AC84A}"/>
              </a:ext>
            </a:extLst>
          </p:cNvPr>
          <p:cNvSpPr>
            <a:spLocks noGrp="1"/>
          </p:cNvSpPr>
          <p:nvPr>
            <p:ph idx="1"/>
          </p:nvPr>
        </p:nvSpPr>
        <p:spPr>
          <a:xfrm>
            <a:off x="677334" y="2160589"/>
            <a:ext cx="8596668" cy="5207620"/>
          </a:xfrm>
        </p:spPr>
        <p:txBody>
          <a:bodyPr>
            <a:normAutofit fontScale="32500" lnSpcReduction="20000"/>
          </a:bodyPr>
          <a:lstStyle/>
          <a:p>
            <a:pPr algn="l"/>
            <a:r>
              <a:rPr lang="pt-BR" sz="7200" b="0" i="0" dirty="0">
                <a:solidFill>
                  <a:srgbClr val="333333"/>
                </a:solidFill>
                <a:effectLst/>
                <a:latin typeface="Arial" panose="020B0604020202020204" pitchFamily="34" charset="0"/>
                <a:cs typeface="Arial" panose="020B0604020202020204" pitchFamily="34" charset="0"/>
              </a:rPr>
              <a:t>1) Serão aceitos somente em modelo padrão definido pelo DREI;</a:t>
            </a:r>
          </a:p>
          <a:p>
            <a:pPr algn="l"/>
            <a:r>
              <a:rPr lang="pt-BR" sz="7200" b="0" i="0" dirty="0">
                <a:solidFill>
                  <a:srgbClr val="333333"/>
                </a:solidFill>
                <a:effectLst/>
                <a:latin typeface="Arial" panose="020B0604020202020204" pitchFamily="34" charset="0"/>
                <a:cs typeface="Arial" panose="020B0604020202020204" pitchFamily="34" charset="0"/>
              </a:rPr>
              <a:t>2) Naturezas aceitas:</a:t>
            </a:r>
          </a:p>
          <a:p>
            <a:pPr algn="l">
              <a:buFont typeface="Arial" panose="020B0604020202020204" pitchFamily="34" charset="0"/>
              <a:buChar char="•"/>
            </a:pPr>
            <a:r>
              <a:rPr lang="pt-BR" sz="7200" b="0" i="0" dirty="0">
                <a:solidFill>
                  <a:srgbClr val="333333"/>
                </a:solidFill>
                <a:effectLst/>
                <a:latin typeface="Arial" panose="020B0604020202020204" pitchFamily="34" charset="0"/>
                <a:cs typeface="Arial" panose="020B0604020202020204" pitchFamily="34" charset="0"/>
              </a:rPr>
              <a:t>213-5 - Empresário Individual;</a:t>
            </a:r>
          </a:p>
          <a:p>
            <a:pPr algn="l">
              <a:buFont typeface="Arial" panose="020B0604020202020204" pitchFamily="34" charset="0"/>
              <a:buChar char="•"/>
            </a:pPr>
            <a:r>
              <a:rPr lang="pt-BR" sz="7200" b="0" i="0" dirty="0">
                <a:solidFill>
                  <a:srgbClr val="333333"/>
                </a:solidFill>
                <a:effectLst/>
                <a:latin typeface="Arial" panose="020B0604020202020204" pitchFamily="34" charset="0"/>
                <a:cs typeface="Arial" panose="020B0604020202020204" pitchFamily="34" charset="0"/>
              </a:rPr>
              <a:t>206-2 - Sociedade Limitada;</a:t>
            </a:r>
          </a:p>
          <a:p>
            <a:pPr algn="l">
              <a:buFont typeface="Arial" panose="020B0604020202020204" pitchFamily="34" charset="0"/>
              <a:buChar char="•"/>
            </a:pPr>
            <a:r>
              <a:rPr lang="pt-BR" sz="7200" b="0" i="0" dirty="0">
                <a:solidFill>
                  <a:srgbClr val="333333"/>
                </a:solidFill>
                <a:effectLst/>
                <a:latin typeface="Arial" panose="020B0604020202020204" pitchFamily="34" charset="0"/>
                <a:cs typeface="Arial" panose="020B0604020202020204" pitchFamily="34" charset="0"/>
              </a:rPr>
              <a:t>230-5 - Empresa Individual de Responsabilidade Limitada (EIRELI);</a:t>
            </a:r>
          </a:p>
          <a:p>
            <a:pPr algn="l"/>
            <a:r>
              <a:rPr lang="pt-BR" sz="7200" b="0" i="0" dirty="0">
                <a:solidFill>
                  <a:srgbClr val="333333"/>
                </a:solidFill>
                <a:effectLst/>
                <a:latin typeface="Arial" panose="020B0604020202020204" pitchFamily="34" charset="0"/>
                <a:cs typeface="Arial" panose="020B0604020202020204" pitchFamily="34" charset="0"/>
              </a:rPr>
              <a:t>Exceto:</a:t>
            </a:r>
          </a:p>
          <a:p>
            <a:pPr algn="l">
              <a:buFont typeface="Arial" panose="020B0604020202020204" pitchFamily="34" charset="0"/>
              <a:buChar char="•"/>
            </a:pPr>
            <a:r>
              <a:rPr lang="pt-BR" sz="7200" b="0" i="0" dirty="0">
                <a:solidFill>
                  <a:srgbClr val="333333"/>
                </a:solidFill>
                <a:effectLst/>
                <a:latin typeface="Arial" panose="020B0604020202020204" pitchFamily="34" charset="0"/>
                <a:cs typeface="Arial" panose="020B0604020202020204" pitchFamily="34" charset="0"/>
              </a:rPr>
              <a:t>Empresa Pública;</a:t>
            </a:r>
          </a:p>
          <a:p>
            <a:pPr algn="l">
              <a:buFont typeface="Arial" panose="020B0604020202020204" pitchFamily="34" charset="0"/>
              <a:buChar char="•"/>
            </a:pPr>
            <a:r>
              <a:rPr lang="pt-BR" sz="7200" b="0" i="0" dirty="0">
                <a:solidFill>
                  <a:srgbClr val="333333"/>
                </a:solidFill>
                <a:effectLst/>
                <a:latin typeface="Arial" panose="020B0604020202020204" pitchFamily="34" charset="0"/>
                <a:cs typeface="Arial" panose="020B0604020202020204" pitchFamily="34" charset="0"/>
              </a:rPr>
              <a:t>Sócio com bloqueio;</a:t>
            </a:r>
          </a:p>
          <a:p>
            <a:pPr algn="l">
              <a:buFont typeface="Arial" panose="020B0604020202020204" pitchFamily="34" charset="0"/>
              <a:buChar char="•"/>
            </a:pPr>
            <a:r>
              <a:rPr lang="pt-BR" sz="7200" b="0" i="0" dirty="0">
                <a:solidFill>
                  <a:srgbClr val="333333"/>
                </a:solidFill>
                <a:effectLst/>
                <a:latin typeface="Arial" panose="020B0604020202020204" pitchFamily="34" charset="0"/>
                <a:cs typeface="Arial" panose="020B0604020202020204" pitchFamily="34" charset="0"/>
              </a:rPr>
              <a:t>Sócio Pessoa Jurídica;</a:t>
            </a:r>
          </a:p>
          <a:p>
            <a:pPr algn="l">
              <a:buFont typeface="Arial" panose="020B0604020202020204" pitchFamily="34" charset="0"/>
              <a:buChar char="•"/>
            </a:pPr>
            <a:r>
              <a:rPr lang="pt-BR" sz="7200" b="0" i="0" dirty="0">
                <a:solidFill>
                  <a:srgbClr val="333333"/>
                </a:solidFill>
                <a:effectLst/>
                <a:latin typeface="Arial" panose="020B0604020202020204" pitchFamily="34" charset="0"/>
                <a:cs typeface="Arial" panose="020B0604020202020204" pitchFamily="34" charset="0"/>
              </a:rPr>
              <a:t>Membro do QSA com espólio</a:t>
            </a:r>
          </a:p>
          <a:p>
            <a:endParaRPr lang="pt-BR" b="1" dirty="0"/>
          </a:p>
          <a:p>
            <a:endParaRPr lang="pt-BR" b="1" dirty="0"/>
          </a:p>
          <a:p>
            <a:endParaRPr lang="pt-BR" dirty="0"/>
          </a:p>
        </p:txBody>
      </p:sp>
    </p:spTree>
    <p:extLst>
      <p:ext uri="{BB962C8B-B14F-4D97-AF65-F5344CB8AC3E}">
        <p14:creationId xmlns:p14="http://schemas.microsoft.com/office/powerpoint/2010/main" val="3917996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C18EC0-6CEC-4063-8845-184BC8AC4B4A}"/>
              </a:ext>
            </a:extLst>
          </p:cNvPr>
          <p:cNvSpPr>
            <a:spLocks noGrp="1"/>
          </p:cNvSpPr>
          <p:nvPr>
            <p:ph type="title"/>
          </p:nvPr>
        </p:nvSpPr>
        <p:spPr>
          <a:xfrm>
            <a:off x="1192696" y="609600"/>
            <a:ext cx="7646504" cy="954157"/>
          </a:xfrm>
        </p:spPr>
        <p:txBody>
          <a:bodyPr>
            <a:normAutofit fontScale="90000"/>
          </a:bodyPr>
          <a:lstStyle/>
          <a:p>
            <a:pPr algn="ctr"/>
            <a:r>
              <a:rPr lang="pt-BR" dirty="0">
                <a:solidFill>
                  <a:schemeClr val="accent5"/>
                </a:solidFill>
              </a:rPr>
              <a:t>Regras do deferimento automático</a:t>
            </a:r>
            <a:br>
              <a:rPr lang="pt-BR" dirty="0">
                <a:solidFill>
                  <a:schemeClr val="accent5"/>
                </a:solidFill>
              </a:rPr>
            </a:br>
            <a:r>
              <a:rPr lang="pt-BR" dirty="0">
                <a:solidFill>
                  <a:schemeClr val="accent5"/>
                </a:solidFill>
              </a:rPr>
              <a:t>IN DREI NO. 62 – 10/Maio/2019</a:t>
            </a:r>
          </a:p>
        </p:txBody>
      </p:sp>
      <p:sp>
        <p:nvSpPr>
          <p:cNvPr id="3" name="Espaço Reservado para Conteúdo 2">
            <a:extLst>
              <a:ext uri="{FF2B5EF4-FFF2-40B4-BE49-F238E27FC236}">
                <a16:creationId xmlns:a16="http://schemas.microsoft.com/office/drawing/2014/main" id="{A1585E40-08A6-44A8-A228-50D20A7A8C2E}"/>
              </a:ext>
            </a:extLst>
          </p:cNvPr>
          <p:cNvSpPr>
            <a:spLocks noGrp="1"/>
          </p:cNvSpPr>
          <p:nvPr>
            <p:ph idx="1"/>
          </p:nvPr>
        </p:nvSpPr>
        <p:spPr>
          <a:xfrm>
            <a:off x="677334" y="2160589"/>
            <a:ext cx="9381066" cy="4697411"/>
          </a:xfrm>
        </p:spPr>
        <p:txBody>
          <a:bodyPr>
            <a:normAutofit/>
          </a:bodyPr>
          <a:lstStyle/>
          <a:p>
            <a:r>
              <a:rPr lang="pt-BR" sz="2400" b="1" dirty="0">
                <a:latin typeface="Arial" panose="020B0604020202020204" pitchFamily="34" charset="0"/>
                <a:cs typeface="Arial" panose="020B0604020202020204" pitchFamily="34" charset="0"/>
              </a:rPr>
              <a:t>Constituição</a:t>
            </a:r>
            <a:r>
              <a:rPr lang="pt-BR" sz="2400" dirty="0">
                <a:latin typeface="Arial" panose="020B0604020202020204" pitchFamily="34" charset="0"/>
                <a:cs typeface="Arial" panose="020B0604020202020204" pitchFamily="34" charset="0"/>
              </a:rPr>
              <a:t> (abertura de empresa):</a:t>
            </a:r>
          </a:p>
          <a:p>
            <a:endParaRPr lang="pt-BR" sz="2400" dirty="0">
              <a:latin typeface="Arial" panose="020B0604020202020204" pitchFamily="34" charset="0"/>
              <a:cs typeface="Arial" panose="020B0604020202020204" pitchFamily="34" charset="0"/>
            </a:endParaRP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 Apenas para matriz;</a:t>
            </a: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 Apenas para as naturezas jurídicas de Empresário Individual (EI) e Sociedade Empresária Limitada (LTDA);</a:t>
            </a: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 Não pode ter pessoa jurídica no quadro societário;</a:t>
            </a: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Não pode ter procurador</a:t>
            </a:r>
          </a:p>
          <a:p>
            <a:r>
              <a:rPr lang="pt-BR" sz="2400" dirty="0">
                <a:solidFill>
                  <a:schemeClr val="tx1"/>
                </a:solidFill>
                <a:latin typeface="Arial" panose="020B0604020202020204" pitchFamily="34" charset="0"/>
                <a:cs typeface="Arial" panose="020B0604020202020204" pitchFamily="34" charset="0"/>
              </a:rPr>
              <a:t> Pode ter menor emancipado. - neste caso é automático e cai pra analise posterior</a:t>
            </a:r>
            <a:r>
              <a:rPr lang="pt-BR" dirty="0">
                <a:solidFill>
                  <a:schemeClr val="tx1"/>
                </a:solidFill>
                <a:latin typeface="Arial" panose="020B0604020202020204" pitchFamily="34" charset="0"/>
                <a:cs typeface="Arial" panose="020B0604020202020204" pitchFamily="34" charset="0"/>
              </a:rPr>
              <a:t>.</a:t>
            </a:r>
          </a:p>
          <a:p>
            <a:endParaRPr lang="pt-BR" dirty="0"/>
          </a:p>
        </p:txBody>
      </p:sp>
    </p:spTree>
    <p:extLst>
      <p:ext uri="{BB962C8B-B14F-4D97-AF65-F5344CB8AC3E}">
        <p14:creationId xmlns:p14="http://schemas.microsoft.com/office/powerpoint/2010/main" val="1299756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60CD08-EC55-499E-9BC2-64FFB56BBE6E}"/>
              </a:ext>
            </a:extLst>
          </p:cNvPr>
          <p:cNvSpPr>
            <a:spLocks noGrp="1"/>
          </p:cNvSpPr>
          <p:nvPr>
            <p:ph type="title"/>
          </p:nvPr>
        </p:nvSpPr>
        <p:spPr/>
        <p:txBody>
          <a:bodyPr/>
          <a:lstStyle/>
          <a:p>
            <a:br>
              <a:rPr lang="pt-BR" dirty="0"/>
            </a:br>
            <a:r>
              <a:rPr lang="pt-BR" b="1" dirty="0"/>
              <a:t>    </a:t>
            </a:r>
            <a:r>
              <a:rPr lang="pt-BR" b="1" dirty="0">
                <a:solidFill>
                  <a:schemeClr val="accent5"/>
                </a:solidFill>
              </a:rPr>
              <a:t>Regras do deferimento automático:</a:t>
            </a:r>
          </a:p>
        </p:txBody>
      </p:sp>
      <p:sp>
        <p:nvSpPr>
          <p:cNvPr id="3" name="Espaço Reservado para Conteúdo 2">
            <a:extLst>
              <a:ext uri="{FF2B5EF4-FFF2-40B4-BE49-F238E27FC236}">
                <a16:creationId xmlns:a16="http://schemas.microsoft.com/office/drawing/2014/main" id="{7D7F2564-ADF2-44B2-B136-21C7FFDC297C}"/>
              </a:ext>
            </a:extLst>
          </p:cNvPr>
          <p:cNvSpPr>
            <a:spLocks noGrp="1"/>
          </p:cNvSpPr>
          <p:nvPr>
            <p:ph idx="1"/>
          </p:nvPr>
        </p:nvSpPr>
        <p:spPr>
          <a:xfrm>
            <a:off x="677333" y="2160589"/>
            <a:ext cx="10271403" cy="4697411"/>
          </a:xfrm>
        </p:spPr>
        <p:txBody>
          <a:bodyPr>
            <a:normAutofit/>
          </a:bodyPr>
          <a:lstStyle/>
          <a:p>
            <a:r>
              <a:rPr lang="pt-BR" sz="2400" b="1" dirty="0">
                <a:latin typeface="Arial" panose="020B0604020202020204" pitchFamily="34" charset="0"/>
                <a:cs typeface="Arial" panose="020B0604020202020204" pitchFamily="34" charset="0"/>
              </a:rPr>
              <a:t>Enquadramento, desenquadramento e reenquadramento</a:t>
            </a:r>
            <a:r>
              <a:rPr lang="pt-BR" sz="2400" dirty="0">
                <a:latin typeface="Arial" panose="020B0604020202020204" pitchFamily="34" charset="0"/>
                <a:cs typeface="Arial" panose="020B0604020202020204" pitchFamily="34" charset="0"/>
              </a:rPr>
              <a:t>:</a:t>
            </a:r>
          </a:p>
          <a:p>
            <a:endParaRPr lang="pt-BR" sz="2400" dirty="0">
              <a:latin typeface="Arial" panose="020B0604020202020204" pitchFamily="34" charset="0"/>
              <a:cs typeface="Arial" panose="020B0604020202020204" pitchFamily="34" charset="0"/>
            </a:endParaRPr>
          </a:p>
          <a:p>
            <a:pPr>
              <a:buFont typeface="Arial" panose="020B0604020202020204" pitchFamily="34" charset="0"/>
              <a:buChar char="•"/>
            </a:pPr>
            <a:r>
              <a:rPr lang="pt-BR" sz="2400" dirty="0">
                <a:solidFill>
                  <a:srgbClr val="C00000"/>
                </a:solidFill>
                <a:latin typeface="Arial" panose="020B0604020202020204" pitchFamily="34" charset="0"/>
                <a:cs typeface="Arial" panose="020B0604020202020204" pitchFamily="34" charset="0"/>
              </a:rPr>
              <a:t> </a:t>
            </a:r>
            <a:r>
              <a:rPr lang="pt-BR" sz="2400" b="1" u="sng" dirty="0">
                <a:solidFill>
                  <a:schemeClr val="tx1"/>
                </a:solidFill>
                <a:latin typeface="Arial" panose="020B0604020202020204" pitchFamily="34" charset="0"/>
                <a:cs typeface="Arial" panose="020B0604020202020204" pitchFamily="34" charset="0"/>
              </a:rPr>
              <a:t>Apenas para matriz;</a:t>
            </a: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 </a:t>
            </a:r>
            <a:r>
              <a:rPr lang="pt-BR" sz="2400" dirty="0">
                <a:solidFill>
                  <a:schemeClr val="tx1"/>
                </a:solidFill>
                <a:latin typeface="Arial" panose="020B0604020202020204" pitchFamily="34" charset="0"/>
                <a:cs typeface="Arial" panose="020B0604020202020204" pitchFamily="34" charset="0"/>
              </a:rPr>
              <a:t>Apenas para as naturezas jurídicas de Empresário Individual (EI) e Sociedade Empresária Limitada (LTDA);</a:t>
            </a:r>
          </a:p>
          <a:p>
            <a:pPr>
              <a:buFont typeface="Arial" panose="020B0604020202020204" pitchFamily="34" charset="0"/>
              <a:buChar char="•"/>
            </a:pPr>
            <a:endParaRPr lang="pt-BR" sz="24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pt-BR" sz="2400" dirty="0">
                <a:solidFill>
                  <a:schemeClr val="tx1"/>
                </a:solidFill>
                <a:latin typeface="Arial" panose="020B0604020202020204" pitchFamily="34" charset="0"/>
                <a:cs typeface="Arial" panose="020B0604020202020204" pitchFamily="34" charset="0"/>
              </a:rPr>
              <a:t> O enquadramento não será em cláusula contratual ( FEITO ISOLADAMENTE gerado pelo sistema);</a:t>
            </a:r>
          </a:p>
          <a:p>
            <a:pPr>
              <a:buFont typeface="Arial" panose="020B0604020202020204" pitchFamily="34" charset="0"/>
              <a:buChar char="•"/>
            </a:pPr>
            <a:endParaRPr lang="pt-BR" sz="24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pt-BR" sz="2400" dirty="0">
                <a:solidFill>
                  <a:schemeClr val="tx1"/>
                </a:solidFill>
                <a:latin typeface="Arial" panose="020B0604020202020204" pitchFamily="34" charset="0"/>
                <a:cs typeface="Arial" panose="020B0604020202020204" pitchFamily="34" charset="0"/>
              </a:rPr>
              <a:t> Não pode ter pessoa jurídica no quadro societário.</a:t>
            </a:r>
          </a:p>
          <a:p>
            <a:endParaRPr lang="pt-BR" dirty="0"/>
          </a:p>
        </p:txBody>
      </p:sp>
    </p:spTree>
    <p:extLst>
      <p:ext uri="{BB962C8B-B14F-4D97-AF65-F5344CB8AC3E}">
        <p14:creationId xmlns:p14="http://schemas.microsoft.com/office/powerpoint/2010/main" val="683401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5D5D1B-E01F-4E0C-8BDE-4E9BF55D938D}"/>
              </a:ext>
            </a:extLst>
          </p:cNvPr>
          <p:cNvSpPr>
            <a:spLocks noGrp="1"/>
          </p:cNvSpPr>
          <p:nvPr>
            <p:ph type="title"/>
          </p:nvPr>
        </p:nvSpPr>
        <p:spPr>
          <a:xfrm>
            <a:off x="677334" y="609600"/>
            <a:ext cx="8596668" cy="543339"/>
          </a:xfrm>
        </p:spPr>
        <p:txBody>
          <a:bodyPr>
            <a:normAutofit fontScale="90000"/>
          </a:bodyPr>
          <a:lstStyle/>
          <a:p>
            <a:pPr algn="ctr"/>
            <a:r>
              <a:rPr lang="pt-BR" dirty="0">
                <a:solidFill>
                  <a:schemeClr val="accent5"/>
                </a:solidFill>
              </a:rPr>
              <a:t>Regras do deferimento automático</a:t>
            </a:r>
            <a:br>
              <a:rPr lang="pt-BR" dirty="0">
                <a:solidFill>
                  <a:schemeClr val="accent5"/>
                </a:solidFill>
              </a:rPr>
            </a:br>
            <a:endParaRPr lang="pt-BR" dirty="0">
              <a:solidFill>
                <a:schemeClr val="accent5"/>
              </a:solidFill>
            </a:endParaRPr>
          </a:p>
        </p:txBody>
      </p:sp>
      <p:sp>
        <p:nvSpPr>
          <p:cNvPr id="3" name="Espaço Reservado para Conteúdo 2">
            <a:extLst>
              <a:ext uri="{FF2B5EF4-FFF2-40B4-BE49-F238E27FC236}">
                <a16:creationId xmlns:a16="http://schemas.microsoft.com/office/drawing/2014/main" id="{FB5F4194-065C-48FE-94CC-6BE75DBCBB37}"/>
              </a:ext>
            </a:extLst>
          </p:cNvPr>
          <p:cNvSpPr>
            <a:spLocks noGrp="1"/>
          </p:cNvSpPr>
          <p:nvPr>
            <p:ph idx="1"/>
          </p:nvPr>
        </p:nvSpPr>
        <p:spPr>
          <a:xfrm>
            <a:off x="677333" y="1371601"/>
            <a:ext cx="9742013" cy="5307496"/>
          </a:xfrm>
        </p:spPr>
        <p:txBody>
          <a:bodyPr>
            <a:normAutofit/>
          </a:bodyPr>
          <a:lstStyle/>
          <a:p>
            <a:pPr marL="0" indent="0">
              <a:buNone/>
            </a:pPr>
            <a:r>
              <a:rPr lang="pt-BR" sz="2400" b="1" dirty="0">
                <a:latin typeface="Arial" panose="020B0604020202020204" pitchFamily="34" charset="0"/>
                <a:cs typeface="Arial" panose="020B0604020202020204" pitchFamily="34" charset="0"/>
              </a:rPr>
              <a:t>Interrupção/ Reinício das atividades:</a:t>
            </a:r>
          </a:p>
          <a:p>
            <a:pPr marL="0" indent="0">
              <a:buNone/>
            </a:pPr>
            <a:endParaRPr lang="pt-BR" sz="2400" b="1" dirty="0">
              <a:latin typeface="Arial" panose="020B0604020202020204" pitchFamily="34" charset="0"/>
              <a:cs typeface="Arial" panose="020B0604020202020204" pitchFamily="34" charset="0"/>
            </a:endParaRP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 Para matriz e filial;</a:t>
            </a: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 Para qualquer natureza jurídica.</a:t>
            </a:r>
          </a:p>
          <a:p>
            <a:pPr marL="0" indent="0">
              <a:buNone/>
            </a:pPr>
            <a:endParaRPr lang="pt-BR" sz="2400" dirty="0">
              <a:latin typeface="Arial" panose="020B0604020202020204" pitchFamily="34" charset="0"/>
              <a:cs typeface="Arial" panose="020B0604020202020204" pitchFamily="34" charset="0"/>
            </a:endParaRPr>
          </a:p>
          <a:p>
            <a:pPr marL="0" indent="0">
              <a:buNone/>
            </a:pPr>
            <a:r>
              <a:rPr lang="pt-BR" sz="2400" b="1" dirty="0">
                <a:latin typeface="Arial" panose="020B0604020202020204" pitchFamily="34" charset="0"/>
                <a:cs typeface="Arial" panose="020B0604020202020204" pitchFamily="34" charset="0"/>
              </a:rPr>
              <a:t>      Baixa (extinção da empresa):</a:t>
            </a: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 Apenas para matriz;</a:t>
            </a: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 Apenas para as naturezas jurídicas de EI e LTDA.</a:t>
            </a:r>
          </a:p>
          <a:p>
            <a:pPr>
              <a:buFont typeface="Arial" panose="020B0604020202020204" pitchFamily="34" charset="0"/>
              <a:buChar char="•"/>
            </a:pPr>
            <a:r>
              <a:rPr lang="pt-BR" sz="2400" dirty="0">
                <a:solidFill>
                  <a:srgbClr val="C00000"/>
                </a:solidFill>
                <a:latin typeface="Arial" panose="020B0604020202020204" pitchFamily="34" charset="0"/>
                <a:cs typeface="Arial" panose="020B0604020202020204" pitchFamily="34" charset="0"/>
              </a:rPr>
              <a:t> </a:t>
            </a:r>
            <a:r>
              <a:rPr lang="pt-BR" sz="2400" dirty="0">
                <a:latin typeface="Arial" panose="020B0604020202020204" pitchFamily="34" charset="0"/>
                <a:cs typeface="Arial" panose="020B0604020202020204" pitchFamily="34" charset="0"/>
              </a:rPr>
              <a:t>O deferimento </a:t>
            </a:r>
            <a:r>
              <a:rPr lang="pt-BR" sz="2400" dirty="0">
                <a:solidFill>
                  <a:schemeClr val="tx1"/>
                </a:solidFill>
                <a:latin typeface="Arial" panose="020B0604020202020204" pitchFamily="34" charset="0"/>
                <a:cs typeface="Arial" panose="020B0604020202020204" pitchFamily="34" charset="0"/>
              </a:rPr>
              <a:t>automático estará disponível sempre que o usuário solicitar o evento isoladamente e optar pelo contrato padrão do sistema Piauí Digital.( Esse texto só serve para enquadramento)</a:t>
            </a:r>
          </a:p>
          <a:p>
            <a:pPr>
              <a:buFont typeface="Arial" panose="020B0604020202020204" pitchFamily="34" charset="0"/>
              <a:buChar char="•"/>
            </a:pPr>
            <a:endParaRPr lang="pt-BR" sz="2400" dirty="0">
              <a:solidFill>
                <a:schemeClr val="tx1"/>
              </a:solidFill>
              <a:latin typeface="Arial" panose="020B060402020202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3788589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256719-472D-4D31-8883-22DEE1DFB86E}"/>
              </a:ext>
            </a:extLst>
          </p:cNvPr>
          <p:cNvSpPr>
            <a:spLocks noGrp="1"/>
          </p:cNvSpPr>
          <p:nvPr>
            <p:ph type="title"/>
          </p:nvPr>
        </p:nvSpPr>
        <p:spPr/>
        <p:txBody>
          <a:bodyPr/>
          <a:lstStyle/>
          <a:p>
            <a:pPr algn="ctr"/>
            <a:r>
              <a:rPr lang="pt-BR" b="1" dirty="0"/>
              <a:t>4. </a:t>
            </a:r>
            <a:r>
              <a:rPr lang="pt-BR" sz="2800" b="1" dirty="0">
                <a:solidFill>
                  <a:schemeClr val="accent5"/>
                </a:solidFill>
                <a:latin typeface="Arial" panose="020B0604020202020204" pitchFamily="34" charset="0"/>
                <a:cs typeface="Arial" panose="020B0604020202020204" pitchFamily="34" charset="0"/>
              </a:rPr>
              <a:t>Automatização da consulta prévia de nome empresarial</a:t>
            </a:r>
          </a:p>
        </p:txBody>
      </p:sp>
      <p:sp>
        <p:nvSpPr>
          <p:cNvPr id="3" name="Espaço Reservado para Conteúdo 2">
            <a:extLst>
              <a:ext uri="{FF2B5EF4-FFF2-40B4-BE49-F238E27FC236}">
                <a16:creationId xmlns:a16="http://schemas.microsoft.com/office/drawing/2014/main" id="{BC601866-7BB6-4546-AA00-BF745E3D0037}"/>
              </a:ext>
            </a:extLst>
          </p:cNvPr>
          <p:cNvSpPr>
            <a:spLocks noGrp="1"/>
          </p:cNvSpPr>
          <p:nvPr>
            <p:ph idx="1"/>
          </p:nvPr>
        </p:nvSpPr>
        <p:spPr>
          <a:xfrm>
            <a:off x="677334" y="1563757"/>
            <a:ext cx="8596668" cy="5155095"/>
          </a:xfrm>
        </p:spPr>
        <p:txBody>
          <a:bodyPr>
            <a:normAutofit/>
          </a:bodyPr>
          <a:lstStyle/>
          <a:p>
            <a:r>
              <a:rPr lang="pt-BR" sz="2400" dirty="0">
                <a:solidFill>
                  <a:schemeClr val="tx1"/>
                </a:solidFill>
                <a:latin typeface="Arial" panose="020B0604020202020204" pitchFamily="34" charset="0"/>
                <a:cs typeface="Arial" panose="020B0604020202020204" pitchFamily="34" charset="0"/>
              </a:rPr>
              <a:t>O usuário poderá verificar automaticamente a disponibilidade de nome ou optar pelo CNPJ como nome empresarial;</a:t>
            </a:r>
          </a:p>
          <a:p>
            <a:r>
              <a:rPr lang="pt-BR" sz="2400" dirty="0">
                <a:solidFill>
                  <a:schemeClr val="tx1"/>
                </a:solidFill>
                <a:latin typeface="Arial" panose="020B0604020202020204" pitchFamily="34" charset="0"/>
                <a:cs typeface="Arial" panose="020B0604020202020204" pitchFamily="34" charset="0"/>
              </a:rPr>
              <a:t>(por indisponibilidade da Receita, por enquanto, somente para alterações)</a:t>
            </a:r>
          </a:p>
          <a:p>
            <a:r>
              <a:rPr lang="pt-BR" sz="2400" dirty="0">
                <a:solidFill>
                  <a:schemeClr val="tx1"/>
                </a:solidFill>
                <a:latin typeface="Arial" panose="020B0604020202020204" pitchFamily="34" charset="0"/>
                <a:cs typeface="Arial" panose="020B0604020202020204" pitchFamily="34" charset="0"/>
              </a:rPr>
              <a:t>Disponível para a abertura e a alteração das empresas dos tipos: </a:t>
            </a:r>
          </a:p>
          <a:p>
            <a:pPr>
              <a:buFont typeface="Arial" panose="020B0604020202020204" pitchFamily="34" charset="0"/>
              <a:buChar char="•"/>
            </a:pPr>
            <a:r>
              <a:rPr lang="pt-BR" sz="2400" dirty="0">
                <a:solidFill>
                  <a:schemeClr val="tx1"/>
                </a:solidFill>
                <a:latin typeface="Arial" panose="020B0604020202020204" pitchFamily="34" charset="0"/>
                <a:cs typeface="Arial" panose="020B0604020202020204" pitchFamily="34" charset="0"/>
              </a:rPr>
              <a:t> Empresário Individual (firma);</a:t>
            </a:r>
          </a:p>
          <a:p>
            <a:pPr>
              <a:buFont typeface="Arial" panose="020B0604020202020204" pitchFamily="34" charset="0"/>
              <a:buChar char="•"/>
            </a:pPr>
            <a:r>
              <a:rPr lang="pt-BR" sz="2400" dirty="0">
                <a:solidFill>
                  <a:schemeClr val="tx1"/>
                </a:solidFill>
                <a:latin typeface="Arial" panose="020B0604020202020204" pitchFamily="34" charset="0"/>
                <a:cs typeface="Arial" panose="020B0604020202020204" pitchFamily="34" charset="0"/>
              </a:rPr>
              <a:t> Sociedade Empresária Limitada (denominação);</a:t>
            </a:r>
          </a:p>
          <a:p>
            <a:pPr>
              <a:buFont typeface="Arial" panose="020B0604020202020204" pitchFamily="34" charset="0"/>
              <a:buChar char="•"/>
            </a:pPr>
            <a:r>
              <a:rPr lang="pt-BR" sz="2400" dirty="0">
                <a:solidFill>
                  <a:schemeClr val="tx1"/>
                </a:solidFill>
                <a:latin typeface="Arial" panose="020B0604020202020204" pitchFamily="34" charset="0"/>
                <a:cs typeface="Arial" panose="020B0604020202020204" pitchFamily="34" charset="0"/>
              </a:rPr>
              <a:t> Sociedade Anônima Aberta/ Fechada (denominação);</a:t>
            </a:r>
          </a:p>
          <a:p>
            <a:pPr>
              <a:buFont typeface="Arial" panose="020B0604020202020204" pitchFamily="34" charset="0"/>
              <a:buChar char="•"/>
            </a:pPr>
            <a:r>
              <a:rPr lang="pt-BR" sz="2400" dirty="0">
                <a:solidFill>
                  <a:schemeClr val="tx1"/>
                </a:solidFill>
                <a:latin typeface="Arial" panose="020B0604020202020204" pitchFamily="34" charset="0"/>
                <a:cs typeface="Arial" panose="020B0604020202020204" pitchFamily="34" charset="0"/>
              </a:rPr>
              <a:t> Cooperativas e demais naturezas jurídicas (denominação).</a:t>
            </a:r>
          </a:p>
          <a:p>
            <a:endParaRPr lang="pt-BR" dirty="0"/>
          </a:p>
        </p:txBody>
      </p:sp>
    </p:spTree>
    <p:extLst>
      <p:ext uri="{BB962C8B-B14F-4D97-AF65-F5344CB8AC3E}">
        <p14:creationId xmlns:p14="http://schemas.microsoft.com/office/powerpoint/2010/main" val="1380305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B85F79-565F-43F0-84C0-615F0D91422D}"/>
              </a:ext>
            </a:extLst>
          </p:cNvPr>
          <p:cNvSpPr>
            <a:spLocks noGrp="1"/>
          </p:cNvSpPr>
          <p:nvPr>
            <p:ph type="title"/>
          </p:nvPr>
        </p:nvSpPr>
        <p:spPr>
          <a:xfrm>
            <a:off x="677334" y="609600"/>
            <a:ext cx="8596668" cy="1073426"/>
          </a:xfrm>
        </p:spPr>
        <p:txBody>
          <a:bodyPr>
            <a:normAutofit fontScale="90000"/>
          </a:bodyPr>
          <a:lstStyle/>
          <a:p>
            <a:pPr algn="ctr"/>
            <a:br>
              <a:rPr lang="pt-BR" dirty="0">
                <a:solidFill>
                  <a:srgbClr val="FF0000"/>
                </a:solidFill>
                <a:latin typeface="Arial Black" panose="020B0A04020102020204" pitchFamily="34" charset="0"/>
              </a:rPr>
            </a:br>
            <a:r>
              <a:rPr lang="pt-BR" dirty="0">
                <a:solidFill>
                  <a:srgbClr val="FF0000"/>
                </a:solidFill>
                <a:latin typeface="Arial Black" panose="020B0A04020102020204" pitchFamily="34" charset="0"/>
              </a:rPr>
              <a:t>Sumário</a:t>
            </a:r>
          </a:p>
        </p:txBody>
      </p:sp>
      <p:sp>
        <p:nvSpPr>
          <p:cNvPr id="3" name="Espaço Reservado para Conteúdo 2">
            <a:extLst>
              <a:ext uri="{FF2B5EF4-FFF2-40B4-BE49-F238E27FC236}">
                <a16:creationId xmlns:a16="http://schemas.microsoft.com/office/drawing/2014/main" id="{05DC0B4E-EF4B-4AC7-89FD-C6D22BC4891E}"/>
              </a:ext>
            </a:extLst>
          </p:cNvPr>
          <p:cNvSpPr>
            <a:spLocks noGrp="1"/>
          </p:cNvSpPr>
          <p:nvPr>
            <p:ph idx="1"/>
          </p:nvPr>
        </p:nvSpPr>
        <p:spPr>
          <a:xfrm>
            <a:off x="677334" y="1855305"/>
            <a:ext cx="8596668" cy="4863548"/>
          </a:xfrm>
        </p:spPr>
        <p:txBody>
          <a:bodyPr>
            <a:normAutofit/>
          </a:bodyPr>
          <a:lstStyle/>
          <a:p>
            <a:pPr marL="457200" indent="-457200">
              <a:buFont typeface="+mj-lt"/>
              <a:buAutoNum type="arabicPeriod"/>
            </a:pPr>
            <a:endParaRPr lang="pt-BR" sz="2400" dirty="0">
              <a:latin typeface="Arial" panose="020B0604020202020204" pitchFamily="34" charset="0"/>
              <a:cs typeface="Arial" panose="020B0604020202020204" pitchFamily="34" charset="0"/>
            </a:endParaRPr>
          </a:p>
          <a:p>
            <a:pPr marL="457200" indent="-457200">
              <a:buFont typeface="+mj-lt"/>
              <a:buAutoNum type="arabicPeriod"/>
            </a:pPr>
            <a:r>
              <a:rPr lang="pt-BR" sz="2400" dirty="0">
                <a:latin typeface="Arial" panose="020B0604020202020204" pitchFamily="34" charset="0"/>
                <a:cs typeface="Arial" panose="020B0604020202020204" pitchFamily="34" charset="0"/>
              </a:rPr>
              <a:t>Novas diretrizes e normas do registro público de empresas</a:t>
            </a:r>
          </a:p>
          <a:p>
            <a:pPr marL="457200" indent="-457200">
              <a:buFont typeface="+mj-lt"/>
              <a:buAutoNum type="arabicPeriod"/>
            </a:pPr>
            <a:r>
              <a:rPr lang="pt-BR" sz="2400" dirty="0">
                <a:latin typeface="Arial" panose="020B0604020202020204" pitchFamily="34" charset="0"/>
                <a:cs typeface="Arial" panose="020B0604020202020204" pitchFamily="34" charset="0"/>
              </a:rPr>
              <a:t>Automatização da consulta prévia ;</a:t>
            </a:r>
          </a:p>
          <a:p>
            <a:pPr marL="457200" indent="-457200">
              <a:buFont typeface="+mj-lt"/>
              <a:buAutoNum type="arabicPeriod"/>
            </a:pPr>
            <a:r>
              <a:rPr lang="pt-BR" sz="2400" dirty="0">
                <a:latin typeface="Arial" panose="020B0604020202020204" pitchFamily="34" charset="0"/>
                <a:cs typeface="Arial" panose="020B0604020202020204" pitchFamily="34" charset="0"/>
              </a:rPr>
              <a:t>Simplificação da consulta do nome empresarial;</a:t>
            </a:r>
          </a:p>
          <a:p>
            <a:pPr marL="457200" indent="-457200">
              <a:buFont typeface="+mj-lt"/>
              <a:buAutoNum type="arabicPeriod"/>
            </a:pPr>
            <a:r>
              <a:rPr lang="pt-BR" sz="2400" dirty="0">
                <a:solidFill>
                  <a:schemeClr val="tx2"/>
                </a:solidFill>
                <a:latin typeface="Arial" panose="020B0604020202020204" pitchFamily="34" charset="0"/>
                <a:cs typeface="Arial" panose="020B0604020202020204" pitchFamily="34" charset="0"/>
              </a:rPr>
              <a:t>A</a:t>
            </a:r>
            <a:r>
              <a:rPr lang="pt-BR" sz="2400" i="0" dirty="0">
                <a:solidFill>
                  <a:schemeClr val="tx2"/>
                </a:solidFill>
                <a:effectLst/>
                <a:latin typeface="Arial" panose="020B0604020202020204" pitchFamily="34" charset="0"/>
                <a:cs typeface="Arial" panose="020B0604020202020204" pitchFamily="34" charset="0"/>
              </a:rPr>
              <a:t>utenticação dos Livros </a:t>
            </a:r>
            <a:r>
              <a:rPr lang="pt-BR" sz="2400" dirty="0">
                <a:solidFill>
                  <a:schemeClr val="tx2"/>
                </a:solidFill>
                <a:latin typeface="Arial" panose="020B0604020202020204" pitchFamily="34" charset="0"/>
                <a:cs typeface="Arial" panose="020B0604020202020204" pitchFamily="34" charset="0"/>
              </a:rPr>
              <a:t>S</a:t>
            </a:r>
            <a:r>
              <a:rPr lang="pt-BR" sz="2400" i="0" dirty="0">
                <a:solidFill>
                  <a:schemeClr val="tx2"/>
                </a:solidFill>
                <a:effectLst/>
                <a:latin typeface="Arial" panose="020B0604020202020204" pitchFamily="34" charset="0"/>
                <a:cs typeface="Arial" panose="020B0604020202020204" pitchFamily="34" charset="0"/>
              </a:rPr>
              <a:t>ocietários e dos instrumentos de escrituração contábil;</a:t>
            </a:r>
          </a:p>
          <a:p>
            <a:pPr marL="457200" indent="-457200">
              <a:buFont typeface="+mj-lt"/>
              <a:buAutoNum type="arabicPeriod"/>
            </a:pPr>
            <a:r>
              <a:rPr lang="pt-BR" sz="2400" dirty="0">
                <a:latin typeface="Arial" panose="020B0604020202020204" pitchFamily="34" charset="0"/>
                <a:cs typeface="Arial" panose="020B0604020202020204" pitchFamily="34" charset="0"/>
              </a:rPr>
              <a:t>Ampliação do deferimento automático;</a:t>
            </a:r>
          </a:p>
          <a:p>
            <a:pPr marL="457200" indent="-457200">
              <a:buFont typeface="+mj-lt"/>
              <a:buAutoNum type="arabicPeriod"/>
            </a:pPr>
            <a:r>
              <a:rPr lang="pt-BR" sz="2400" dirty="0">
                <a:latin typeface="Arial" panose="020B0604020202020204" pitchFamily="34" charset="0"/>
                <a:cs typeface="Arial" panose="020B0604020202020204" pitchFamily="34" charset="0"/>
              </a:rPr>
              <a:t>Assinatura avançada do Gov.br</a:t>
            </a:r>
          </a:p>
          <a:p>
            <a:pPr marL="457200" indent="-457200">
              <a:buFont typeface="+mj-lt"/>
              <a:buAutoNum type="arabicPeriod"/>
            </a:pPr>
            <a:r>
              <a:rPr lang="pt-BR" sz="2400" dirty="0">
                <a:latin typeface="Arial" panose="020B0604020202020204" pitchFamily="34" charset="0"/>
                <a:cs typeface="Arial" panose="020B0604020202020204" pitchFamily="34" charset="0"/>
              </a:rPr>
              <a:t>Atendimento JUCEPI</a:t>
            </a:r>
          </a:p>
          <a:p>
            <a:pPr marL="457200" indent="-457200">
              <a:buFont typeface="+mj-lt"/>
              <a:buAutoNum type="arabicPeriod"/>
            </a:pPr>
            <a:endParaRPr lang="pt-BR" sz="2400" dirty="0">
              <a:latin typeface="Arial" panose="020B0604020202020204" pitchFamily="34" charset="0"/>
              <a:cs typeface="Arial" panose="020B0604020202020204" pitchFamily="34" charset="0"/>
            </a:endParaRPr>
          </a:p>
          <a:p>
            <a:pPr marL="457200" indent="-457200">
              <a:buFont typeface="+mj-lt"/>
              <a:buAutoNum type="arabicPeriod"/>
            </a:pPr>
            <a:endParaRPr lang="pt-BR" sz="2400" i="0" dirty="0">
              <a:solidFill>
                <a:srgbClr val="425363"/>
              </a:solidFill>
              <a:effectLst/>
              <a:latin typeface="Arial" panose="020B0604020202020204" pitchFamily="34" charset="0"/>
              <a:cs typeface="Arial" panose="020B0604020202020204" pitchFamily="34" charset="0"/>
            </a:endParaRPr>
          </a:p>
          <a:p>
            <a:pPr marL="457200" indent="-457200">
              <a:buFont typeface="+mj-lt"/>
              <a:buAutoNum type="arabicPeriod"/>
            </a:pPr>
            <a:endParaRPr lang="pt-BR" sz="2400" dirty="0">
              <a:latin typeface="Arial" panose="020B0604020202020204" pitchFamily="34" charset="0"/>
              <a:cs typeface="Arial" panose="020B0604020202020204" pitchFamily="34" charset="0"/>
            </a:endParaRPr>
          </a:p>
          <a:p>
            <a:pPr marL="0" indent="0">
              <a:buNone/>
            </a:pPr>
            <a:endParaRPr lang="pt-BR" sz="2400" dirty="0">
              <a:latin typeface="Arial" panose="020B060402020202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3577188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F4E5E-6049-45ED-812C-0B2EF9B66B45}"/>
              </a:ext>
            </a:extLst>
          </p:cNvPr>
          <p:cNvSpPr>
            <a:spLocks noGrp="1"/>
          </p:cNvSpPr>
          <p:nvPr>
            <p:ph type="title"/>
          </p:nvPr>
        </p:nvSpPr>
        <p:spPr>
          <a:xfrm>
            <a:off x="2279374" y="609600"/>
            <a:ext cx="6652591" cy="689113"/>
          </a:xfrm>
        </p:spPr>
        <p:txBody>
          <a:bodyPr>
            <a:normAutofit/>
          </a:bodyPr>
          <a:lstStyle/>
          <a:p>
            <a:pPr algn="ctr"/>
            <a:r>
              <a:rPr lang="pt-BR" sz="3200" b="1" dirty="0">
                <a:solidFill>
                  <a:schemeClr val="accent5"/>
                </a:solidFill>
                <a:latin typeface="Arial" panose="020B0604020202020204" pitchFamily="34" charset="0"/>
                <a:cs typeface="Arial" panose="020B0604020202020204" pitchFamily="34" charset="0"/>
              </a:rPr>
              <a:t>5. Consulta prévia de endereço</a:t>
            </a:r>
          </a:p>
        </p:txBody>
      </p:sp>
      <p:sp>
        <p:nvSpPr>
          <p:cNvPr id="3" name="Espaço Reservado para Conteúdo 2">
            <a:extLst>
              <a:ext uri="{FF2B5EF4-FFF2-40B4-BE49-F238E27FC236}">
                <a16:creationId xmlns:a16="http://schemas.microsoft.com/office/drawing/2014/main" id="{C36681F3-1779-4DB1-837E-FAB7EDA4A715}"/>
              </a:ext>
            </a:extLst>
          </p:cNvPr>
          <p:cNvSpPr>
            <a:spLocks noGrp="1"/>
          </p:cNvSpPr>
          <p:nvPr>
            <p:ph idx="1"/>
          </p:nvPr>
        </p:nvSpPr>
        <p:spPr>
          <a:xfrm>
            <a:off x="677334" y="1603513"/>
            <a:ext cx="10054834" cy="5254487"/>
          </a:xfrm>
        </p:spPr>
        <p:txBody>
          <a:bodyPr>
            <a:normAutofit/>
          </a:bodyPr>
          <a:lstStyle/>
          <a:p>
            <a:r>
              <a:rPr lang="pt-BR" sz="2400" dirty="0">
                <a:latin typeface="Arial" panose="020B0604020202020204" pitchFamily="34" charset="0"/>
                <a:cs typeface="Arial" panose="020B0604020202020204" pitchFamily="34" charset="0"/>
              </a:rPr>
              <a:t>O empreendedor pode optar por não aguardar a consulta de viabilidade de endereço (Resolução CGSIM nº. 61/2020):</a:t>
            </a:r>
          </a:p>
          <a:p>
            <a:endParaRPr lang="pt-BR" sz="2400" dirty="0">
              <a:latin typeface="Arial" panose="020B0604020202020204" pitchFamily="34" charset="0"/>
              <a:cs typeface="Arial" panose="020B0604020202020204" pitchFamily="34" charset="0"/>
            </a:endParaRP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 Com isso, o usuário avança na elaboração e no protocolo do processo, podendo obter a aprovação do registro da empresa. </a:t>
            </a: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 Neste intervalo, a viabilidade segue em análise pelos órgãos podendo ser aprovada ou indeferida.</a:t>
            </a: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 Para orientar o empreendedor, a Jucepi disponibiliza o tempo médio de análise do endereço no município onde ele pretende instalar seu negócio.</a:t>
            </a:r>
          </a:p>
          <a:p>
            <a:endParaRPr lang="pt-BR" dirty="0"/>
          </a:p>
        </p:txBody>
      </p:sp>
    </p:spTree>
    <p:extLst>
      <p:ext uri="{BB962C8B-B14F-4D97-AF65-F5344CB8AC3E}">
        <p14:creationId xmlns:p14="http://schemas.microsoft.com/office/powerpoint/2010/main" val="3165908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FD2DB-326A-42FF-B7AB-E4D7B7F8FAF9}"/>
              </a:ext>
            </a:extLst>
          </p:cNvPr>
          <p:cNvSpPr>
            <a:spLocks noGrp="1"/>
          </p:cNvSpPr>
          <p:nvPr>
            <p:ph type="title"/>
          </p:nvPr>
        </p:nvSpPr>
        <p:spPr/>
        <p:txBody>
          <a:bodyPr/>
          <a:lstStyle/>
          <a:p>
            <a:r>
              <a:rPr lang="pt-BR" dirty="0"/>
              <a:t>6. Assinatura avançada do GOV.BR</a:t>
            </a:r>
          </a:p>
        </p:txBody>
      </p:sp>
      <p:sp>
        <p:nvSpPr>
          <p:cNvPr id="3" name="Espaço Reservado para Conteúdo 2">
            <a:extLst>
              <a:ext uri="{FF2B5EF4-FFF2-40B4-BE49-F238E27FC236}">
                <a16:creationId xmlns:a16="http://schemas.microsoft.com/office/drawing/2014/main" id="{FBB06629-6A19-4B98-B031-A8DEE35A0135}"/>
              </a:ext>
            </a:extLst>
          </p:cNvPr>
          <p:cNvSpPr>
            <a:spLocks noGrp="1"/>
          </p:cNvSpPr>
          <p:nvPr>
            <p:ph idx="1"/>
          </p:nvPr>
        </p:nvSpPr>
        <p:spPr>
          <a:xfrm>
            <a:off x="677333" y="1419726"/>
            <a:ext cx="9910455" cy="5438273"/>
          </a:xfrm>
        </p:spPr>
        <p:txBody>
          <a:bodyPr>
            <a:normAutofit fontScale="77500" lnSpcReduction="20000"/>
          </a:bodyPr>
          <a:lstStyle/>
          <a:p>
            <a:r>
              <a:rPr lang="pt-BR" sz="3200" dirty="0">
                <a:latin typeface="Arial" panose="020B0604020202020204" pitchFamily="34" charset="0"/>
                <a:cs typeface="Arial" panose="020B0604020202020204" pitchFamily="34" charset="0"/>
              </a:rPr>
              <a:t>A Assinatura Avançada é uma forma gratuita, segura e 100% on-line do empreendedor registrar eletronicamente o documento no Piauí Digital;</a:t>
            </a:r>
          </a:p>
          <a:p>
            <a:r>
              <a:rPr lang="pt-BR" sz="3200" dirty="0">
                <a:latin typeface="Arial" panose="020B0604020202020204" pitchFamily="34" charset="0"/>
                <a:cs typeface="Arial" panose="020B0604020202020204" pitchFamily="34" charset="0"/>
              </a:rPr>
              <a:t>Para utilizar a assinatura avançada, é necessário que o usuário possua uma conta Gov.br verificada (prata) ou comprovada (ouro); contas básicas não podem utilizar o serviço. </a:t>
            </a:r>
          </a:p>
          <a:p>
            <a:r>
              <a:rPr lang="pt-BR" sz="3200" dirty="0">
                <a:latin typeface="Arial" panose="020B0604020202020204" pitchFamily="34" charset="0"/>
                <a:cs typeface="Arial" panose="020B0604020202020204" pitchFamily="34" charset="0"/>
              </a:rPr>
              <a:t>O selo de confiabilidade “prata” ou “ouro” pode ser obtido a partir de sistemas de órgãos públicos como Tribunal Superior Eleitoral (TSE), bancos credenciados, certificado digital e-CPF associado à conta Gov.br ou validação biométrica.</a:t>
            </a:r>
          </a:p>
          <a:p>
            <a:r>
              <a:rPr lang="pt-BR" sz="3200" dirty="0">
                <a:latin typeface="Arial" panose="020B0604020202020204" pitchFamily="34" charset="0"/>
                <a:cs typeface="Arial" panose="020B0604020202020204" pitchFamily="34" charset="0"/>
              </a:rPr>
              <a:t>A assinatura avançada vem somar com outras opções de assinatura eletrônica disponibilizadas no Piauí Digital como o certificado e-CPF A1 ou A3 (token, </a:t>
            </a:r>
            <a:r>
              <a:rPr lang="pt-BR" sz="3200" i="1" dirty="0" err="1">
                <a:latin typeface="Arial" panose="020B0604020202020204" pitchFamily="34" charset="0"/>
                <a:cs typeface="Arial" panose="020B0604020202020204" pitchFamily="34" charset="0"/>
              </a:rPr>
              <a:t>smartcard</a:t>
            </a:r>
            <a:r>
              <a:rPr lang="pt-BR" sz="3200" dirty="0">
                <a:latin typeface="Arial" panose="020B0604020202020204" pitchFamily="34" charset="0"/>
                <a:cs typeface="Arial" panose="020B0604020202020204" pitchFamily="34" charset="0"/>
              </a:rPr>
              <a:t> ou aplicativo instalado no computador) </a:t>
            </a:r>
            <a:r>
              <a:rPr lang="pt-BR" sz="3200" dirty="0"/>
              <a:t>e o certificado digital na nuvem (cloud). </a:t>
            </a:r>
          </a:p>
          <a:p>
            <a:endParaRPr lang="pt-BR" dirty="0"/>
          </a:p>
        </p:txBody>
      </p:sp>
    </p:spTree>
    <p:extLst>
      <p:ext uri="{BB962C8B-B14F-4D97-AF65-F5344CB8AC3E}">
        <p14:creationId xmlns:p14="http://schemas.microsoft.com/office/powerpoint/2010/main" val="4272179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ABB885-E0ED-4C19-895D-87F8BDBC6978}"/>
              </a:ext>
            </a:extLst>
          </p:cNvPr>
          <p:cNvSpPr>
            <a:spLocks noGrp="1"/>
          </p:cNvSpPr>
          <p:nvPr>
            <p:ph type="title"/>
          </p:nvPr>
        </p:nvSpPr>
        <p:spPr/>
        <p:txBody>
          <a:bodyPr/>
          <a:lstStyle/>
          <a:p>
            <a:r>
              <a:rPr lang="pt-BR" dirty="0"/>
              <a:t>6.Como utilizar a assinatura avançada</a:t>
            </a:r>
          </a:p>
        </p:txBody>
      </p:sp>
      <p:sp>
        <p:nvSpPr>
          <p:cNvPr id="3" name="Espaço Reservado para Conteúdo 2">
            <a:extLst>
              <a:ext uri="{FF2B5EF4-FFF2-40B4-BE49-F238E27FC236}">
                <a16:creationId xmlns:a16="http://schemas.microsoft.com/office/drawing/2014/main" id="{A4D8E1AB-ABE5-473D-854F-D1BBA9B343ED}"/>
              </a:ext>
            </a:extLst>
          </p:cNvPr>
          <p:cNvSpPr>
            <a:spLocks noGrp="1"/>
          </p:cNvSpPr>
          <p:nvPr>
            <p:ph idx="1"/>
          </p:nvPr>
        </p:nvSpPr>
        <p:spPr>
          <a:xfrm>
            <a:off x="1024128" y="2084832"/>
            <a:ext cx="9720073" cy="4224528"/>
          </a:xfrm>
        </p:spPr>
        <p:txBody>
          <a:bodyPr>
            <a:normAutofit/>
          </a:bodyPr>
          <a:lstStyle/>
          <a:p>
            <a:r>
              <a:rPr lang="pt-BR" dirty="0"/>
              <a:t>No Piauí Digital, para assinar o processo eletrônico basta selecionar os tipos de assinatura digital: assinar no Gov.br, assinar com certificado A1 ou A3 (token, </a:t>
            </a:r>
            <a:r>
              <a:rPr lang="pt-BR" i="1" dirty="0" err="1"/>
              <a:t>smartcard</a:t>
            </a:r>
            <a:r>
              <a:rPr lang="pt-BR" i="1" dirty="0"/>
              <a:t> </a:t>
            </a:r>
            <a:r>
              <a:rPr lang="pt-BR" dirty="0"/>
              <a:t>ou computador) e assinar na nuvem. </a:t>
            </a:r>
          </a:p>
          <a:p>
            <a:endParaRPr lang="pt-BR" dirty="0"/>
          </a:p>
          <a:p>
            <a:endParaRPr lang="pt-BR" dirty="0"/>
          </a:p>
        </p:txBody>
      </p:sp>
      <p:pic>
        <p:nvPicPr>
          <p:cNvPr id="4" name="Espaço Reservado para Conteúdo 10">
            <a:extLst>
              <a:ext uri="{FF2B5EF4-FFF2-40B4-BE49-F238E27FC236}">
                <a16:creationId xmlns:a16="http://schemas.microsoft.com/office/drawing/2014/main" id="{1FE47ED5-B142-473B-9EFA-3FB7BE300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801" y="3231220"/>
            <a:ext cx="7110398" cy="3626780"/>
          </a:xfrm>
          <a:prstGeom prst="rect">
            <a:avLst/>
          </a:prstGeom>
        </p:spPr>
      </p:pic>
      <p:sp>
        <p:nvSpPr>
          <p:cNvPr id="6" name="Retângulo 5">
            <a:extLst>
              <a:ext uri="{FF2B5EF4-FFF2-40B4-BE49-F238E27FC236}">
                <a16:creationId xmlns:a16="http://schemas.microsoft.com/office/drawing/2014/main" id="{7CF956AD-C519-4FA0-A228-10415A2A1D65}"/>
              </a:ext>
            </a:extLst>
          </p:cNvPr>
          <p:cNvSpPr/>
          <p:nvPr/>
        </p:nvSpPr>
        <p:spPr>
          <a:xfrm>
            <a:off x="3961831" y="3813825"/>
            <a:ext cx="2226934" cy="54614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96712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8DBE74F2-CC62-46C5-B140-C688C2DFAC60}"/>
              </a:ext>
            </a:extLst>
          </p:cNvPr>
          <p:cNvSpPr>
            <a:spLocks noGrp="1"/>
          </p:cNvSpPr>
          <p:nvPr>
            <p:ph idx="4294967295"/>
          </p:nvPr>
        </p:nvSpPr>
        <p:spPr>
          <a:xfrm>
            <a:off x="0" y="762000"/>
            <a:ext cx="10655300" cy="974725"/>
          </a:xfrm>
        </p:spPr>
        <p:txBody>
          <a:bodyPr/>
          <a:lstStyle/>
          <a:p>
            <a:r>
              <a:rPr lang="pt-BR" dirty="0"/>
              <a:t>Uma vez que o cadastro do usuário seja identificado, será enviado um SMS para o telefone cadastrado com o Código de Autorização para a assinar digitalmente:</a:t>
            </a:r>
          </a:p>
          <a:p>
            <a:endParaRPr lang="pt-BR" dirty="0"/>
          </a:p>
        </p:txBody>
      </p:sp>
      <p:pic>
        <p:nvPicPr>
          <p:cNvPr id="9" name="Imagem 8">
            <a:extLst>
              <a:ext uri="{FF2B5EF4-FFF2-40B4-BE49-F238E27FC236}">
                <a16:creationId xmlns:a16="http://schemas.microsoft.com/office/drawing/2014/main" id="{DC4146FB-AD3F-44DA-A020-EDA1EF8C2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6388" y="1858421"/>
            <a:ext cx="7651682" cy="4767668"/>
          </a:xfrm>
          <a:prstGeom prst="rect">
            <a:avLst/>
          </a:prstGeom>
        </p:spPr>
      </p:pic>
    </p:spTree>
    <p:extLst>
      <p:ext uri="{BB962C8B-B14F-4D97-AF65-F5344CB8AC3E}">
        <p14:creationId xmlns:p14="http://schemas.microsoft.com/office/powerpoint/2010/main" val="2815673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A8E1B14-DB9E-4006-AEB8-C6FF6382AB50}"/>
              </a:ext>
            </a:extLst>
          </p:cNvPr>
          <p:cNvSpPr txBox="1"/>
          <p:nvPr/>
        </p:nvSpPr>
        <p:spPr>
          <a:xfrm>
            <a:off x="768625" y="1548203"/>
            <a:ext cx="10296940" cy="3046988"/>
          </a:xfrm>
          <a:prstGeom prst="rect">
            <a:avLst/>
          </a:prstGeom>
          <a:noFill/>
        </p:spPr>
        <p:txBody>
          <a:bodyPr wrap="square">
            <a:spAutoFit/>
          </a:bodyPr>
          <a:lstStyle/>
          <a:p>
            <a:r>
              <a:rPr lang="pt-BR" sz="2400" dirty="0"/>
              <a:t>Uma vez indicado o código e clicado em Autorizar, seu nível de confiabilidade será verificado.</a:t>
            </a:r>
          </a:p>
          <a:p>
            <a:endParaRPr lang="pt-BR" sz="2400" dirty="0"/>
          </a:p>
          <a:p>
            <a:pPr>
              <a:buFont typeface="Arial" panose="020B0604020202020204" pitchFamily="34" charset="0"/>
              <a:buChar char="•"/>
            </a:pPr>
            <a:r>
              <a:rPr lang="pt-BR" sz="2400" dirty="0"/>
              <a:t>Caso não seja Prata ou Ouro: será direcionado para a página com orientações de como adquirir os níveis para poder utilizar a assinatura avançada;</a:t>
            </a:r>
          </a:p>
          <a:p>
            <a:endParaRPr lang="pt-BR" sz="2400" dirty="0"/>
          </a:p>
          <a:p>
            <a:pPr>
              <a:buFont typeface="Arial" panose="020B0604020202020204" pitchFamily="34" charset="0"/>
              <a:buChar char="•"/>
            </a:pPr>
            <a:r>
              <a:rPr lang="pt-BR" sz="2400" dirty="0"/>
              <a:t> Caso seja Prata ou Ouro: o documento será assinado;</a:t>
            </a:r>
          </a:p>
          <a:p>
            <a:endParaRPr lang="pt-BR" sz="2400" dirty="0"/>
          </a:p>
        </p:txBody>
      </p:sp>
    </p:spTree>
    <p:extLst>
      <p:ext uri="{BB962C8B-B14F-4D97-AF65-F5344CB8AC3E}">
        <p14:creationId xmlns:p14="http://schemas.microsoft.com/office/powerpoint/2010/main" val="2280289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B9196FA-3B36-4158-8786-C5D0048C4C95}"/>
              </a:ext>
            </a:extLst>
          </p:cNvPr>
          <p:cNvSpPr>
            <a:spLocks noGrp="1"/>
          </p:cNvSpPr>
          <p:nvPr>
            <p:ph idx="4294967295"/>
          </p:nvPr>
        </p:nvSpPr>
        <p:spPr>
          <a:xfrm>
            <a:off x="1643063" y="365125"/>
            <a:ext cx="10548937" cy="1225550"/>
          </a:xfrm>
        </p:spPr>
        <p:txBody>
          <a:bodyPr>
            <a:normAutofit/>
          </a:bodyPr>
          <a:lstStyle/>
          <a:p>
            <a:pPr marL="0" indent="0">
              <a:buNone/>
            </a:pPr>
            <a:endParaRPr lang="pt-BR" sz="2000" dirty="0"/>
          </a:p>
          <a:p>
            <a:pPr marL="0" indent="0">
              <a:buNone/>
            </a:pPr>
            <a:r>
              <a:rPr lang="pt-BR" sz="2000" dirty="0"/>
              <a:t>Apenas com o documento assinado, o sistema Piauí Digital habilita o botão protocolar para o envio do processo eletrônico:</a:t>
            </a:r>
          </a:p>
          <a:p>
            <a:pPr>
              <a:buFont typeface="Arial" panose="020B0604020202020204" pitchFamily="34" charset="0"/>
              <a:buChar char="•"/>
            </a:pPr>
            <a:endParaRPr lang="pt-BR" dirty="0"/>
          </a:p>
        </p:txBody>
      </p:sp>
      <p:pic>
        <p:nvPicPr>
          <p:cNvPr id="4" name="Imagem 3">
            <a:extLst>
              <a:ext uri="{FF2B5EF4-FFF2-40B4-BE49-F238E27FC236}">
                <a16:creationId xmlns:a16="http://schemas.microsoft.com/office/drawing/2014/main" id="{20610C5D-B822-429A-874E-F975B02C9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813" y="1956714"/>
            <a:ext cx="10026374" cy="4901286"/>
          </a:xfrm>
          <a:prstGeom prst="rect">
            <a:avLst/>
          </a:prstGeom>
        </p:spPr>
      </p:pic>
    </p:spTree>
    <p:extLst>
      <p:ext uri="{BB962C8B-B14F-4D97-AF65-F5344CB8AC3E}">
        <p14:creationId xmlns:p14="http://schemas.microsoft.com/office/powerpoint/2010/main" val="1601989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932A4-05C4-4139-9C4A-388F3523B6D0}"/>
              </a:ext>
            </a:extLst>
          </p:cNvPr>
          <p:cNvSpPr>
            <a:spLocks noGrp="1"/>
          </p:cNvSpPr>
          <p:nvPr>
            <p:ph type="title"/>
          </p:nvPr>
        </p:nvSpPr>
        <p:spPr>
          <a:xfrm>
            <a:off x="2107096" y="609600"/>
            <a:ext cx="6520069" cy="980661"/>
          </a:xfrm>
        </p:spPr>
        <p:txBody>
          <a:bodyPr/>
          <a:lstStyle/>
          <a:p>
            <a:pPr algn="ctr"/>
            <a:r>
              <a:rPr lang="pt-BR" dirty="0">
                <a:latin typeface="Arial" panose="020B0604020202020204" pitchFamily="34" charset="0"/>
                <a:cs typeface="Arial" panose="020B0604020202020204" pitchFamily="34" charset="0"/>
              </a:rPr>
              <a:t>7. Atendimento da JUCEPI</a:t>
            </a:r>
          </a:p>
        </p:txBody>
      </p:sp>
      <p:sp>
        <p:nvSpPr>
          <p:cNvPr id="3" name="Espaço Reservado para Conteúdo 2">
            <a:extLst>
              <a:ext uri="{FF2B5EF4-FFF2-40B4-BE49-F238E27FC236}">
                <a16:creationId xmlns:a16="http://schemas.microsoft.com/office/drawing/2014/main" id="{1AA31594-5902-4C7E-AB4B-EE55BC7C533B}"/>
              </a:ext>
            </a:extLst>
          </p:cNvPr>
          <p:cNvSpPr>
            <a:spLocks noGrp="1"/>
          </p:cNvSpPr>
          <p:nvPr>
            <p:ph idx="1"/>
          </p:nvPr>
        </p:nvSpPr>
        <p:spPr>
          <a:xfrm>
            <a:off x="1024128" y="1497496"/>
            <a:ext cx="8528946" cy="5459895"/>
          </a:xfrm>
        </p:spPr>
        <p:txBody>
          <a:bodyPr>
            <a:normAutofit fontScale="92500" lnSpcReduction="20000"/>
          </a:bodyPr>
          <a:lstStyle/>
          <a:p>
            <a:r>
              <a:rPr lang="pt-BR" sz="2400" b="1" dirty="0">
                <a:latin typeface="Arial" panose="020B0604020202020204" pitchFamily="34" charset="0"/>
                <a:cs typeface="Arial" panose="020B0604020202020204" pitchFamily="34" charset="0"/>
              </a:rPr>
              <a:t>Atendimento virtual da Cris:</a:t>
            </a:r>
          </a:p>
          <a:p>
            <a:endParaRPr lang="pt-BR" b="1" dirty="0"/>
          </a:p>
          <a:p>
            <a:pPr>
              <a:buFont typeface="Arial" panose="020B0604020202020204" pitchFamily="34" charset="0"/>
              <a:buChar char="•"/>
            </a:pPr>
            <a:r>
              <a:rPr lang="pt-BR" sz="2400" dirty="0">
                <a:latin typeface="Arial" panose="020B0604020202020204" pitchFamily="34" charset="0"/>
                <a:cs typeface="Arial" panose="020B0604020202020204" pitchFamily="34" charset="0"/>
              </a:rPr>
              <a:t>O site do Piauí Digital possui atendimento 24h pela assistente virtual Cris;</a:t>
            </a: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A Cris está apta a sanar as dúvidas mais comuns sobre os procedimentos de registro (abertura, alteração e baixa de empresas), cópias de documentos, certidões, além de iniciar e acompanhar o andamento de processos;</a:t>
            </a: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Nos casos em que a assistente não puder sanar as dúvidas, o atendimento será redirecionado para a equipe de suporte que concluirá por e-mail ou telefone;</a:t>
            </a:r>
          </a:p>
          <a:p>
            <a:r>
              <a:rPr lang="pt-BR" sz="2400" dirty="0">
                <a:latin typeface="Arial" panose="020B0604020202020204" pitchFamily="34" charset="0"/>
                <a:cs typeface="Arial" panose="020B0604020202020204" pitchFamily="34" charset="0"/>
              </a:rPr>
              <a:t>Telefones Uteis: Central 3230-8810 </a:t>
            </a:r>
          </a:p>
          <a:p>
            <a:r>
              <a:rPr lang="pt-BR" sz="2400" dirty="0">
                <a:latin typeface="Arial" panose="020B0604020202020204" pitchFamily="34" charset="0"/>
                <a:cs typeface="Arial" panose="020B0604020202020204" pitchFamily="34" charset="0"/>
              </a:rPr>
              <a:t>Piauí Digital : 86 98845-8745</a:t>
            </a:r>
          </a:p>
          <a:p>
            <a:r>
              <a:rPr lang="pt-BR" sz="2400" dirty="0">
                <a:latin typeface="Arial" panose="020B0604020202020204" pitchFamily="34" charset="0"/>
                <a:cs typeface="Arial" panose="020B0604020202020204" pitchFamily="34" charset="0"/>
              </a:rPr>
              <a:t>Secretária Presidência: 3230-8800</a:t>
            </a:r>
          </a:p>
          <a:p>
            <a:r>
              <a:rPr lang="pt-BR" sz="2400" dirty="0" err="1">
                <a:latin typeface="Arial" panose="020B0604020202020204" pitchFamily="34" charset="0"/>
                <a:cs typeface="Arial" panose="020B0604020202020204" pitchFamily="34" charset="0"/>
              </a:rPr>
              <a:t>E-mail:jucepiresponde</a:t>
            </a:r>
            <a:r>
              <a:rPr lang="pt-BR" sz="2400" dirty="0">
                <a:latin typeface="Arial" panose="020B0604020202020204" pitchFamily="34" charset="0"/>
                <a:cs typeface="Arial" panose="020B0604020202020204" pitchFamily="34" charset="0"/>
              </a:rPr>
              <a:t>@ gmail.com</a:t>
            </a:r>
          </a:p>
          <a:p>
            <a:endParaRPr lang="pt-BR" dirty="0"/>
          </a:p>
        </p:txBody>
      </p:sp>
      <p:pic>
        <p:nvPicPr>
          <p:cNvPr id="5" name="Imagem 4">
            <a:extLst>
              <a:ext uri="{FF2B5EF4-FFF2-40B4-BE49-F238E27FC236}">
                <a16:creationId xmlns:a16="http://schemas.microsoft.com/office/drawing/2014/main" id="{FAA20267-CB26-4F5E-A017-CF2B4DB20FAB}"/>
              </a:ext>
            </a:extLst>
          </p:cNvPr>
          <p:cNvPicPr>
            <a:picLocks noChangeAspect="1"/>
          </p:cNvPicPr>
          <p:nvPr/>
        </p:nvPicPr>
        <p:blipFill rotWithShape="1">
          <a:blip r:embed="rId2">
            <a:extLst>
              <a:ext uri="{28A0092B-C50C-407E-A947-70E740481C1C}">
                <a14:useLocalDpi xmlns:a14="http://schemas.microsoft.com/office/drawing/2010/main" val="0"/>
              </a:ext>
            </a:extLst>
          </a:blip>
          <a:srcRect l="-4313" t="-580" r="30618" b="2512"/>
          <a:stretch/>
        </p:blipFill>
        <p:spPr>
          <a:xfrm>
            <a:off x="7606749" y="132523"/>
            <a:ext cx="4585252" cy="6725478"/>
          </a:xfrm>
          <a:prstGeom prst="rect">
            <a:avLst/>
          </a:prstGeom>
        </p:spPr>
      </p:pic>
    </p:spTree>
    <p:extLst>
      <p:ext uri="{BB962C8B-B14F-4D97-AF65-F5344CB8AC3E}">
        <p14:creationId xmlns:p14="http://schemas.microsoft.com/office/powerpoint/2010/main" val="721258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89F2825-1F1C-4449-951B-C625E80BF694}"/>
              </a:ext>
            </a:extLst>
          </p:cNvPr>
          <p:cNvSpPr>
            <a:spLocks noGrp="1"/>
          </p:cNvSpPr>
          <p:nvPr>
            <p:ph idx="1"/>
          </p:nvPr>
        </p:nvSpPr>
        <p:spPr>
          <a:xfrm>
            <a:off x="1024128" y="861391"/>
            <a:ext cx="9720073" cy="5996609"/>
          </a:xfrm>
        </p:spPr>
        <p:txBody>
          <a:bodyPr>
            <a:normAutofit/>
          </a:bodyPr>
          <a:lstStyle/>
          <a:p>
            <a:r>
              <a:rPr lang="pt-BR" sz="2800" b="1" dirty="0">
                <a:latin typeface="Arial" panose="020B0604020202020204" pitchFamily="34" charset="0"/>
                <a:cs typeface="Arial" panose="020B0604020202020204" pitchFamily="34" charset="0"/>
              </a:rPr>
              <a:t>8. Suporte Piauí Digital:</a:t>
            </a:r>
          </a:p>
          <a:p>
            <a:endParaRPr lang="pt-BR" b="1" dirty="0"/>
          </a:p>
          <a:p>
            <a:r>
              <a:rPr lang="pt-BR" sz="2400" dirty="0">
                <a:latin typeface="Arial" panose="020B0604020202020204" pitchFamily="34" charset="0"/>
                <a:cs typeface="Arial" panose="020B0604020202020204" pitchFamily="34" charset="0"/>
              </a:rPr>
              <a:t>O suporte pode ser acionado pelo canal Jucepi Responde disponível em www.jucepi.pi.gov.br ou pelo e-mail jucepiresponde@gmail.com;</a:t>
            </a:r>
          </a:p>
          <a:p>
            <a:r>
              <a:rPr lang="pt-BR" sz="2400" dirty="0">
                <a:latin typeface="Arial" panose="020B0604020202020204" pitchFamily="34" charset="0"/>
                <a:cs typeface="Arial" panose="020B0604020202020204" pitchFamily="34" charset="0"/>
              </a:rPr>
              <a:t>As dúvidas de exigência podem ser sanadas pelo canal no sistema Piauí Digital:</a:t>
            </a:r>
          </a:p>
          <a:p>
            <a:r>
              <a:rPr lang="pt-BR" sz="2400" dirty="0">
                <a:latin typeface="Arial" panose="020B0604020202020204" pitchFamily="34" charset="0"/>
                <a:cs typeface="Arial" panose="020B0604020202020204" pitchFamily="34" charset="0"/>
              </a:rPr>
              <a:t>após abrir a caixa “visualizar motivos da exigência”, na área de acompanhamento de processos, sempre que necessário, poderão ser formuladas questões para o analista de processos da Jucepi, sobre determinada exigência, utilizando-se o botão “esclarecer exigência”.</a:t>
            </a:r>
          </a:p>
          <a:p>
            <a:r>
              <a:rPr lang="pt-BR" sz="2400" dirty="0">
                <a:latin typeface="Arial" panose="020B0604020202020204" pitchFamily="34" charset="0"/>
                <a:cs typeface="Arial" panose="020B0604020202020204" pitchFamily="34" charset="0"/>
              </a:rPr>
              <a:t>Evite enviar mensagens duplicadas nos canais de atendimento para não sobrecarregar a equipe.</a:t>
            </a:r>
          </a:p>
          <a:p>
            <a:endParaRPr lang="pt-BR" sz="2400" dirty="0">
              <a:latin typeface="Arial" panose="020B060402020202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1482895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A003BBF-3B18-4082-93B9-485933F87824}"/>
              </a:ext>
            </a:extLst>
          </p:cNvPr>
          <p:cNvSpPr>
            <a:spLocks noGrp="1"/>
          </p:cNvSpPr>
          <p:nvPr>
            <p:ph type="title"/>
          </p:nvPr>
        </p:nvSpPr>
        <p:spPr>
          <a:xfrm>
            <a:off x="3313042" y="4455318"/>
            <a:ext cx="4625010" cy="1793082"/>
          </a:xfrm>
        </p:spPr>
        <p:txBody>
          <a:bodyPr>
            <a:normAutofit fontScale="90000"/>
          </a:bodyPr>
          <a:lstStyle/>
          <a:p>
            <a:pPr algn="ctr"/>
            <a:r>
              <a:rPr lang="pt-BR" sz="4000" dirty="0">
                <a:solidFill>
                  <a:srgbClr val="C00000"/>
                </a:solidFill>
              </a:rPr>
              <a:t>Obrigada pela atenção!</a:t>
            </a:r>
            <a:br>
              <a:rPr lang="pt-BR" sz="4000" dirty="0">
                <a:solidFill>
                  <a:srgbClr val="C00000"/>
                </a:solidFill>
              </a:rPr>
            </a:br>
            <a:endParaRPr lang="pt-BR" sz="4000" dirty="0">
              <a:solidFill>
                <a:srgbClr val="C00000"/>
              </a:solidFill>
            </a:endParaRPr>
          </a:p>
        </p:txBody>
      </p:sp>
      <p:pic>
        <p:nvPicPr>
          <p:cNvPr id="14" name="Espaço Reservado para Imagem 13">
            <a:extLst>
              <a:ext uri="{FF2B5EF4-FFF2-40B4-BE49-F238E27FC236}">
                <a16:creationId xmlns:a16="http://schemas.microsoft.com/office/drawing/2014/main" id="{972FA387-708A-4EC8-8839-6B462605CAD8}"/>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0242" b="10242"/>
          <a:stretch/>
        </p:blipFill>
        <p:spPr/>
      </p:pic>
    </p:spTree>
    <p:extLst>
      <p:ext uri="{BB962C8B-B14F-4D97-AF65-F5344CB8AC3E}">
        <p14:creationId xmlns:p14="http://schemas.microsoft.com/office/powerpoint/2010/main" val="221668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CDAE43-C75E-4651-A355-9554C10425AF}"/>
              </a:ext>
            </a:extLst>
          </p:cNvPr>
          <p:cNvSpPr>
            <a:spLocks noGrp="1"/>
          </p:cNvSpPr>
          <p:nvPr>
            <p:ph type="title"/>
          </p:nvPr>
        </p:nvSpPr>
        <p:spPr>
          <a:xfrm>
            <a:off x="1451579" y="609600"/>
            <a:ext cx="7679169" cy="1205948"/>
          </a:xfrm>
        </p:spPr>
        <p:txBody>
          <a:bodyPr/>
          <a:lstStyle/>
          <a:p>
            <a:pPr algn="ctr"/>
            <a:r>
              <a:rPr lang="pt-BR" b="1" dirty="0">
                <a:solidFill>
                  <a:srgbClr val="FF0000"/>
                </a:solidFill>
                <a:latin typeface="Arial" panose="020B0604020202020204" pitchFamily="34" charset="0"/>
                <a:cs typeface="Arial" panose="020B0604020202020204" pitchFamily="34" charset="0"/>
              </a:rPr>
              <a:t>1- Lei nº. 13.874/20/Set/2019 - </a:t>
            </a:r>
            <a:br>
              <a:rPr lang="pt-BR" b="1" dirty="0">
                <a:solidFill>
                  <a:srgbClr val="FF0000"/>
                </a:solidFill>
                <a:latin typeface="Arial" panose="020B0604020202020204" pitchFamily="34" charset="0"/>
                <a:cs typeface="Arial" panose="020B0604020202020204" pitchFamily="34" charset="0"/>
              </a:rPr>
            </a:br>
            <a:r>
              <a:rPr lang="pt-BR" b="1" dirty="0">
                <a:solidFill>
                  <a:srgbClr val="FF0000"/>
                </a:solidFill>
                <a:latin typeface="Arial" panose="020B0604020202020204" pitchFamily="34" charset="0"/>
                <a:cs typeface="Arial" panose="020B0604020202020204" pitchFamily="34" charset="0"/>
              </a:rPr>
              <a:t>       Lei da Liberdade Econômica</a:t>
            </a:r>
          </a:p>
        </p:txBody>
      </p:sp>
      <p:sp>
        <p:nvSpPr>
          <p:cNvPr id="3" name="Espaço Reservado para Conteúdo 2">
            <a:extLst>
              <a:ext uri="{FF2B5EF4-FFF2-40B4-BE49-F238E27FC236}">
                <a16:creationId xmlns:a16="http://schemas.microsoft.com/office/drawing/2014/main" id="{33CA5E21-9B51-44EB-8262-494A9EE82790}"/>
              </a:ext>
            </a:extLst>
          </p:cNvPr>
          <p:cNvSpPr>
            <a:spLocks noGrp="1"/>
          </p:cNvSpPr>
          <p:nvPr>
            <p:ph idx="1"/>
          </p:nvPr>
        </p:nvSpPr>
        <p:spPr>
          <a:xfrm>
            <a:off x="1451580" y="1815548"/>
            <a:ext cx="8659830" cy="5042452"/>
          </a:xfrm>
        </p:spPr>
        <p:txBody>
          <a:bodyPr>
            <a:normAutofit fontScale="25000" lnSpcReduction="20000"/>
          </a:bodyPr>
          <a:lstStyle/>
          <a:p>
            <a:pPr marL="0" indent="0">
              <a:buNone/>
            </a:pPr>
            <a:endParaRPr lang="pt-BR" sz="2600" b="1" dirty="0">
              <a:latin typeface="Arial" panose="020B0604020202020204" pitchFamily="34" charset="0"/>
              <a:cs typeface="Arial" panose="020B0604020202020204" pitchFamily="34" charset="0"/>
            </a:endParaRPr>
          </a:p>
          <a:p>
            <a:pPr marL="0" indent="0">
              <a:buNone/>
            </a:pPr>
            <a:r>
              <a:rPr lang="pt-BR" sz="8000" b="1" dirty="0">
                <a:solidFill>
                  <a:schemeClr val="tx1"/>
                </a:solidFill>
                <a:latin typeface="Arial" panose="020B0604020202020204" pitchFamily="34" charset="0"/>
                <a:cs typeface="Arial" panose="020B0604020202020204" pitchFamily="34" charset="0"/>
              </a:rPr>
              <a:t>O</a:t>
            </a:r>
            <a:r>
              <a:rPr lang="pt-BR" sz="8000" b="1" i="0" dirty="0">
                <a:solidFill>
                  <a:schemeClr val="tx1"/>
                </a:solidFill>
                <a:effectLst/>
                <a:latin typeface="Arial" panose="020B0604020202020204" pitchFamily="34" charset="0"/>
                <a:cs typeface="Arial" panose="020B0604020202020204" pitchFamily="34" charset="0"/>
              </a:rPr>
              <a:t>bjetivo:  de diminuir a burocracia e facilitar a abertura de empresas</a:t>
            </a:r>
            <a:endParaRPr lang="pt-BR" sz="8000" b="1" dirty="0">
              <a:solidFill>
                <a:schemeClr val="tx1"/>
              </a:solidFill>
              <a:latin typeface="Arial" panose="020B0604020202020204" pitchFamily="34" charset="0"/>
              <a:cs typeface="Arial" panose="020B0604020202020204" pitchFamily="34" charset="0"/>
            </a:endParaRPr>
          </a:p>
          <a:p>
            <a:pPr marL="0" indent="0">
              <a:buNone/>
            </a:pPr>
            <a:endParaRPr lang="pt-BR" sz="8000" b="1" dirty="0">
              <a:latin typeface="Arial" panose="020B0604020202020204" pitchFamily="34" charset="0"/>
              <a:cs typeface="Arial" panose="020B0604020202020204" pitchFamily="34" charset="0"/>
            </a:endParaRPr>
          </a:p>
          <a:p>
            <a:pPr marL="0" indent="0">
              <a:buNone/>
            </a:pPr>
            <a:r>
              <a:rPr lang="pt-BR" sz="9600" b="1" dirty="0">
                <a:latin typeface="Arial" panose="020B0604020202020204" pitchFamily="34" charset="0"/>
                <a:cs typeface="Arial" panose="020B0604020202020204" pitchFamily="34" charset="0"/>
              </a:rPr>
              <a:t>Principais destaques: </a:t>
            </a:r>
            <a:endParaRPr lang="pt-BR" sz="9600" dirty="0">
              <a:latin typeface="Arial" panose="020B0604020202020204" pitchFamily="34" charset="0"/>
              <a:cs typeface="Arial" panose="020B0604020202020204" pitchFamily="34" charset="0"/>
            </a:endParaRPr>
          </a:p>
          <a:p>
            <a:r>
              <a:rPr lang="pt-BR" sz="9600" dirty="0">
                <a:latin typeface="Arial" panose="020B0604020202020204" pitchFamily="34" charset="0"/>
                <a:cs typeface="Arial" panose="020B0604020202020204" pitchFamily="34" charset="0"/>
              </a:rPr>
              <a:t>Dispensa de licenças para atividades de baixo risco;</a:t>
            </a:r>
          </a:p>
          <a:p>
            <a:r>
              <a:rPr lang="pt-BR" sz="9600" dirty="0">
                <a:latin typeface="Arial" panose="020B0604020202020204" pitchFamily="34" charset="0"/>
                <a:cs typeface="Arial" panose="020B0604020202020204" pitchFamily="34" charset="0"/>
              </a:rPr>
              <a:t>Fim da obrigatoriedade do </a:t>
            </a:r>
            <a:r>
              <a:rPr lang="pt-BR" sz="9600" dirty="0" err="1">
                <a:latin typeface="Arial" panose="020B0604020202020204" pitchFamily="34" charset="0"/>
                <a:cs typeface="Arial" panose="020B0604020202020204" pitchFamily="34" charset="0"/>
              </a:rPr>
              <a:t>Nire</a:t>
            </a:r>
            <a:r>
              <a:rPr lang="pt-BR" sz="9600" dirty="0">
                <a:latin typeface="Arial" panose="020B0604020202020204" pitchFamily="34" charset="0"/>
                <a:cs typeface="Arial" panose="020B0604020202020204" pitchFamily="34" charset="0"/>
              </a:rPr>
              <a:t>;</a:t>
            </a:r>
          </a:p>
          <a:p>
            <a:r>
              <a:rPr lang="pt-BR" sz="9600" dirty="0">
                <a:latin typeface="Arial" panose="020B0604020202020204" pitchFamily="34" charset="0"/>
                <a:cs typeface="Arial" panose="020B0604020202020204" pitchFamily="34" charset="0"/>
              </a:rPr>
              <a:t> Registro automático de empresas;</a:t>
            </a:r>
          </a:p>
          <a:p>
            <a:r>
              <a:rPr lang="pt-BR" sz="9600" dirty="0">
                <a:latin typeface="Arial" panose="020B0604020202020204" pitchFamily="34" charset="0"/>
                <a:cs typeface="Arial" panose="020B0604020202020204" pitchFamily="34" charset="0"/>
              </a:rPr>
              <a:t>Criação da Sociedade Limitada Unipessoal;</a:t>
            </a:r>
          </a:p>
          <a:p>
            <a:r>
              <a:rPr lang="pt-BR" sz="9600" dirty="0">
                <a:latin typeface="Arial" panose="020B0604020202020204" pitchFamily="34" charset="0"/>
                <a:cs typeface="Arial" panose="020B0604020202020204" pitchFamily="34" charset="0"/>
              </a:rPr>
              <a:t>Extinção da taxa do Cadastro Nacional de Empresas (</a:t>
            </a:r>
            <a:r>
              <a:rPr lang="pt-BR" sz="9600" dirty="0" err="1">
                <a:latin typeface="Arial" panose="020B0604020202020204" pitchFamily="34" charset="0"/>
                <a:cs typeface="Arial" panose="020B0604020202020204" pitchFamily="34" charset="0"/>
              </a:rPr>
              <a:t>Darf</a:t>
            </a:r>
            <a:r>
              <a:rPr lang="pt-BR" sz="9600" dirty="0">
                <a:latin typeface="Arial" panose="020B0604020202020204" pitchFamily="34" charset="0"/>
                <a:cs typeface="Arial" panose="020B0604020202020204" pitchFamily="34" charset="0"/>
              </a:rPr>
              <a:t>);</a:t>
            </a:r>
          </a:p>
          <a:p>
            <a:r>
              <a:rPr lang="pt-BR" sz="9600" dirty="0">
                <a:latin typeface="Arial" panose="020B0604020202020204" pitchFamily="34" charset="0"/>
                <a:cs typeface="Arial" panose="020B0604020202020204" pitchFamily="34" charset="0"/>
              </a:rPr>
              <a:t>Isenção de custos para extinção de empresas;</a:t>
            </a:r>
          </a:p>
          <a:p>
            <a:r>
              <a:rPr lang="pt-BR" sz="9600" dirty="0">
                <a:latin typeface="Arial" panose="020B0604020202020204" pitchFamily="34" charset="0"/>
                <a:cs typeface="Arial" panose="020B0604020202020204" pitchFamily="34" charset="0"/>
              </a:rPr>
              <a:t>Declaração de autenticidade por advogados e contadores;</a:t>
            </a:r>
          </a:p>
          <a:p>
            <a:endParaRPr lang="pt-BR" sz="9600" dirty="0">
              <a:latin typeface="Arial" panose="020B0604020202020204" pitchFamily="34" charset="0"/>
              <a:cs typeface="Arial" panose="020B0604020202020204" pitchFamily="34" charset="0"/>
            </a:endParaRPr>
          </a:p>
          <a:p>
            <a:pPr marL="0" indent="0">
              <a:buNone/>
            </a:pPr>
            <a:endParaRPr lang="pt-BR" sz="8000" dirty="0">
              <a:latin typeface="Arial" panose="020B0604020202020204" pitchFamily="34" charset="0"/>
              <a:cs typeface="Arial" panose="020B0604020202020204" pitchFamily="34" charset="0"/>
            </a:endParaRPr>
          </a:p>
          <a:p>
            <a:pPr>
              <a:buFont typeface="Arial" panose="020B0604020202020204" pitchFamily="34" charset="0"/>
              <a:buChar char="•"/>
            </a:pPr>
            <a:endParaRPr lang="pt-BR" sz="2400" dirty="0">
              <a:latin typeface="Arial" panose="020B060402020202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3743548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CD2A62-9696-49DD-8009-82C21FC73EA8}"/>
              </a:ext>
            </a:extLst>
          </p:cNvPr>
          <p:cNvSpPr>
            <a:spLocks noGrp="1"/>
          </p:cNvSpPr>
          <p:nvPr>
            <p:ph type="title"/>
          </p:nvPr>
        </p:nvSpPr>
        <p:spPr>
          <a:xfrm>
            <a:off x="1645920" y="609600"/>
            <a:ext cx="7628082" cy="1320800"/>
          </a:xfrm>
        </p:spPr>
        <p:txBody>
          <a:bodyPr/>
          <a:lstStyle/>
          <a:p>
            <a:r>
              <a:rPr lang="pt-BR" b="1" dirty="0">
                <a:solidFill>
                  <a:srgbClr val="FF0000"/>
                </a:solidFill>
                <a:latin typeface="Arial" panose="020B0604020202020204" pitchFamily="34" charset="0"/>
                <a:cs typeface="Arial" panose="020B0604020202020204" pitchFamily="34" charset="0"/>
              </a:rPr>
              <a:t>1- Lei nº. 13.874/20/SET/2019 - </a:t>
            </a:r>
            <a:br>
              <a:rPr lang="pt-BR" b="1" dirty="0">
                <a:solidFill>
                  <a:srgbClr val="FF0000"/>
                </a:solidFill>
                <a:latin typeface="Arial" panose="020B0604020202020204" pitchFamily="34" charset="0"/>
                <a:cs typeface="Arial" panose="020B0604020202020204" pitchFamily="34" charset="0"/>
              </a:rPr>
            </a:br>
            <a:r>
              <a:rPr lang="pt-BR" b="1" dirty="0">
                <a:solidFill>
                  <a:srgbClr val="FF0000"/>
                </a:solidFill>
                <a:latin typeface="Arial" panose="020B0604020202020204" pitchFamily="34" charset="0"/>
                <a:cs typeface="Arial" panose="020B0604020202020204" pitchFamily="34" charset="0"/>
              </a:rPr>
              <a:t>        da Liberdade Econômica</a:t>
            </a:r>
            <a:endParaRPr lang="pt-BR" dirty="0">
              <a:solidFill>
                <a:srgbClr val="FF0000"/>
              </a:solidFill>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A6EDF1BD-F130-4953-9442-7FD62B6524B0}"/>
              </a:ext>
            </a:extLst>
          </p:cNvPr>
          <p:cNvSpPr>
            <a:spLocks noGrp="1"/>
          </p:cNvSpPr>
          <p:nvPr>
            <p:ph idx="1"/>
          </p:nvPr>
        </p:nvSpPr>
        <p:spPr>
          <a:xfrm>
            <a:off x="900332" y="2160589"/>
            <a:ext cx="8373670" cy="4423091"/>
          </a:xfrm>
        </p:spPr>
        <p:txBody>
          <a:bodyPr>
            <a:normAutofit fontScale="92500" lnSpcReduction="10000"/>
          </a:bodyPr>
          <a:lstStyle/>
          <a:p>
            <a:r>
              <a:rPr lang="pt-BR" sz="2400" b="1" u="sng" dirty="0">
                <a:latin typeface="Arial" panose="020B0604020202020204" pitchFamily="34" charset="0"/>
                <a:cs typeface="Arial" panose="020B0604020202020204" pitchFamily="34" charset="0"/>
              </a:rPr>
              <a:t>Dispensa de Licenças para atividades de baixo risco:</a:t>
            </a:r>
          </a:p>
          <a:p>
            <a:endParaRPr lang="pt-BR" sz="2400" b="1" u="sng" dirty="0">
              <a:latin typeface="Arial" panose="020B0604020202020204" pitchFamily="34" charset="0"/>
              <a:cs typeface="Arial" panose="020B0604020202020204" pitchFamily="34" charset="0"/>
            </a:endParaRPr>
          </a:p>
          <a:p>
            <a:pPr marL="0" indent="0">
              <a:buNone/>
            </a:pPr>
            <a:r>
              <a:rPr lang="pt-BR" sz="2200" dirty="0">
                <a:latin typeface="Arial" panose="020B0604020202020204" pitchFamily="34" charset="0"/>
                <a:cs typeface="Arial" panose="020B0604020202020204" pitchFamily="34" charset="0"/>
              </a:rPr>
              <a:t>     A Lei suprimiu a necessidade de órgãos reguladores terem que autorizar a abertura da empresa, passando a autorização para etapa posterior.</a:t>
            </a:r>
            <a:endParaRPr lang="pt-BR" sz="2200" b="1" dirty="0">
              <a:latin typeface="Arial" panose="020B0604020202020204" pitchFamily="34" charset="0"/>
              <a:cs typeface="Arial" panose="020B0604020202020204" pitchFamily="34" charset="0"/>
            </a:endParaRPr>
          </a:p>
          <a:p>
            <a:pPr marL="0" indent="0">
              <a:buNone/>
            </a:pPr>
            <a:r>
              <a:rPr lang="pt-BR" sz="2200" b="1" dirty="0">
                <a:latin typeface="Arial" panose="020B0604020202020204" pitchFamily="34" charset="0"/>
                <a:cs typeface="Arial" panose="020B0604020202020204" pitchFamily="34" charset="0"/>
              </a:rPr>
              <a:t>    </a:t>
            </a:r>
            <a:r>
              <a:rPr lang="pt-BR" sz="2200" dirty="0">
                <a:latin typeface="Arial" panose="020B0604020202020204" pitchFamily="34" charset="0"/>
                <a:cs typeface="Arial" panose="020B0604020202020204" pitchFamily="34" charset="0"/>
              </a:rPr>
              <a:t>Com a nova Lei, os empreendimentos de baixo risco podem começar a funcionar sem a necessidade de nenhuma autorização.</a:t>
            </a:r>
          </a:p>
          <a:p>
            <a:pPr marL="0" indent="0">
              <a:buNone/>
            </a:pPr>
            <a:endParaRPr lang="pt-BR" sz="2400" dirty="0">
              <a:latin typeface="Arial" panose="020B0604020202020204" pitchFamily="34" charset="0"/>
              <a:cs typeface="Arial" panose="020B0604020202020204" pitchFamily="34" charset="0"/>
            </a:endParaRPr>
          </a:p>
          <a:p>
            <a:pPr marL="0" indent="0">
              <a:buNone/>
            </a:pPr>
            <a:r>
              <a:rPr lang="pt-BR" sz="2200" dirty="0">
                <a:latin typeface="Arial" panose="020B0604020202020204" pitchFamily="34" charset="0"/>
                <a:cs typeface="Arial" panose="020B0604020202020204" pitchFamily="34" charset="0"/>
              </a:rPr>
              <a:t>    Para isso o Comitê para Gestão da Rede Nacional para a Simplificação do Registro e da Legalização de Empresa e Negócios – CGSIM criou uma resolução que classifica algumas atividades com risco A.</a:t>
            </a:r>
            <a:endParaRPr lang="pt-BR" sz="2200" dirty="0"/>
          </a:p>
        </p:txBody>
      </p:sp>
    </p:spTree>
    <p:extLst>
      <p:ext uri="{BB962C8B-B14F-4D97-AF65-F5344CB8AC3E}">
        <p14:creationId xmlns:p14="http://schemas.microsoft.com/office/powerpoint/2010/main" val="171057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89F9D-F426-4479-9BB6-526E9FBF6B6D}"/>
              </a:ext>
            </a:extLst>
          </p:cNvPr>
          <p:cNvSpPr>
            <a:spLocks noGrp="1"/>
          </p:cNvSpPr>
          <p:nvPr>
            <p:ph type="title"/>
          </p:nvPr>
        </p:nvSpPr>
        <p:spPr/>
        <p:txBody>
          <a:bodyPr/>
          <a:lstStyle/>
          <a:p>
            <a:pPr algn="ctr"/>
            <a:r>
              <a:rPr lang="pt-BR" b="1" dirty="0">
                <a:solidFill>
                  <a:srgbClr val="FF0000"/>
                </a:solidFill>
                <a:latin typeface="Arial" panose="020B0604020202020204" pitchFamily="34" charset="0"/>
                <a:cs typeface="Arial" panose="020B0604020202020204" pitchFamily="34" charset="0"/>
              </a:rPr>
              <a:t>1- Lei N0. 13.874/2019 –</a:t>
            </a:r>
            <a:br>
              <a:rPr lang="pt-BR" b="1" dirty="0">
                <a:solidFill>
                  <a:srgbClr val="FF0000"/>
                </a:solidFill>
                <a:latin typeface="Arial" panose="020B0604020202020204" pitchFamily="34" charset="0"/>
                <a:cs typeface="Arial" panose="020B0604020202020204" pitchFamily="34" charset="0"/>
              </a:rPr>
            </a:br>
            <a:r>
              <a:rPr lang="pt-BR" b="1" dirty="0">
                <a:solidFill>
                  <a:srgbClr val="FF0000"/>
                </a:solidFill>
                <a:latin typeface="Arial" panose="020B0604020202020204" pitchFamily="34" charset="0"/>
                <a:cs typeface="Arial" panose="020B0604020202020204" pitchFamily="34" charset="0"/>
              </a:rPr>
              <a:t>da Liberdade Econômica</a:t>
            </a:r>
          </a:p>
        </p:txBody>
      </p:sp>
      <p:sp>
        <p:nvSpPr>
          <p:cNvPr id="3" name="Espaço Reservado para Conteúdo 2">
            <a:extLst>
              <a:ext uri="{FF2B5EF4-FFF2-40B4-BE49-F238E27FC236}">
                <a16:creationId xmlns:a16="http://schemas.microsoft.com/office/drawing/2014/main" id="{0EF1486A-C259-4AEB-8350-1E1173FC5D48}"/>
              </a:ext>
            </a:extLst>
          </p:cNvPr>
          <p:cNvSpPr>
            <a:spLocks noGrp="1"/>
          </p:cNvSpPr>
          <p:nvPr>
            <p:ph idx="1"/>
          </p:nvPr>
        </p:nvSpPr>
        <p:spPr>
          <a:xfrm>
            <a:off x="692824" y="2279374"/>
            <a:ext cx="9720073" cy="4320209"/>
          </a:xfrm>
        </p:spPr>
        <p:txBody>
          <a:bodyPr>
            <a:normAutofit lnSpcReduction="10000"/>
          </a:bodyPr>
          <a:lstStyle/>
          <a:p>
            <a:r>
              <a:rPr lang="pt-BR" sz="2400" b="1" u="sng" dirty="0">
                <a:latin typeface="Arial" panose="020B0604020202020204" pitchFamily="34" charset="0"/>
                <a:cs typeface="Arial" panose="020B0604020202020204" pitchFamily="34" charset="0"/>
              </a:rPr>
              <a:t>Fim da obrigatoriedade do </a:t>
            </a:r>
            <a:r>
              <a:rPr lang="pt-BR" sz="2400" b="1" u="sng" dirty="0" err="1">
                <a:latin typeface="Arial" panose="020B0604020202020204" pitchFamily="34" charset="0"/>
                <a:cs typeface="Arial" panose="020B0604020202020204" pitchFamily="34" charset="0"/>
              </a:rPr>
              <a:t>Nire</a:t>
            </a:r>
            <a:r>
              <a:rPr lang="pt-BR" sz="2400" b="1" u="sng" dirty="0">
                <a:latin typeface="Arial" panose="020B0604020202020204" pitchFamily="34" charset="0"/>
                <a:cs typeface="Arial" panose="020B0604020202020204" pitchFamily="34" charset="0"/>
              </a:rPr>
              <a:t>:</a:t>
            </a:r>
          </a:p>
          <a:p>
            <a:pPr marL="0" indent="0">
              <a:buNone/>
            </a:pPr>
            <a:endParaRPr lang="pt-BR" sz="2400" dirty="0">
              <a:latin typeface="Arial" panose="020B0604020202020204" pitchFamily="34" charset="0"/>
              <a:cs typeface="Arial" panose="020B0604020202020204" pitchFamily="34" charset="0"/>
            </a:endParaRPr>
          </a:p>
          <a:p>
            <a:pPr>
              <a:buFont typeface="Arial" panose="020B0604020202020204" pitchFamily="34" charset="0"/>
              <a:buChar char="•"/>
            </a:pPr>
            <a:r>
              <a:rPr lang="pt-BR" sz="2400" dirty="0">
                <a:solidFill>
                  <a:schemeClr val="tx1"/>
                </a:solidFill>
                <a:latin typeface="Arial" panose="020B0604020202020204" pitchFamily="34" charset="0"/>
                <a:cs typeface="Arial" panose="020B0604020202020204" pitchFamily="34" charset="0"/>
              </a:rPr>
              <a:t> As empresas passaram a ter um único número de identificação, o CNPJ.</a:t>
            </a:r>
          </a:p>
          <a:p>
            <a:pPr>
              <a:buFont typeface="Arial" panose="020B0604020202020204" pitchFamily="34" charset="0"/>
              <a:buChar char="•"/>
            </a:pPr>
            <a:endParaRPr lang="pt-BR" sz="24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pt-BR" sz="2400" dirty="0">
                <a:latin typeface="Arial" panose="020B0604020202020204" pitchFamily="34" charset="0"/>
                <a:cs typeface="Arial" panose="020B0604020202020204" pitchFamily="34" charset="0"/>
              </a:rPr>
              <a:t>O Piauí Digital permite a indicação do número de registro (</a:t>
            </a:r>
            <a:r>
              <a:rPr lang="pt-BR" sz="2400" dirty="0" err="1">
                <a:latin typeface="Arial" panose="020B0604020202020204" pitchFamily="34" charset="0"/>
                <a:cs typeface="Arial" panose="020B0604020202020204" pitchFamily="34" charset="0"/>
              </a:rPr>
              <a:t>Nire</a:t>
            </a:r>
            <a:r>
              <a:rPr lang="pt-BR" sz="2400" dirty="0">
                <a:latin typeface="Arial" panose="020B0604020202020204" pitchFamily="34" charset="0"/>
                <a:cs typeface="Arial" panose="020B0604020202020204" pitchFamily="34" charset="0"/>
              </a:rPr>
              <a:t>), CNPJ ou nome empresarial para solicitações de qualquer processo, inclusive livros digital e certidões. </a:t>
            </a:r>
          </a:p>
          <a:p>
            <a:pPr>
              <a:buFont typeface="Arial" panose="020B0604020202020204" pitchFamily="34" charset="0"/>
              <a:buChar char="•"/>
            </a:pPr>
            <a:r>
              <a:rPr lang="pt-BR" sz="2400" b="1" dirty="0">
                <a:latin typeface="Arial" panose="020B0604020202020204" pitchFamily="34" charset="0"/>
                <a:cs typeface="Arial" panose="020B0604020202020204" pitchFamily="34" charset="0"/>
              </a:rPr>
              <a:t> Obs.: </a:t>
            </a:r>
            <a:r>
              <a:rPr lang="pt-BR" sz="2400" dirty="0">
                <a:latin typeface="Arial" panose="020B0604020202020204" pitchFamily="34" charset="0"/>
                <a:cs typeface="Arial" panose="020B0604020202020204" pitchFamily="34" charset="0"/>
              </a:rPr>
              <a:t>Caso o usuário opte por identificar a empresa pelo nome empresarial, é necessário informar o município do estabelecimento.</a:t>
            </a:r>
          </a:p>
          <a:p>
            <a:pPr marL="0" indent="0">
              <a:buNone/>
            </a:pPr>
            <a:endParaRPr lang="pt-BR" dirty="0">
              <a:latin typeface="Arial" panose="020B060402020202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2219220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C67558-8693-4203-85F3-10111944C673}"/>
              </a:ext>
            </a:extLst>
          </p:cNvPr>
          <p:cNvSpPr>
            <a:spLocks noGrp="1"/>
          </p:cNvSpPr>
          <p:nvPr>
            <p:ph type="title"/>
          </p:nvPr>
        </p:nvSpPr>
        <p:spPr/>
        <p:txBody>
          <a:bodyPr/>
          <a:lstStyle/>
          <a:p>
            <a:pPr algn="ctr"/>
            <a:r>
              <a:rPr lang="pt-BR" b="1" dirty="0">
                <a:solidFill>
                  <a:srgbClr val="FF0000"/>
                </a:solidFill>
                <a:latin typeface="Arial" panose="020B0604020202020204" pitchFamily="34" charset="0"/>
                <a:cs typeface="Arial" panose="020B0604020202020204" pitchFamily="34" charset="0"/>
              </a:rPr>
              <a:t>1- Lei nº. 13.874/2019 –</a:t>
            </a:r>
            <a:br>
              <a:rPr lang="pt-BR" b="1" dirty="0">
                <a:solidFill>
                  <a:srgbClr val="FF0000"/>
                </a:solidFill>
                <a:latin typeface="Arial" panose="020B0604020202020204" pitchFamily="34" charset="0"/>
                <a:cs typeface="Arial" panose="020B0604020202020204" pitchFamily="34" charset="0"/>
              </a:rPr>
            </a:br>
            <a:r>
              <a:rPr lang="pt-BR" b="1" dirty="0">
                <a:solidFill>
                  <a:srgbClr val="FF0000"/>
                </a:solidFill>
                <a:latin typeface="Arial" panose="020B0604020202020204" pitchFamily="34" charset="0"/>
                <a:cs typeface="Arial" panose="020B0604020202020204" pitchFamily="34" charset="0"/>
              </a:rPr>
              <a:t>               da Liberdade Econômica</a:t>
            </a:r>
            <a:endParaRPr lang="pt-BR" dirty="0">
              <a:solidFill>
                <a:srgbClr val="FF0000"/>
              </a:solidFill>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B05B3AE5-086F-4BCF-AFE6-EA6CD47F4B36}"/>
              </a:ext>
            </a:extLst>
          </p:cNvPr>
          <p:cNvSpPr>
            <a:spLocks noGrp="1"/>
          </p:cNvSpPr>
          <p:nvPr>
            <p:ph idx="1"/>
          </p:nvPr>
        </p:nvSpPr>
        <p:spPr>
          <a:xfrm>
            <a:off x="808382" y="2160589"/>
            <a:ext cx="8465619" cy="3880773"/>
          </a:xfrm>
        </p:spPr>
        <p:txBody>
          <a:bodyPr/>
          <a:lstStyle/>
          <a:p>
            <a:endParaRPr lang="pt-BR" dirty="0"/>
          </a:p>
          <a:p>
            <a:r>
              <a:rPr lang="pt-BR" sz="2000" b="1" u="sng" dirty="0">
                <a:latin typeface="Arial" panose="020B0604020202020204" pitchFamily="34" charset="0"/>
                <a:cs typeface="Arial" panose="020B0604020202020204" pitchFamily="34" charset="0"/>
              </a:rPr>
              <a:t>Registro Automático de Empresas</a:t>
            </a:r>
            <a:r>
              <a:rPr lang="pt-BR" sz="2000" b="1" dirty="0">
                <a:latin typeface="Arial" panose="020B0604020202020204" pitchFamily="34" charset="0"/>
                <a:cs typeface="Arial" panose="020B0604020202020204" pitchFamily="34" charset="0"/>
              </a:rPr>
              <a:t>:</a:t>
            </a:r>
          </a:p>
          <a:p>
            <a:pPr marL="0" indent="0">
              <a:buNone/>
            </a:pPr>
            <a:endParaRPr lang="pt-BR" b="1" dirty="0">
              <a:latin typeface="Arial" panose="020B0604020202020204" pitchFamily="34" charset="0"/>
              <a:cs typeface="Arial" panose="020B0604020202020204" pitchFamily="34" charset="0"/>
            </a:endParaRPr>
          </a:p>
          <a:p>
            <a:pPr marL="0" indent="0" algn="ctr">
              <a:buNone/>
            </a:pPr>
            <a:r>
              <a:rPr lang="pt-BR" sz="2400" b="1" dirty="0">
                <a:latin typeface="Arial" panose="020B0604020202020204" pitchFamily="34" charset="0"/>
                <a:cs typeface="Arial" panose="020B0604020202020204" pitchFamily="34" charset="0"/>
              </a:rPr>
              <a:t>  A Lei inseriu pelo seu Art. 14, alterações na Lei  8.934/1994, possibilitando o registro automático.</a:t>
            </a:r>
          </a:p>
          <a:p>
            <a:pPr marL="0" indent="0" algn="ctr">
              <a:buNone/>
            </a:pPr>
            <a:endParaRPr lang="pt-BR" sz="2400" b="1" dirty="0">
              <a:latin typeface="Arial" panose="020B0604020202020204" pitchFamily="34" charset="0"/>
              <a:cs typeface="Arial" panose="020B0604020202020204" pitchFamily="34" charset="0"/>
            </a:endParaRPr>
          </a:p>
          <a:p>
            <a:pPr marL="0" indent="0">
              <a:buNone/>
            </a:pPr>
            <a:r>
              <a:rPr lang="pt-BR" sz="2400" b="1" dirty="0">
                <a:latin typeface="Arial" panose="020B0604020202020204" pitchFamily="34" charset="0"/>
                <a:cs typeface="Arial" panose="020B0604020202020204" pitchFamily="34" charset="0"/>
              </a:rPr>
              <a:t> 	O empreendedor pode receber o no. do CNPJ 	imediatamente após realizar o registro na Junta 	Comercial</a:t>
            </a:r>
            <a:r>
              <a:rPr lang="pt-BR"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16468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222CA9-F1EA-491C-BA55-55D2E5A3B831}"/>
              </a:ext>
            </a:extLst>
          </p:cNvPr>
          <p:cNvSpPr>
            <a:spLocks noGrp="1"/>
          </p:cNvSpPr>
          <p:nvPr>
            <p:ph type="title"/>
          </p:nvPr>
        </p:nvSpPr>
        <p:spPr>
          <a:xfrm>
            <a:off x="1630017" y="609600"/>
            <a:ext cx="7643984" cy="1113183"/>
          </a:xfrm>
        </p:spPr>
        <p:txBody>
          <a:bodyPr>
            <a:normAutofit fontScale="90000"/>
          </a:bodyPr>
          <a:lstStyle/>
          <a:p>
            <a:pPr algn="ctr"/>
            <a:r>
              <a:rPr lang="pt-BR" b="1" dirty="0">
                <a:solidFill>
                  <a:srgbClr val="FF0000"/>
                </a:solidFill>
                <a:latin typeface="Arial" panose="020B0604020202020204" pitchFamily="34" charset="0"/>
                <a:cs typeface="Arial" panose="020B0604020202020204" pitchFamily="34" charset="0"/>
              </a:rPr>
              <a:t>1- Lei nº. 13.874/2019 –</a:t>
            </a:r>
            <a:br>
              <a:rPr lang="pt-BR" b="1" dirty="0">
                <a:solidFill>
                  <a:srgbClr val="FF0000"/>
                </a:solidFill>
                <a:latin typeface="Arial" panose="020B0604020202020204" pitchFamily="34" charset="0"/>
                <a:cs typeface="Arial" panose="020B0604020202020204" pitchFamily="34" charset="0"/>
              </a:rPr>
            </a:br>
            <a:r>
              <a:rPr lang="pt-BR" b="1" dirty="0">
                <a:solidFill>
                  <a:srgbClr val="FF0000"/>
                </a:solidFill>
                <a:latin typeface="Arial" panose="020B0604020202020204" pitchFamily="34" charset="0"/>
                <a:cs typeface="Arial" panose="020B0604020202020204" pitchFamily="34" charset="0"/>
              </a:rPr>
              <a:t>             da Liberdade Econômica</a:t>
            </a:r>
          </a:p>
        </p:txBody>
      </p:sp>
      <p:sp>
        <p:nvSpPr>
          <p:cNvPr id="3" name="Espaço Reservado para Conteúdo 2">
            <a:extLst>
              <a:ext uri="{FF2B5EF4-FFF2-40B4-BE49-F238E27FC236}">
                <a16:creationId xmlns:a16="http://schemas.microsoft.com/office/drawing/2014/main" id="{2A76A477-CA2E-4842-8216-7A0424F36968}"/>
              </a:ext>
            </a:extLst>
          </p:cNvPr>
          <p:cNvSpPr>
            <a:spLocks noGrp="1"/>
          </p:cNvSpPr>
          <p:nvPr>
            <p:ph idx="1"/>
          </p:nvPr>
        </p:nvSpPr>
        <p:spPr>
          <a:xfrm>
            <a:off x="1451579" y="1853754"/>
            <a:ext cx="9216421" cy="5004246"/>
          </a:xfrm>
        </p:spPr>
        <p:txBody>
          <a:bodyPr>
            <a:normAutofit/>
          </a:bodyPr>
          <a:lstStyle/>
          <a:p>
            <a:r>
              <a:rPr lang="pt-BR" sz="2400" b="1" u="sng" dirty="0">
                <a:latin typeface="Arial" panose="020B0604020202020204" pitchFamily="34" charset="0"/>
                <a:cs typeface="Arial" panose="020B0604020202020204" pitchFamily="34" charset="0"/>
              </a:rPr>
              <a:t>Criação da Sociedade Limitada Unipessoal </a:t>
            </a:r>
            <a:r>
              <a:rPr lang="pt-BR" sz="2000" dirty="0">
                <a:latin typeface="Arial" panose="020B0604020202020204" pitchFamily="34" charset="0"/>
                <a:cs typeface="Arial" panose="020B0604020202020204" pitchFamily="34" charset="0"/>
              </a:rPr>
              <a:t>(Parágrafo único do art.1.052 do Código Civil):</a:t>
            </a:r>
          </a:p>
          <a:p>
            <a:pPr>
              <a:buFont typeface="Arial" panose="020B0604020202020204" pitchFamily="34" charset="0"/>
              <a:buChar char="•"/>
            </a:pPr>
            <a:r>
              <a:rPr lang="pt-BR" sz="2000" dirty="0">
                <a:latin typeface="Arial" panose="020B0604020202020204" pitchFamily="34" charset="0"/>
                <a:cs typeface="Arial" panose="020B0604020202020204" pitchFamily="34" charset="0"/>
              </a:rPr>
              <a:t> A Sociedade Limitada poderá ser composta por uma ou mais pessoas;</a:t>
            </a:r>
          </a:p>
          <a:p>
            <a:pPr>
              <a:buFont typeface="Arial" panose="020B0604020202020204" pitchFamily="34" charset="0"/>
              <a:buChar char="•"/>
            </a:pPr>
            <a:endParaRPr lang="pt-BR" sz="2000" dirty="0">
              <a:latin typeface="Arial" panose="020B0604020202020204" pitchFamily="34" charset="0"/>
              <a:cs typeface="Arial" panose="020B0604020202020204" pitchFamily="34" charset="0"/>
            </a:endParaRPr>
          </a:p>
          <a:p>
            <a:pPr>
              <a:buFont typeface="Arial" panose="020B0604020202020204" pitchFamily="34" charset="0"/>
              <a:buChar char="•"/>
            </a:pPr>
            <a:r>
              <a:rPr lang="pt-BR" sz="2000" dirty="0">
                <a:latin typeface="Arial" panose="020B0604020202020204" pitchFamily="34" charset="0"/>
                <a:cs typeface="Arial" panose="020B0604020202020204" pitchFamily="34" charset="0"/>
              </a:rPr>
              <a:t> Quando for constituída por um único sócio, será denominada Sociedade </a:t>
            </a:r>
            <a:r>
              <a:rPr lang="pt-BR" sz="2000" b="1" dirty="0">
                <a:latin typeface="Arial" panose="020B0604020202020204" pitchFamily="34" charset="0"/>
                <a:cs typeface="Arial" panose="020B0604020202020204" pitchFamily="34" charset="0"/>
              </a:rPr>
              <a:t>Limitada Unipessoal, </a:t>
            </a:r>
            <a:r>
              <a:rPr lang="pt-BR" sz="2000" dirty="0">
                <a:latin typeface="Arial" panose="020B0604020202020204" pitchFamily="34" charset="0"/>
                <a:cs typeface="Arial" panose="020B0604020202020204" pitchFamily="34" charset="0"/>
              </a:rPr>
              <a:t>vale ressalvar que não existe uma nova natureza jurídica para estas empresas, a natureza jurídica continua sendo sociedade empresária Ltda; </a:t>
            </a:r>
          </a:p>
          <a:p>
            <a:pPr>
              <a:buFont typeface="Arial" panose="020B0604020202020204" pitchFamily="34" charset="0"/>
              <a:buChar char="•"/>
            </a:pPr>
            <a:endParaRPr lang="pt-BR" sz="2000" b="1" dirty="0">
              <a:latin typeface="Arial" panose="020B0604020202020204" pitchFamily="34" charset="0"/>
              <a:cs typeface="Arial" panose="020B0604020202020204" pitchFamily="34" charset="0"/>
            </a:endParaRPr>
          </a:p>
          <a:p>
            <a:pPr>
              <a:buFont typeface="Arial" panose="020B0604020202020204" pitchFamily="34" charset="0"/>
              <a:buChar char="•"/>
            </a:pPr>
            <a:r>
              <a:rPr lang="pt-BR" sz="2000" dirty="0">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A unipessoalidade </a:t>
            </a:r>
            <a:r>
              <a:rPr lang="pt-BR" sz="2000" dirty="0">
                <a:latin typeface="Arial" panose="020B0604020202020204" pitchFamily="34" charset="0"/>
                <a:cs typeface="Arial" panose="020B0604020202020204" pitchFamily="34" charset="0"/>
              </a:rPr>
              <a:t>poderá decorrer de constituição originária, saída de sócios da sociedade por meio de alteração contratual, bem como de transformação, fusão, cisão, conversão, etc. (Incluído pela Instrução Normativa nº 63, de 11 de junho de 2019).</a:t>
            </a:r>
          </a:p>
          <a:p>
            <a:endParaRPr lang="pt-BR" dirty="0"/>
          </a:p>
        </p:txBody>
      </p:sp>
    </p:spTree>
    <p:extLst>
      <p:ext uri="{BB962C8B-B14F-4D97-AF65-F5344CB8AC3E}">
        <p14:creationId xmlns:p14="http://schemas.microsoft.com/office/powerpoint/2010/main" val="28307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25B3CA-9317-45EC-AF5E-E42806B3511F}"/>
              </a:ext>
            </a:extLst>
          </p:cNvPr>
          <p:cNvSpPr>
            <a:spLocks noGrp="1"/>
          </p:cNvSpPr>
          <p:nvPr>
            <p:ph type="title"/>
          </p:nvPr>
        </p:nvSpPr>
        <p:spPr>
          <a:xfrm>
            <a:off x="677334" y="609600"/>
            <a:ext cx="9429192" cy="1320800"/>
          </a:xfrm>
        </p:spPr>
        <p:txBody>
          <a:bodyPr>
            <a:normAutofit/>
          </a:bodyPr>
          <a:lstStyle/>
          <a:p>
            <a:pPr algn="ctr"/>
            <a:br>
              <a:rPr lang="pt-BR" dirty="0"/>
            </a:br>
            <a:r>
              <a:rPr lang="pt-BR" b="1" dirty="0">
                <a:solidFill>
                  <a:schemeClr val="accent2"/>
                </a:solidFill>
                <a:latin typeface="Arial" panose="020B0604020202020204" pitchFamily="34" charset="0"/>
                <a:cs typeface="Arial" panose="020B0604020202020204" pitchFamily="34" charset="0"/>
              </a:rPr>
              <a:t>2 -  Lei nº. 14.195/2021 - Agosto/2021</a:t>
            </a:r>
            <a:endParaRPr lang="pt-BR" dirty="0">
              <a:solidFill>
                <a:schemeClr val="accent2"/>
              </a:solidFill>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51F180B1-B044-4AD9-AB78-16DDD2A61E2A}"/>
              </a:ext>
            </a:extLst>
          </p:cNvPr>
          <p:cNvSpPr>
            <a:spLocks noGrp="1"/>
          </p:cNvSpPr>
          <p:nvPr>
            <p:ph idx="1"/>
          </p:nvPr>
        </p:nvSpPr>
        <p:spPr>
          <a:xfrm>
            <a:off x="890336" y="2160589"/>
            <a:ext cx="8383665" cy="4697411"/>
          </a:xfrm>
        </p:spPr>
        <p:txBody>
          <a:bodyPr>
            <a:noAutofit/>
          </a:bodyPr>
          <a:lstStyle/>
          <a:p>
            <a:r>
              <a:rPr lang="pt-BR" sz="2400" b="1" dirty="0">
                <a:latin typeface="Arial" panose="020B0604020202020204" pitchFamily="34" charset="0"/>
                <a:cs typeface="Arial" panose="020B0604020202020204" pitchFamily="34" charset="0"/>
              </a:rPr>
              <a:t>Dispõe sobre a facilitação para abertura  de empresas.</a:t>
            </a:r>
          </a:p>
          <a:p>
            <a:endParaRPr lang="pt-BR" sz="2400" b="1" dirty="0">
              <a:latin typeface="Arial" panose="020B0604020202020204" pitchFamily="34" charset="0"/>
              <a:cs typeface="Arial" panose="020B0604020202020204" pitchFamily="34" charset="0"/>
            </a:endParaRPr>
          </a:p>
          <a:p>
            <a:r>
              <a:rPr lang="pt-BR" sz="2400" b="1" dirty="0">
                <a:latin typeface="Arial" panose="020B0604020202020204" pitchFamily="34" charset="0"/>
                <a:cs typeface="Arial" panose="020B0604020202020204" pitchFamily="34" charset="0"/>
              </a:rPr>
              <a:t>Principais Destaques:</a:t>
            </a:r>
          </a:p>
          <a:p>
            <a:pPr marL="457200" indent="-457200">
              <a:buAutoNum type="alphaLcParenR"/>
            </a:pPr>
            <a:r>
              <a:rPr lang="pt-BR" sz="2400" b="1" dirty="0">
                <a:solidFill>
                  <a:schemeClr val="tx1"/>
                </a:solidFill>
                <a:latin typeface="Arial" panose="020B0604020202020204" pitchFamily="34" charset="0"/>
                <a:cs typeface="Arial" panose="020B0604020202020204" pitchFamily="34" charset="0"/>
              </a:rPr>
              <a:t>Dispensa de Pesquisa Prévia da Viabilidade Locacional =</a:t>
            </a:r>
            <a:r>
              <a:rPr lang="pt-BR" sz="2400" dirty="0">
                <a:latin typeface="Arial" panose="020B0604020202020204" pitchFamily="34" charset="0"/>
                <a:cs typeface="Arial" panose="020B0604020202020204" pitchFamily="34" charset="0"/>
              </a:rPr>
              <a:t> o empreendedor pode optar   pela dispensa da consulta prévia de endereço nos casos em que o município não estiver integrado a  </a:t>
            </a:r>
            <a:r>
              <a:rPr lang="pt-BR" sz="2400" dirty="0" err="1">
                <a:latin typeface="Arial" panose="020B0604020202020204" pitchFamily="34" charset="0"/>
                <a:cs typeface="Arial" panose="020B0604020202020204" pitchFamily="34" charset="0"/>
              </a:rPr>
              <a:t>Redesim</a:t>
            </a:r>
            <a:r>
              <a:rPr lang="pt-BR" sz="2400" dirty="0">
                <a:latin typeface="Arial" panose="020B0604020202020204" pitchFamily="34" charset="0"/>
                <a:cs typeface="Arial" panose="020B0604020202020204" pitchFamily="34" charset="0"/>
              </a:rPr>
              <a:t> ou quando a resposta não for automática ( Res. CGSIM no. 61)</a:t>
            </a:r>
          </a:p>
        </p:txBody>
      </p:sp>
    </p:spTree>
    <p:extLst>
      <p:ext uri="{BB962C8B-B14F-4D97-AF65-F5344CB8AC3E}">
        <p14:creationId xmlns:p14="http://schemas.microsoft.com/office/powerpoint/2010/main" val="2962020776"/>
      </p:ext>
    </p:extLst>
  </p:cSld>
  <p:clrMapOvr>
    <a:masterClrMapping/>
  </p:clrMapOvr>
</p:sld>
</file>

<file path=ppt/theme/theme1.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1218</TotalTime>
  <Words>3059</Words>
  <Application>Microsoft Office PowerPoint</Application>
  <PresentationFormat>Widescreen</PresentationFormat>
  <Paragraphs>272</Paragraphs>
  <Slides>38</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38</vt:i4>
      </vt:variant>
    </vt:vector>
  </HeadingPairs>
  <TitlesOfParts>
    <vt:vector size="46" baseType="lpstr">
      <vt:lpstr>Arial</vt:lpstr>
      <vt:lpstr>Arial Black</vt:lpstr>
      <vt:lpstr>Calibri</vt:lpstr>
      <vt:lpstr>Helvetica Neue</vt:lpstr>
      <vt:lpstr>Trebuchet MS</vt:lpstr>
      <vt:lpstr>Wingdings</vt:lpstr>
      <vt:lpstr>Wingdings 3</vt:lpstr>
      <vt:lpstr>Facetado</vt:lpstr>
      <vt:lpstr>As Principais Mudanças no Piauí Digital diante das recentes alterações na  Legislação do Registro Empresarial</vt:lpstr>
      <vt:lpstr>1.     Novas diretrizes e normas do        registro público de empresas</vt:lpstr>
      <vt:lpstr> Sumário</vt:lpstr>
      <vt:lpstr>1- Lei nº. 13.874/20/Set/2019 -         Lei da Liberdade Econômica</vt:lpstr>
      <vt:lpstr>1- Lei nº. 13.874/20/SET/2019 -          da Liberdade Econômica</vt:lpstr>
      <vt:lpstr>1- Lei N0. 13.874/2019 – da Liberdade Econômica</vt:lpstr>
      <vt:lpstr>1- Lei nº. 13.874/2019 –                da Liberdade Econômica</vt:lpstr>
      <vt:lpstr>1- Lei nº. 13.874/2019 –              da Liberdade Econômica</vt:lpstr>
      <vt:lpstr> 2 -  Lei nº. 14.195/2021 - Agosto/2021</vt:lpstr>
      <vt:lpstr> 2 -  Lei nº. 14.195/2021 - Agosto/2021</vt:lpstr>
      <vt:lpstr>2 -  Lei nº. 14.195/2021 </vt:lpstr>
      <vt:lpstr>2 -  Lei nº 14.195/2021 </vt:lpstr>
      <vt:lpstr> 2 - Lei nº 14.195/2021 </vt:lpstr>
      <vt:lpstr> 3 - Instrução normativa n°.81/2020 </vt:lpstr>
      <vt:lpstr> 3 - Instrução normativa n°81/2020</vt:lpstr>
      <vt:lpstr> 3 - Instrução normativa n°. 81/2020</vt:lpstr>
      <vt:lpstr>4. Instrução Normativa DREI nº. 82, 19/Fev/21  (Livros contábeis e não contábeis) </vt:lpstr>
      <vt:lpstr>Apresentação do PowerPoint</vt:lpstr>
      <vt:lpstr>O que deve conter nos termos do Livro:</vt:lpstr>
      <vt:lpstr>O que deve conter nos termos do Livro:</vt:lpstr>
      <vt:lpstr> CAPÍTULO V -  DO CANCELAMENTO e SUBSTITUIÇÃO DO TERMO DE AUTENTICAÇÃO</vt:lpstr>
      <vt:lpstr>Apresentação do PowerPoint</vt:lpstr>
      <vt:lpstr>Apresentação do PowerPoint</vt:lpstr>
      <vt:lpstr> 5. Ampliação do deferimento automático</vt:lpstr>
      <vt:lpstr>5. Regras do deferimento automático     IN DREI NO. 62 – 10/Maio/2019</vt:lpstr>
      <vt:lpstr>Regras do deferimento automático IN DREI NO. 62 – 10/Maio/2019</vt:lpstr>
      <vt:lpstr>     Regras do deferimento automático:</vt:lpstr>
      <vt:lpstr>Regras do deferimento automático </vt:lpstr>
      <vt:lpstr>4. Automatização da consulta prévia de nome empresarial</vt:lpstr>
      <vt:lpstr>5. Consulta prévia de endereço</vt:lpstr>
      <vt:lpstr>6. Assinatura avançada do GOV.BR</vt:lpstr>
      <vt:lpstr>6.Como utilizar a assinatura avançada</vt:lpstr>
      <vt:lpstr>Apresentação do PowerPoint</vt:lpstr>
      <vt:lpstr>Apresentação do PowerPoint</vt:lpstr>
      <vt:lpstr>Apresentação do PowerPoint</vt:lpstr>
      <vt:lpstr>7. Atendimento da JUCEPI</vt:lpstr>
      <vt:lpstr>Apresentação do PowerPoint</vt:lpstr>
      <vt:lpstr>Obrigada pela atenção!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Principais mudanças no Piauí Digital diante das recentes alterações na legislação de registro empresarial</dc:title>
  <dc:creator>Imprensa Jucepi</dc:creator>
  <cp:lastModifiedBy>gelzuita.melo@jucepi.pi.gov.br</cp:lastModifiedBy>
  <cp:revision>151</cp:revision>
  <dcterms:created xsi:type="dcterms:W3CDTF">2021-09-03T13:43:26Z</dcterms:created>
  <dcterms:modified xsi:type="dcterms:W3CDTF">2021-10-16T11:20:13Z</dcterms:modified>
</cp:coreProperties>
</file>