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890" r:id="rId3"/>
    <p:sldId id="1844" r:id="rId4"/>
    <p:sldId id="1845" r:id="rId5"/>
    <p:sldId id="1846" r:id="rId6"/>
    <p:sldId id="1847" r:id="rId7"/>
    <p:sldId id="1848" r:id="rId8"/>
    <p:sldId id="1849" r:id="rId9"/>
    <p:sldId id="1850" r:id="rId10"/>
    <p:sldId id="1851" r:id="rId11"/>
    <p:sldId id="1852" r:id="rId12"/>
    <p:sldId id="1854" r:id="rId13"/>
    <p:sldId id="1858" r:id="rId14"/>
    <p:sldId id="1859" r:id="rId15"/>
    <p:sldId id="1861" r:id="rId16"/>
    <p:sldId id="1862" r:id="rId17"/>
    <p:sldId id="1877" r:id="rId18"/>
    <p:sldId id="1878" r:id="rId19"/>
    <p:sldId id="1602" r:id="rId20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N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00FFFF"/>
    <a:srgbClr val="FF0000"/>
    <a:srgbClr val="FFCC66"/>
    <a:srgbClr val="66FF66"/>
    <a:srgbClr val="CAD9DE"/>
    <a:srgbClr val="2A6272"/>
    <a:srgbClr val="FF6666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075" autoAdjust="0"/>
    <p:restoredTop sz="94660"/>
  </p:normalViewPr>
  <p:slideViewPr>
    <p:cSldViewPr>
      <p:cViewPr varScale="1">
        <p:scale>
          <a:sx n="155" d="100"/>
          <a:sy n="155" d="100"/>
        </p:scale>
        <p:origin x="13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392" y="21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DEF07-69CE-4018-8191-4AF93BCE8F25}" type="doc">
      <dgm:prSet loTypeId="urn:microsoft.com/office/officeart/2005/8/layout/radial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24A4B8A-D78D-48C9-A473-25AFB01FA8B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4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charset="0"/>
            </a:rPr>
            <a:t>Despesas de exercícios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4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charset="0"/>
            </a:rPr>
            <a:t> anteriores</a:t>
          </a:r>
        </a:p>
      </dgm:t>
    </dgm:pt>
    <dgm:pt modelId="{559E4850-8AC1-4412-9470-21AE5926A868}" type="parTrans" cxnId="{880B81E9-0755-4EB0-9AFA-ACDA8037ABF0}">
      <dgm:prSet/>
      <dgm:spPr/>
      <dgm:t>
        <a:bodyPr/>
        <a:lstStyle/>
        <a:p>
          <a:endParaRPr lang="pt-BR"/>
        </a:p>
      </dgm:t>
    </dgm:pt>
    <dgm:pt modelId="{02FCA3DC-7E6E-4464-9DA7-EBFCA707C925}" type="sibTrans" cxnId="{880B81E9-0755-4EB0-9AFA-ACDA8037ABF0}">
      <dgm:prSet/>
      <dgm:spPr/>
      <dgm:t>
        <a:bodyPr/>
        <a:lstStyle/>
        <a:p>
          <a:endParaRPr lang="pt-BR"/>
        </a:p>
      </dgm:t>
    </dgm:pt>
    <dgm:pt modelId="{CBBCB591-E9AD-449C-A73F-715174EBDC4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4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charset="0"/>
            </a:rPr>
            <a:t>Restos a Pagar com prescrição interrompida, </a:t>
          </a:r>
        </a:p>
      </dgm:t>
    </dgm:pt>
    <dgm:pt modelId="{28EF072C-9610-455A-BF4D-CC4C6ED7E7EF}" type="parTrans" cxnId="{5795B054-FBE7-4F72-B4E1-479285E48C5F}">
      <dgm:prSet/>
      <dgm:spPr/>
      <dgm:t>
        <a:bodyPr/>
        <a:lstStyle/>
        <a:p>
          <a:endParaRPr lang="pt-BR"/>
        </a:p>
      </dgm:t>
    </dgm:pt>
    <dgm:pt modelId="{B6C95552-F467-4E27-9788-1ABBEBC96DEF}" type="sibTrans" cxnId="{5795B054-FBE7-4F72-B4E1-479285E48C5F}">
      <dgm:prSet/>
      <dgm:spPr/>
      <dgm:t>
        <a:bodyPr/>
        <a:lstStyle/>
        <a:p>
          <a:endParaRPr lang="pt-BR"/>
        </a:p>
      </dgm:t>
    </dgm:pt>
    <dgm:pt modelId="{43F7662D-85D9-460E-9C73-83C342FFA0D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4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charset="0"/>
            </a:rPr>
            <a:t>Compromissos reconhecidos após o encerramento do exercício</a:t>
          </a:r>
        </a:p>
      </dgm:t>
    </dgm:pt>
    <dgm:pt modelId="{40C5E4A1-F77A-4008-9191-31CE0F6963ED}" type="parTrans" cxnId="{EBE52328-DFDE-4B71-A330-7258E57E21E1}">
      <dgm:prSet/>
      <dgm:spPr/>
      <dgm:t>
        <a:bodyPr/>
        <a:lstStyle/>
        <a:p>
          <a:endParaRPr lang="pt-BR"/>
        </a:p>
      </dgm:t>
    </dgm:pt>
    <dgm:pt modelId="{27D8CCD3-EA67-4845-B87C-53A38BA537D7}" type="sibTrans" cxnId="{EBE52328-DFDE-4B71-A330-7258E57E21E1}">
      <dgm:prSet/>
      <dgm:spPr/>
      <dgm:t>
        <a:bodyPr/>
        <a:lstStyle/>
        <a:p>
          <a:endParaRPr lang="pt-BR"/>
        </a:p>
      </dgm:t>
    </dgm:pt>
    <dgm:pt modelId="{9D26460D-10C2-4B2E-A3C8-2B84DD3B90A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4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charset="0"/>
            </a:rPr>
            <a:t>Despesas que não se tenham processado na época própria</a:t>
          </a:r>
        </a:p>
      </dgm:t>
    </dgm:pt>
    <dgm:pt modelId="{29EBA96E-698B-43F9-AE60-DBF29FF739B1}" type="parTrans" cxnId="{02D2FDA7-5BFE-4F07-8721-29D9FA030538}">
      <dgm:prSet/>
      <dgm:spPr/>
      <dgm:t>
        <a:bodyPr/>
        <a:lstStyle/>
        <a:p>
          <a:endParaRPr lang="pt-BR"/>
        </a:p>
      </dgm:t>
    </dgm:pt>
    <dgm:pt modelId="{6CF13A24-58B7-48DD-8E6C-1C011B94D83F}" type="sibTrans" cxnId="{02D2FDA7-5BFE-4F07-8721-29D9FA030538}">
      <dgm:prSet/>
      <dgm:spPr/>
      <dgm:t>
        <a:bodyPr/>
        <a:lstStyle/>
        <a:p>
          <a:endParaRPr lang="pt-BR"/>
        </a:p>
      </dgm:t>
    </dgm:pt>
    <dgm:pt modelId="{F9687F86-57D7-48A5-A3CC-4B994582F16C}" type="pres">
      <dgm:prSet presAssocID="{530DEF07-69CE-4018-8191-4AF93BCE8F2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35175F-DCBB-404A-BA3A-DC6C53CF0453}" type="pres">
      <dgm:prSet presAssocID="{424A4B8A-D78D-48C9-A473-25AFB01FA8B7}" presName="centerShape" presStyleLbl="node0" presStyleIdx="0" presStyleCnt="1" custScaleX="109524" custScaleY="91860" custLinFactNeighborX="-40" custLinFactNeighborY="-27103"/>
      <dgm:spPr/>
      <dgm:t>
        <a:bodyPr/>
        <a:lstStyle/>
        <a:p>
          <a:endParaRPr lang="pt-BR"/>
        </a:p>
      </dgm:t>
    </dgm:pt>
    <dgm:pt modelId="{0ADE5D10-06B7-485D-9B9E-55EE9A2C33E3}" type="pres">
      <dgm:prSet presAssocID="{28EF072C-9610-455A-BF4D-CC4C6ED7E7EF}" presName="parTrans" presStyleLbl="sibTrans2D1" presStyleIdx="0" presStyleCnt="3"/>
      <dgm:spPr/>
      <dgm:t>
        <a:bodyPr/>
        <a:lstStyle/>
        <a:p>
          <a:endParaRPr lang="pt-BR"/>
        </a:p>
      </dgm:t>
    </dgm:pt>
    <dgm:pt modelId="{FF5BC005-BFF4-40AA-A94C-66C709A21546}" type="pres">
      <dgm:prSet presAssocID="{28EF072C-9610-455A-BF4D-CC4C6ED7E7EF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AADEAA89-702B-4FC6-A8C9-E0EB0C49938A}" type="pres">
      <dgm:prSet presAssocID="{CBBCB591-E9AD-449C-A73F-715174EBDC49}" presName="node" presStyleLbl="node1" presStyleIdx="0" presStyleCnt="3" custScaleX="179470" custScaleY="67998" custRadScaleRad="35816" custRadScaleInc="2964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83862A-B615-4F76-BCEE-8AEC9EAE50C5}" type="pres">
      <dgm:prSet presAssocID="{40C5E4A1-F77A-4008-9191-31CE0F6963ED}" presName="parTrans" presStyleLbl="sibTrans2D1" presStyleIdx="1" presStyleCnt="3"/>
      <dgm:spPr/>
      <dgm:t>
        <a:bodyPr/>
        <a:lstStyle/>
        <a:p>
          <a:endParaRPr lang="pt-BR"/>
        </a:p>
      </dgm:t>
    </dgm:pt>
    <dgm:pt modelId="{45498A13-C4DC-4A77-94EF-46B8A061706C}" type="pres">
      <dgm:prSet presAssocID="{40C5E4A1-F77A-4008-9191-31CE0F6963ED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20454F78-DFEC-42D5-A807-898078911D97}" type="pres">
      <dgm:prSet presAssocID="{43F7662D-85D9-460E-9C73-83C342FFA0D5}" presName="node" presStyleLbl="node1" presStyleIdx="1" presStyleCnt="3" custScaleX="172523" custScaleY="76928" custRadScaleRad="137780" custRadScaleInc="-885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E85A17-F390-4B5D-9E27-72F6F02940B6}" type="pres">
      <dgm:prSet presAssocID="{29EBA96E-698B-43F9-AE60-DBF29FF739B1}" presName="parTrans" presStyleLbl="sibTrans2D1" presStyleIdx="2" presStyleCnt="3"/>
      <dgm:spPr/>
      <dgm:t>
        <a:bodyPr/>
        <a:lstStyle/>
        <a:p>
          <a:endParaRPr lang="pt-BR"/>
        </a:p>
      </dgm:t>
    </dgm:pt>
    <dgm:pt modelId="{7EF8C178-8289-4C6A-B6BB-2C7DABCEACDE}" type="pres">
      <dgm:prSet presAssocID="{29EBA96E-698B-43F9-AE60-DBF29FF739B1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7B174110-BC78-4D10-A86B-D4C66FFEEE2A}" type="pres">
      <dgm:prSet presAssocID="{9D26460D-10C2-4B2E-A3C8-2B84DD3B90AA}" presName="node" presStyleLbl="node1" presStyleIdx="2" presStyleCnt="3" custScaleX="150026" custScaleY="76986" custRadScaleRad="138224" custRadScaleInc="8962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F668C1A-0D8E-2546-AA59-AB6D7990D66C}" type="presOf" srcId="{43F7662D-85D9-460E-9C73-83C342FFA0D5}" destId="{20454F78-DFEC-42D5-A807-898078911D97}" srcOrd="0" destOrd="0" presId="urn:microsoft.com/office/officeart/2005/8/layout/radial5"/>
    <dgm:cxn modelId="{3B856694-5DC1-784E-91EA-11B90B6F72B9}" type="presOf" srcId="{28EF072C-9610-455A-BF4D-CC4C6ED7E7EF}" destId="{FF5BC005-BFF4-40AA-A94C-66C709A21546}" srcOrd="1" destOrd="0" presId="urn:microsoft.com/office/officeart/2005/8/layout/radial5"/>
    <dgm:cxn modelId="{880B81E9-0755-4EB0-9AFA-ACDA8037ABF0}" srcId="{530DEF07-69CE-4018-8191-4AF93BCE8F25}" destId="{424A4B8A-D78D-48C9-A473-25AFB01FA8B7}" srcOrd="0" destOrd="0" parTransId="{559E4850-8AC1-4412-9470-21AE5926A868}" sibTransId="{02FCA3DC-7E6E-4464-9DA7-EBFCA707C925}"/>
    <dgm:cxn modelId="{97B8FFAC-CDD0-BB47-A1F3-8BA1C3403010}" type="presOf" srcId="{29EBA96E-698B-43F9-AE60-DBF29FF739B1}" destId="{7EF8C178-8289-4C6A-B6BB-2C7DABCEACDE}" srcOrd="1" destOrd="0" presId="urn:microsoft.com/office/officeart/2005/8/layout/radial5"/>
    <dgm:cxn modelId="{02E0984D-3F16-8847-B72E-1005ECFD9341}" type="presOf" srcId="{40C5E4A1-F77A-4008-9191-31CE0F6963ED}" destId="{45498A13-C4DC-4A77-94EF-46B8A061706C}" srcOrd="1" destOrd="0" presId="urn:microsoft.com/office/officeart/2005/8/layout/radial5"/>
    <dgm:cxn modelId="{AD8C2152-54E5-254C-BD0C-22D88F1B085E}" type="presOf" srcId="{28EF072C-9610-455A-BF4D-CC4C6ED7E7EF}" destId="{0ADE5D10-06B7-485D-9B9E-55EE9A2C33E3}" srcOrd="0" destOrd="0" presId="urn:microsoft.com/office/officeart/2005/8/layout/radial5"/>
    <dgm:cxn modelId="{02D2FDA7-5BFE-4F07-8721-29D9FA030538}" srcId="{424A4B8A-D78D-48C9-A473-25AFB01FA8B7}" destId="{9D26460D-10C2-4B2E-A3C8-2B84DD3B90AA}" srcOrd="2" destOrd="0" parTransId="{29EBA96E-698B-43F9-AE60-DBF29FF739B1}" sibTransId="{6CF13A24-58B7-48DD-8E6C-1C011B94D83F}"/>
    <dgm:cxn modelId="{3C57BE0E-A13F-9347-8674-E1CFFEBE62AB}" type="presOf" srcId="{40C5E4A1-F77A-4008-9191-31CE0F6963ED}" destId="{1283862A-B615-4F76-BCEE-8AEC9EAE50C5}" srcOrd="0" destOrd="0" presId="urn:microsoft.com/office/officeart/2005/8/layout/radial5"/>
    <dgm:cxn modelId="{5795B054-FBE7-4F72-B4E1-479285E48C5F}" srcId="{424A4B8A-D78D-48C9-A473-25AFB01FA8B7}" destId="{CBBCB591-E9AD-449C-A73F-715174EBDC49}" srcOrd="0" destOrd="0" parTransId="{28EF072C-9610-455A-BF4D-CC4C6ED7E7EF}" sibTransId="{B6C95552-F467-4E27-9788-1ABBEBC96DEF}"/>
    <dgm:cxn modelId="{48F17604-9721-1C4D-BF98-EAE4EDBB849B}" type="presOf" srcId="{424A4B8A-D78D-48C9-A473-25AFB01FA8B7}" destId="{B235175F-DCBB-404A-BA3A-DC6C53CF0453}" srcOrd="0" destOrd="0" presId="urn:microsoft.com/office/officeart/2005/8/layout/radial5"/>
    <dgm:cxn modelId="{3FD7A9B5-AD8E-D047-9264-E36C089224D8}" type="presOf" srcId="{CBBCB591-E9AD-449C-A73F-715174EBDC49}" destId="{AADEAA89-702B-4FC6-A8C9-E0EB0C49938A}" srcOrd="0" destOrd="0" presId="urn:microsoft.com/office/officeart/2005/8/layout/radial5"/>
    <dgm:cxn modelId="{40A32A90-DCC6-424F-98DB-C6117CA75917}" type="presOf" srcId="{9D26460D-10C2-4B2E-A3C8-2B84DD3B90AA}" destId="{7B174110-BC78-4D10-A86B-D4C66FFEEE2A}" srcOrd="0" destOrd="0" presId="urn:microsoft.com/office/officeart/2005/8/layout/radial5"/>
    <dgm:cxn modelId="{EDED144D-8B81-4B46-ADF9-6B6BDEE98890}" type="presOf" srcId="{530DEF07-69CE-4018-8191-4AF93BCE8F25}" destId="{F9687F86-57D7-48A5-A3CC-4B994582F16C}" srcOrd="0" destOrd="0" presId="urn:microsoft.com/office/officeart/2005/8/layout/radial5"/>
    <dgm:cxn modelId="{EBE52328-DFDE-4B71-A330-7258E57E21E1}" srcId="{424A4B8A-D78D-48C9-A473-25AFB01FA8B7}" destId="{43F7662D-85D9-460E-9C73-83C342FFA0D5}" srcOrd="1" destOrd="0" parTransId="{40C5E4A1-F77A-4008-9191-31CE0F6963ED}" sibTransId="{27D8CCD3-EA67-4845-B87C-53A38BA537D7}"/>
    <dgm:cxn modelId="{BC33527F-8CA8-5049-8DC3-D5A320D40988}" type="presOf" srcId="{29EBA96E-698B-43F9-AE60-DBF29FF739B1}" destId="{39E85A17-F390-4B5D-9E27-72F6F02940B6}" srcOrd="0" destOrd="0" presId="urn:microsoft.com/office/officeart/2005/8/layout/radial5"/>
    <dgm:cxn modelId="{7C6AB7A0-054A-3544-B050-07D9FBC01378}" type="presParOf" srcId="{F9687F86-57D7-48A5-A3CC-4B994582F16C}" destId="{B235175F-DCBB-404A-BA3A-DC6C53CF0453}" srcOrd="0" destOrd="0" presId="urn:microsoft.com/office/officeart/2005/8/layout/radial5"/>
    <dgm:cxn modelId="{C9021EDD-4D6B-B843-B9CD-F35B6F30BD00}" type="presParOf" srcId="{F9687F86-57D7-48A5-A3CC-4B994582F16C}" destId="{0ADE5D10-06B7-485D-9B9E-55EE9A2C33E3}" srcOrd="1" destOrd="0" presId="urn:microsoft.com/office/officeart/2005/8/layout/radial5"/>
    <dgm:cxn modelId="{F2B03613-C6FC-2744-A67E-D08957874903}" type="presParOf" srcId="{0ADE5D10-06B7-485D-9B9E-55EE9A2C33E3}" destId="{FF5BC005-BFF4-40AA-A94C-66C709A21546}" srcOrd="0" destOrd="0" presId="urn:microsoft.com/office/officeart/2005/8/layout/radial5"/>
    <dgm:cxn modelId="{78F66837-11A6-CE4E-B3C2-D7950A97F5B0}" type="presParOf" srcId="{F9687F86-57D7-48A5-A3CC-4B994582F16C}" destId="{AADEAA89-702B-4FC6-A8C9-E0EB0C49938A}" srcOrd="2" destOrd="0" presId="urn:microsoft.com/office/officeart/2005/8/layout/radial5"/>
    <dgm:cxn modelId="{410F8D7E-09E4-2F47-8D09-1A2F17FDA6A2}" type="presParOf" srcId="{F9687F86-57D7-48A5-A3CC-4B994582F16C}" destId="{1283862A-B615-4F76-BCEE-8AEC9EAE50C5}" srcOrd="3" destOrd="0" presId="urn:microsoft.com/office/officeart/2005/8/layout/radial5"/>
    <dgm:cxn modelId="{423AD11C-682D-AB49-A8EE-82ECFE27B76D}" type="presParOf" srcId="{1283862A-B615-4F76-BCEE-8AEC9EAE50C5}" destId="{45498A13-C4DC-4A77-94EF-46B8A061706C}" srcOrd="0" destOrd="0" presId="urn:microsoft.com/office/officeart/2005/8/layout/radial5"/>
    <dgm:cxn modelId="{E6A0638B-6818-DA4A-950A-4AB9737B3E3E}" type="presParOf" srcId="{F9687F86-57D7-48A5-A3CC-4B994582F16C}" destId="{20454F78-DFEC-42D5-A807-898078911D97}" srcOrd="4" destOrd="0" presId="urn:microsoft.com/office/officeart/2005/8/layout/radial5"/>
    <dgm:cxn modelId="{506802F8-DA82-2F41-A1DB-951F9322F92D}" type="presParOf" srcId="{F9687F86-57D7-48A5-A3CC-4B994582F16C}" destId="{39E85A17-F390-4B5D-9E27-72F6F02940B6}" srcOrd="5" destOrd="0" presId="urn:microsoft.com/office/officeart/2005/8/layout/radial5"/>
    <dgm:cxn modelId="{02653945-CD2E-A84E-9975-231FF2037075}" type="presParOf" srcId="{39E85A17-F390-4B5D-9E27-72F6F02940B6}" destId="{7EF8C178-8289-4C6A-B6BB-2C7DABCEACDE}" srcOrd="0" destOrd="0" presId="urn:microsoft.com/office/officeart/2005/8/layout/radial5"/>
    <dgm:cxn modelId="{7D970979-7BF9-A641-B04D-EEE5D204001D}" type="presParOf" srcId="{F9687F86-57D7-48A5-A3CC-4B994582F16C}" destId="{7B174110-BC78-4D10-A86B-D4C66FFEEE2A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5175F-DCBB-404A-BA3A-DC6C53CF0453}">
      <dsp:nvSpPr>
        <dsp:cNvPr id="0" name=""/>
        <dsp:cNvSpPr/>
      </dsp:nvSpPr>
      <dsp:spPr>
        <a:xfrm>
          <a:off x="3458102" y="1208670"/>
          <a:ext cx="1606352" cy="1347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4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charset="0"/>
            </a:rPr>
            <a:t>Despesas de exercícios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4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charset="0"/>
            </a:rPr>
            <a:t> anteriores</a:t>
          </a:r>
        </a:p>
      </dsp:txBody>
      <dsp:txXfrm>
        <a:off x="3693347" y="1405975"/>
        <a:ext cx="1135862" cy="952670"/>
      </dsp:txXfrm>
    </dsp:sp>
    <dsp:sp modelId="{0ADE5D10-06B7-485D-9B9E-55EE9A2C33E3}">
      <dsp:nvSpPr>
        <dsp:cNvPr id="0" name=""/>
        <dsp:cNvSpPr/>
      </dsp:nvSpPr>
      <dsp:spPr>
        <a:xfrm rot="5346114">
          <a:off x="4047065" y="2693603"/>
          <a:ext cx="462820" cy="5715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kern="1200"/>
        </a:p>
      </dsp:txBody>
      <dsp:txXfrm>
        <a:off x="4115400" y="2738493"/>
        <a:ext cx="323974" cy="342914"/>
      </dsp:txXfrm>
    </dsp:sp>
    <dsp:sp modelId="{AADEAA89-702B-4FC6-A8C9-E0EB0C49938A}">
      <dsp:nvSpPr>
        <dsp:cNvPr id="0" name=""/>
        <dsp:cNvSpPr/>
      </dsp:nvSpPr>
      <dsp:spPr>
        <a:xfrm>
          <a:off x="2786083" y="3429020"/>
          <a:ext cx="3016800" cy="11430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4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charset="0"/>
            </a:rPr>
            <a:t>Restos a Pagar com prescrição interrompida, </a:t>
          </a:r>
        </a:p>
      </dsp:txBody>
      <dsp:txXfrm>
        <a:off x="3227883" y="3596410"/>
        <a:ext cx="2133200" cy="808232"/>
      </dsp:txXfrm>
    </dsp:sp>
    <dsp:sp modelId="{1283862A-B615-4F76-BCEE-8AEC9EAE50C5}">
      <dsp:nvSpPr>
        <dsp:cNvPr id="0" name=""/>
        <dsp:cNvSpPr/>
      </dsp:nvSpPr>
      <dsp:spPr>
        <a:xfrm rot="1471">
          <a:off x="5225182" y="1597044"/>
          <a:ext cx="387207" cy="5715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kern="1200"/>
        </a:p>
      </dsp:txBody>
      <dsp:txXfrm>
        <a:off x="5225182" y="1711323"/>
        <a:ext cx="271045" cy="342914"/>
      </dsp:txXfrm>
    </dsp:sp>
    <dsp:sp modelId="{20454F78-DFEC-42D5-A807-898078911D97}">
      <dsp:nvSpPr>
        <dsp:cNvPr id="0" name=""/>
        <dsp:cNvSpPr/>
      </dsp:nvSpPr>
      <dsp:spPr>
        <a:xfrm>
          <a:off x="5795034" y="1237026"/>
          <a:ext cx="2900024" cy="12931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4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charset="0"/>
            </a:rPr>
            <a:t>Compromissos reconhecidos após o encerramento do exercício</a:t>
          </a:r>
        </a:p>
      </dsp:txBody>
      <dsp:txXfrm>
        <a:off x="6219733" y="1426399"/>
        <a:ext cx="2050626" cy="914374"/>
      </dsp:txXfrm>
    </dsp:sp>
    <dsp:sp modelId="{39E85A17-F390-4B5D-9E27-72F6F02940B6}">
      <dsp:nvSpPr>
        <dsp:cNvPr id="0" name=""/>
        <dsp:cNvSpPr/>
      </dsp:nvSpPr>
      <dsp:spPr>
        <a:xfrm rot="10841328">
          <a:off x="2774438" y="1581578"/>
          <a:ext cx="483203" cy="5715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kern="1200"/>
        </a:p>
      </dsp:txBody>
      <dsp:txXfrm rot="10800000">
        <a:off x="2919394" y="1696753"/>
        <a:ext cx="338242" cy="342914"/>
      </dsp:txXfrm>
    </dsp:sp>
    <dsp:sp modelId="{7B174110-BC78-4D10-A86B-D4C66FFEEE2A}">
      <dsp:nvSpPr>
        <dsp:cNvPr id="0" name=""/>
        <dsp:cNvSpPr/>
      </dsp:nvSpPr>
      <dsp:spPr>
        <a:xfrm>
          <a:off x="25031" y="1199492"/>
          <a:ext cx="2521861" cy="12940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4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charset="0"/>
            </a:rPr>
            <a:t>Despesas que não se tenham processado na época própria</a:t>
          </a:r>
        </a:p>
      </dsp:txBody>
      <dsp:txXfrm>
        <a:off x="394349" y="1389008"/>
        <a:ext cx="1783225" cy="915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3E67B5-20A1-4012-8AC6-32E2B34D61F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521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236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6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36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B07A28-8213-45FA-AD01-7C378028BF0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43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Rectangle 7"/>
          <p:cNvSpPr txBox="1">
            <a:spLocks noGrp="1" noChangeArrowheads="1"/>
          </p:cNvSpPr>
          <p:nvPr/>
        </p:nvSpPr>
        <p:spPr bwMode="auto">
          <a:xfrm>
            <a:off x="4024581" y="9721107"/>
            <a:ext cx="3074719" cy="51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944" tIns="51473" rIns="102944" bIns="51473" anchor="b"/>
          <a:lstStyle/>
          <a:p>
            <a:pPr algn="r" defTabSz="1030029"/>
            <a:fld id="{522E75F9-5426-4329-A237-3C10932F7B33}" type="slidenum">
              <a:rPr lang="pt-BR" sz="1300"/>
              <a:pPr algn="r" defTabSz="1030029"/>
              <a:t>3</a:t>
            </a:fld>
            <a:endParaRPr lang="pt-BR" sz="1300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5175"/>
            <a:ext cx="5119688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4931" y="4863219"/>
            <a:ext cx="5209440" cy="4605576"/>
          </a:xfrm>
          <a:noFill/>
        </p:spPr>
        <p:txBody>
          <a:bodyPr wrap="square" lIns="99162" tIns="49580" rIns="99162" bIns="495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81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Rectangle 7"/>
          <p:cNvSpPr txBox="1">
            <a:spLocks noGrp="1" noChangeArrowheads="1"/>
          </p:cNvSpPr>
          <p:nvPr/>
        </p:nvSpPr>
        <p:spPr bwMode="auto">
          <a:xfrm>
            <a:off x="4024581" y="9721107"/>
            <a:ext cx="3074719" cy="51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944" tIns="51473" rIns="102944" bIns="51473" anchor="b"/>
          <a:lstStyle/>
          <a:p>
            <a:pPr algn="r" defTabSz="1030029"/>
            <a:fld id="{8693F10C-D584-40CA-B6DB-A04B1D2AA1FA}" type="slidenum">
              <a:rPr lang="pt-BR" sz="1300"/>
              <a:pPr algn="r" defTabSz="1030029"/>
              <a:t>13</a:t>
            </a:fld>
            <a:endParaRPr lang="pt-BR" sz="1300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5175"/>
            <a:ext cx="5119688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4931" y="4863219"/>
            <a:ext cx="5209440" cy="4605576"/>
          </a:xfrm>
          <a:noFill/>
        </p:spPr>
        <p:txBody>
          <a:bodyPr wrap="square" lIns="99162" tIns="49580" rIns="99162" bIns="495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36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333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5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/>
              <a:t>Liquidez </a:t>
            </a:r>
            <a:r>
              <a:rPr lang="pt-BR">
                <a:sym typeface="Symbol" pitchFamily="18" charset="2"/>
              </a:rPr>
              <a:t> existência: não há dúvida quanto à dívida, o produto foi entregue, o fato gerador ocorreu, não há pendências legais, não prescreveu.</a:t>
            </a:r>
          </a:p>
          <a:p>
            <a:pPr>
              <a:spcBef>
                <a:spcPct val="0"/>
              </a:spcBef>
            </a:pPr>
            <a:r>
              <a:rPr lang="pt-BR">
                <a:sym typeface="Symbol" pitchFamily="18" charset="2"/>
              </a:rPr>
              <a:t>Certeza  montante: o valor da dívida está correto.</a:t>
            </a:r>
          </a:p>
          <a:p>
            <a:pPr>
              <a:spcBef>
                <a:spcPct val="0"/>
              </a:spcBef>
            </a:pPr>
            <a:r>
              <a:rPr lang="pt-BR">
                <a:sym typeface="Symbol" pitchFamily="18" charset="2"/>
              </a:rPr>
              <a:t>Exigibilidade  prazo: em que data vence a dívida, ou em que datas vencem as parcelas da dívida.</a:t>
            </a:r>
          </a:p>
          <a:p>
            <a:pPr>
              <a:spcBef>
                <a:spcPct val="0"/>
              </a:spcBef>
            </a:pPr>
            <a:r>
              <a:rPr lang="pt-BR">
                <a:sym typeface="Symbol" pitchFamily="18" charset="2"/>
              </a:rPr>
              <a:t>É comum referir-se a dívida como </a:t>
            </a:r>
            <a:r>
              <a:rPr lang="pt-BR" altLang="pt-BR">
                <a:sym typeface="Symbol" pitchFamily="18" charset="2"/>
              </a:rPr>
              <a:t>“</a:t>
            </a:r>
            <a:r>
              <a:rPr lang="pt-BR">
                <a:sym typeface="Symbol" pitchFamily="18" charset="2"/>
              </a:rPr>
              <a:t>exigível, líquida e certa</a:t>
            </a:r>
            <a:r>
              <a:rPr lang="pt-BR" altLang="pt-BR">
                <a:sym typeface="Symbol" pitchFamily="18" charset="2"/>
              </a:rPr>
              <a:t>”</a:t>
            </a:r>
            <a:r>
              <a:rPr lang="pt-BR">
                <a:sym typeface="Symbol" pitchFamily="18" charset="2"/>
              </a:rPr>
              <a:t>; entretanto, a ordem lógica, dentro dos conceitos acima, é </a:t>
            </a:r>
            <a:r>
              <a:rPr lang="pt-BR" altLang="pt-BR">
                <a:sym typeface="Symbol" pitchFamily="18" charset="2"/>
              </a:rPr>
              <a:t>“</a:t>
            </a:r>
            <a:r>
              <a:rPr lang="pt-BR">
                <a:sym typeface="Symbol" pitchFamily="18" charset="2"/>
              </a:rPr>
              <a:t>líquida, certa e exigível</a:t>
            </a:r>
            <a:r>
              <a:rPr lang="pt-BR" altLang="pt-BR">
                <a:sym typeface="Symbol" pitchFamily="18" charset="2"/>
              </a:rPr>
              <a:t>”</a:t>
            </a:r>
            <a:r>
              <a:rPr lang="pt-BR">
                <a:sym typeface="Symbol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466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Rectangle 7"/>
          <p:cNvSpPr txBox="1">
            <a:spLocks noGrp="1" noChangeArrowheads="1"/>
          </p:cNvSpPr>
          <p:nvPr/>
        </p:nvSpPr>
        <p:spPr bwMode="auto">
          <a:xfrm>
            <a:off x="4024581" y="9721107"/>
            <a:ext cx="3074719" cy="51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944" tIns="51473" rIns="102944" bIns="51473" anchor="b"/>
          <a:lstStyle/>
          <a:p>
            <a:pPr algn="r" defTabSz="1030029"/>
            <a:fld id="{522E75F9-5426-4329-A237-3C10932F7B33}" type="slidenum">
              <a:rPr lang="pt-BR" sz="1300"/>
              <a:pPr algn="r" defTabSz="1030029"/>
              <a:t>4</a:t>
            </a:fld>
            <a:endParaRPr lang="pt-BR" sz="1300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5175"/>
            <a:ext cx="5119688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4931" y="4863219"/>
            <a:ext cx="5209440" cy="4605576"/>
          </a:xfrm>
          <a:noFill/>
        </p:spPr>
        <p:txBody>
          <a:bodyPr wrap="square" lIns="99162" tIns="49580" rIns="99162" bIns="495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51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Rectangle 7"/>
          <p:cNvSpPr txBox="1">
            <a:spLocks noGrp="1" noChangeArrowheads="1"/>
          </p:cNvSpPr>
          <p:nvPr/>
        </p:nvSpPr>
        <p:spPr bwMode="auto">
          <a:xfrm>
            <a:off x="4024581" y="9721107"/>
            <a:ext cx="3074719" cy="51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944" tIns="51473" rIns="102944" bIns="51473" anchor="b"/>
          <a:lstStyle/>
          <a:p>
            <a:pPr algn="r" defTabSz="1030029"/>
            <a:fld id="{522E75F9-5426-4329-A237-3C10932F7B33}" type="slidenum">
              <a:rPr lang="pt-BR" sz="1300"/>
              <a:pPr algn="r" defTabSz="1030029"/>
              <a:t>5</a:t>
            </a:fld>
            <a:endParaRPr lang="pt-BR" sz="1300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5175"/>
            <a:ext cx="5119688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4931" y="4863219"/>
            <a:ext cx="5209440" cy="4605576"/>
          </a:xfrm>
          <a:noFill/>
        </p:spPr>
        <p:txBody>
          <a:bodyPr wrap="square" lIns="99162" tIns="49580" rIns="99162" bIns="495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52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Rectangle 7"/>
          <p:cNvSpPr txBox="1">
            <a:spLocks noGrp="1" noChangeArrowheads="1"/>
          </p:cNvSpPr>
          <p:nvPr/>
        </p:nvSpPr>
        <p:spPr bwMode="auto">
          <a:xfrm>
            <a:off x="4024581" y="9721107"/>
            <a:ext cx="3074719" cy="51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944" tIns="51473" rIns="102944" bIns="51473" anchor="b"/>
          <a:lstStyle/>
          <a:p>
            <a:pPr algn="r" defTabSz="1030029"/>
            <a:fld id="{522E75F9-5426-4329-A237-3C10932F7B33}" type="slidenum">
              <a:rPr lang="pt-BR" sz="1300"/>
              <a:pPr algn="r" defTabSz="1030029"/>
              <a:t>6</a:t>
            </a:fld>
            <a:endParaRPr lang="pt-BR" sz="1300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5175"/>
            <a:ext cx="5119688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4931" y="4863219"/>
            <a:ext cx="5209440" cy="4605576"/>
          </a:xfrm>
          <a:noFill/>
        </p:spPr>
        <p:txBody>
          <a:bodyPr wrap="square" lIns="99162" tIns="49580" rIns="99162" bIns="495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16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Rectangle 7"/>
          <p:cNvSpPr txBox="1">
            <a:spLocks noGrp="1" noChangeArrowheads="1"/>
          </p:cNvSpPr>
          <p:nvPr/>
        </p:nvSpPr>
        <p:spPr bwMode="auto">
          <a:xfrm>
            <a:off x="4024581" y="9721107"/>
            <a:ext cx="3074719" cy="51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944" tIns="51473" rIns="102944" bIns="51473" anchor="b"/>
          <a:lstStyle/>
          <a:p>
            <a:pPr algn="r" defTabSz="1030029"/>
            <a:fld id="{522E75F9-5426-4329-A237-3C10932F7B33}" type="slidenum">
              <a:rPr lang="pt-BR" sz="1300"/>
              <a:pPr algn="r" defTabSz="1030029"/>
              <a:t>7</a:t>
            </a:fld>
            <a:endParaRPr lang="pt-BR" sz="1300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5175"/>
            <a:ext cx="5119688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4931" y="4863219"/>
            <a:ext cx="5209440" cy="4605576"/>
          </a:xfrm>
          <a:noFill/>
        </p:spPr>
        <p:txBody>
          <a:bodyPr wrap="square" lIns="99162" tIns="49580" rIns="99162" bIns="495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99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4DECD8-2D48-42E6-B56A-CC47D131E4F6}" type="slidenum">
              <a:rPr lang="pt-BR"/>
              <a:pPr/>
              <a:t>9</a:t>
            </a:fld>
            <a:endParaRPr lang="pt-BR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5175"/>
            <a:ext cx="5119688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4931" y="4863219"/>
            <a:ext cx="5209440" cy="4605576"/>
          </a:xfrm>
          <a:noFill/>
        </p:spPr>
        <p:txBody>
          <a:bodyPr wrap="square" lIns="99162" tIns="49580" rIns="99162" bIns="495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53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Rectangle 7"/>
          <p:cNvSpPr txBox="1">
            <a:spLocks noGrp="1" noChangeArrowheads="1"/>
          </p:cNvSpPr>
          <p:nvPr/>
        </p:nvSpPr>
        <p:spPr bwMode="auto">
          <a:xfrm>
            <a:off x="4024581" y="9721107"/>
            <a:ext cx="3074719" cy="51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944" tIns="51473" rIns="102944" bIns="51473" anchor="b"/>
          <a:lstStyle/>
          <a:p>
            <a:pPr algn="r" defTabSz="1030029"/>
            <a:fld id="{6B11631B-5678-45F3-8B86-BCF9282193F9}" type="slidenum">
              <a:rPr lang="pt-BR" sz="1300"/>
              <a:pPr algn="r" defTabSz="1030029"/>
              <a:t>10</a:t>
            </a:fld>
            <a:endParaRPr lang="pt-BR" sz="130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5175"/>
            <a:ext cx="5119688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4931" y="4863219"/>
            <a:ext cx="5209440" cy="4605576"/>
          </a:xfrm>
          <a:noFill/>
        </p:spPr>
        <p:txBody>
          <a:bodyPr wrap="square" lIns="99162" tIns="49580" rIns="99162" bIns="495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5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7"/>
          <p:cNvSpPr txBox="1">
            <a:spLocks noGrp="1" noChangeArrowheads="1"/>
          </p:cNvSpPr>
          <p:nvPr/>
        </p:nvSpPr>
        <p:spPr bwMode="auto">
          <a:xfrm>
            <a:off x="4024581" y="9721107"/>
            <a:ext cx="3074719" cy="51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944" tIns="51473" rIns="102944" bIns="51473" anchor="b"/>
          <a:lstStyle/>
          <a:p>
            <a:pPr algn="r" defTabSz="1030029"/>
            <a:fld id="{CBF83EAB-28E9-4FF5-BCB3-D4AFE9820829}" type="slidenum">
              <a:rPr lang="pt-BR" sz="1300"/>
              <a:pPr algn="r" defTabSz="1030029"/>
              <a:t>11</a:t>
            </a:fld>
            <a:endParaRPr lang="pt-BR" sz="1300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5175"/>
            <a:ext cx="5119688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4931" y="4863219"/>
            <a:ext cx="5209440" cy="4605576"/>
          </a:xfrm>
          <a:noFill/>
        </p:spPr>
        <p:txBody>
          <a:bodyPr wrap="square" lIns="99162" tIns="49580" rIns="99162" bIns="495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76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Rectangle 7"/>
          <p:cNvSpPr txBox="1">
            <a:spLocks noGrp="1" noChangeArrowheads="1"/>
          </p:cNvSpPr>
          <p:nvPr/>
        </p:nvSpPr>
        <p:spPr bwMode="auto">
          <a:xfrm>
            <a:off x="4024581" y="9721107"/>
            <a:ext cx="3074719" cy="51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944" tIns="51473" rIns="102944" bIns="51473" anchor="b"/>
          <a:lstStyle/>
          <a:p>
            <a:pPr algn="r" defTabSz="1030029"/>
            <a:fld id="{8693F10C-D584-40CA-B6DB-A04B1D2AA1FA}" type="slidenum">
              <a:rPr lang="pt-BR" sz="1300"/>
              <a:pPr algn="r" defTabSz="1030029"/>
              <a:t>12</a:t>
            </a:fld>
            <a:endParaRPr lang="pt-BR" sz="1300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5175"/>
            <a:ext cx="5119688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4931" y="4863219"/>
            <a:ext cx="5209440" cy="4605576"/>
          </a:xfrm>
          <a:noFill/>
        </p:spPr>
        <p:txBody>
          <a:bodyPr wrap="square" lIns="99162" tIns="49580" rIns="99162" bIns="495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9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512" y="0"/>
            <a:ext cx="9289032" cy="6957392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6140" y="-27384"/>
            <a:ext cx="9318660" cy="1560026"/>
          </a:xfrm>
          <a:prstGeom prst="rect">
            <a:avLst/>
          </a:prstGeom>
        </p:spPr>
      </p:pic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7538" y="1556793"/>
            <a:ext cx="4248150" cy="2952328"/>
          </a:xfrm>
        </p:spPr>
        <p:txBody>
          <a:bodyPr anchor="ctr">
            <a:normAutofit/>
          </a:bodyPr>
          <a:lstStyle>
            <a:lvl1pPr marL="0" indent="0" algn="dist">
              <a:buFontTx/>
              <a:buNone/>
              <a:defRPr b="1">
                <a:solidFill>
                  <a:srgbClr val="314D5B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1" y="116633"/>
            <a:ext cx="8424167" cy="1368152"/>
          </a:xfrm>
        </p:spPr>
        <p:txBody>
          <a:bodyPr anchor="ctr"/>
          <a:lstStyle>
            <a:lvl1pPr algn="r">
              <a:defRPr sz="4000" b="1" i="0">
                <a:solidFill>
                  <a:srgbClr val="D7E4E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 userDrawn="1"/>
        </p:nvSpPr>
        <p:spPr bwMode="auto">
          <a:xfrm>
            <a:off x="4572000" y="4581128"/>
            <a:ext cx="4572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pt-BR" sz="2000" kern="1200" spc="200" dirty="0">
                <a:solidFill>
                  <a:srgbClr val="3C3C3D"/>
                </a:solidFill>
                <a:latin typeface="Arial Rounded MT Bold"/>
                <a:ea typeface="+mn-ea"/>
                <a:cs typeface="Arial Rounded MT Bold"/>
              </a:rPr>
              <a:t>Paulo Henrique Feijó</a:t>
            </a:r>
          </a:p>
          <a:p>
            <a:pPr algn="l"/>
            <a:r>
              <a:rPr lang="pt-BR" sz="1600" dirty="0" err="1">
                <a:solidFill>
                  <a:srgbClr val="3C3C3D"/>
                </a:solidFill>
                <a:latin typeface="Arial Rounded MT Bold"/>
                <a:cs typeface="Arial Rounded MT Bold"/>
              </a:rPr>
              <a:t>paulo.feijo@financaspublicas.pro.br</a:t>
            </a:r>
            <a:endParaRPr lang="pt-BR" sz="1600" dirty="0">
              <a:solidFill>
                <a:srgbClr val="3C3C3D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1521" y="1268760"/>
            <a:ext cx="3373252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17"/>
          <p:cNvSpPr txBox="1">
            <a:spLocks noChangeArrowheads="1"/>
          </p:cNvSpPr>
          <p:nvPr userDrawn="1"/>
        </p:nvSpPr>
        <p:spPr bwMode="auto">
          <a:xfrm>
            <a:off x="2948518" y="6429998"/>
            <a:ext cx="3600400" cy="35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pt-BR" sz="1600" dirty="0" err="1">
                <a:solidFill>
                  <a:srgbClr val="2A6272"/>
                </a:solidFill>
                <a:latin typeface="Arial Rounded MT Bold"/>
                <a:cs typeface="Arial Rounded MT Bold"/>
              </a:rPr>
              <a:t>www.gestaopublica.com.br</a:t>
            </a:r>
            <a:endParaRPr lang="pt-BR" sz="1600" dirty="0">
              <a:solidFill>
                <a:srgbClr val="2A6272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4" name="Picture 13" descr="Logo_GP.pn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426792"/>
            <a:ext cx="1129010" cy="36320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11188" y="0"/>
            <a:ext cx="8353425" cy="63087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33873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512" y="0"/>
            <a:ext cx="9289032" cy="6957392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6140" y="-27384"/>
            <a:ext cx="9318660" cy="1560026"/>
          </a:xfrm>
          <a:prstGeom prst="rect">
            <a:avLst/>
          </a:prstGeom>
        </p:spPr>
      </p:pic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7538" y="1556793"/>
            <a:ext cx="4248150" cy="2952328"/>
          </a:xfrm>
        </p:spPr>
        <p:txBody>
          <a:bodyPr anchor="ctr">
            <a:normAutofit/>
          </a:bodyPr>
          <a:lstStyle>
            <a:lvl1pPr marL="0" indent="0" algn="dist">
              <a:buFontTx/>
              <a:buNone/>
              <a:defRPr b="1">
                <a:solidFill>
                  <a:srgbClr val="314D5B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67175" y="116633"/>
            <a:ext cx="4608513" cy="1368152"/>
          </a:xfrm>
        </p:spPr>
        <p:txBody>
          <a:bodyPr anchor="ctr"/>
          <a:lstStyle>
            <a:lvl1pPr algn="r">
              <a:defRPr sz="4000" b="1" i="0">
                <a:solidFill>
                  <a:srgbClr val="D7E4E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 userDrawn="1"/>
        </p:nvSpPr>
        <p:spPr bwMode="auto">
          <a:xfrm>
            <a:off x="4572000" y="4581128"/>
            <a:ext cx="4572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l"/>
            <a:r>
              <a:rPr lang="pt-BR" sz="2000" spc="200" dirty="0">
                <a:solidFill>
                  <a:srgbClr val="3C3C3D"/>
                </a:solidFill>
                <a:latin typeface="Arial Rounded MT Bold"/>
                <a:cs typeface="Arial Rounded MT Bold"/>
              </a:rPr>
              <a:t>Márcio Medeiros</a:t>
            </a:r>
          </a:p>
          <a:p>
            <a:pPr algn="l"/>
            <a:r>
              <a:rPr lang="pt-BR" sz="1600" dirty="0" err="1">
                <a:solidFill>
                  <a:srgbClr val="3C3C3D"/>
                </a:solidFill>
                <a:latin typeface="Arial Rounded MT Bold"/>
                <a:cs typeface="Arial Rounded MT Bold"/>
              </a:rPr>
              <a:t>marcio.medeiros@financaspublicas.pro.br</a:t>
            </a:r>
            <a:endParaRPr lang="pt-BR" sz="1600" dirty="0">
              <a:solidFill>
                <a:srgbClr val="3C3C3D"/>
              </a:solidFill>
              <a:latin typeface="Arial Rounded MT Bold"/>
              <a:cs typeface="Arial Rounded MT Bold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pt-BR" sz="2000" kern="1200" spc="200" dirty="0">
                <a:solidFill>
                  <a:srgbClr val="3C3C3D"/>
                </a:solidFill>
                <a:latin typeface="Arial Rounded MT Bold"/>
                <a:ea typeface="+mn-ea"/>
                <a:cs typeface="Arial Rounded MT Bold"/>
              </a:rPr>
              <a:t>Paulo Henrique Feijó</a:t>
            </a:r>
          </a:p>
          <a:p>
            <a:pPr algn="l"/>
            <a:r>
              <a:rPr lang="pt-BR" sz="1600" dirty="0" err="1">
                <a:solidFill>
                  <a:srgbClr val="3C3C3D"/>
                </a:solidFill>
                <a:latin typeface="Arial Rounded MT Bold"/>
                <a:cs typeface="Arial Rounded MT Bold"/>
              </a:rPr>
              <a:t>paulo.feijo@financaspublicas.pro.br</a:t>
            </a:r>
            <a:endParaRPr lang="pt-BR" sz="1600" dirty="0">
              <a:solidFill>
                <a:srgbClr val="3C3C3D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1520" y="404664"/>
            <a:ext cx="3977417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17"/>
          <p:cNvSpPr txBox="1">
            <a:spLocks noChangeArrowheads="1"/>
          </p:cNvSpPr>
          <p:nvPr userDrawn="1"/>
        </p:nvSpPr>
        <p:spPr bwMode="auto">
          <a:xfrm>
            <a:off x="2948518" y="6429998"/>
            <a:ext cx="3600400" cy="35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pt-BR" sz="1600" dirty="0" err="1">
                <a:solidFill>
                  <a:srgbClr val="2A6272"/>
                </a:solidFill>
                <a:latin typeface="Arial Rounded MT Bold"/>
                <a:cs typeface="Arial Rounded MT Bold"/>
              </a:rPr>
              <a:t>www.gestaopublica.com.br</a:t>
            </a:r>
            <a:endParaRPr lang="pt-BR" sz="1600" dirty="0">
              <a:solidFill>
                <a:srgbClr val="2A6272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4" name="Picture 13" descr="Logo_GP.pn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426792"/>
            <a:ext cx="1129010" cy="363203"/>
          </a:xfrm>
          <a:prstGeom prst="rect">
            <a:avLst/>
          </a:prstGeom>
        </p:spPr>
      </p:pic>
      <p:pic>
        <p:nvPicPr>
          <p:cNvPr id="15" name="Picture 14" descr="abop1.png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06" y="6432172"/>
            <a:ext cx="872194" cy="35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260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47464528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140" y="-27384"/>
            <a:ext cx="9318660" cy="44644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ctr"/>
          <a:lstStyle>
            <a:lvl1pPr algn="l">
              <a:defRPr sz="4000" b="1" cap="all">
                <a:solidFill>
                  <a:srgbClr val="314D5B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915817" y="1"/>
            <a:ext cx="5578896" cy="4406900"/>
          </a:xfrm>
        </p:spPr>
        <p:txBody>
          <a:bodyPr anchor="b"/>
          <a:lstStyle>
            <a:lvl1pPr marL="0" indent="0" algn="r">
              <a:buNone/>
              <a:defRPr sz="4400">
                <a:solidFill>
                  <a:srgbClr val="D7E4E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15888"/>
            <a:ext cx="2843213" cy="4105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498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467600" y="64738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8599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6430505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180545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4859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3221798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9250048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333475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258525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140" y="-27384"/>
            <a:ext cx="9318660" cy="44644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ctr"/>
          <a:lstStyle>
            <a:lvl1pPr algn="l">
              <a:defRPr sz="4000" b="1" cap="all">
                <a:solidFill>
                  <a:srgbClr val="314D5B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915817" y="1"/>
            <a:ext cx="5578896" cy="4406900"/>
          </a:xfrm>
        </p:spPr>
        <p:txBody>
          <a:bodyPr anchor="b"/>
          <a:lstStyle>
            <a:lvl1pPr marL="0" indent="0" algn="r">
              <a:buNone/>
              <a:defRPr sz="4400">
                <a:solidFill>
                  <a:srgbClr val="D7E4E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15888"/>
            <a:ext cx="2843213" cy="41052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467600" y="64738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6512" y="0"/>
            <a:ext cx="9289032" cy="6957392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2948518" y="6429998"/>
            <a:ext cx="3600400" cy="35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pt-BR" sz="1600" dirty="0">
                <a:solidFill>
                  <a:srgbClr val="2A6272"/>
                </a:solidFill>
                <a:latin typeface="Arial Rounded MT Bold"/>
                <a:cs typeface="Arial Rounded MT Bold"/>
              </a:rPr>
              <a:t>www.gestaopublica.com.br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66140" y="-27384"/>
            <a:ext cx="9318660" cy="156002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274638"/>
            <a:ext cx="82582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pic>
        <p:nvPicPr>
          <p:cNvPr id="2" name="Picture 1" descr="Logo_GP.png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426792"/>
            <a:ext cx="1129010" cy="363203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 userDrawn="1"/>
        </p:nvSpPr>
        <p:spPr bwMode="auto">
          <a:xfrm>
            <a:off x="8460432" y="6525344"/>
            <a:ext cx="668760" cy="32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314D5B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Ä"/>
              <a:defRPr sz="2400">
                <a:solidFill>
                  <a:srgbClr val="4D4D4D"/>
                </a:solidFill>
                <a:latin typeface="Calibri"/>
                <a:cs typeface="Calibri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/>
                <a:cs typeface="Calibri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fld id="{0C233D9B-534A-6A4A-AB6A-2AF974330833}" type="slidenum">
              <a:rPr lang="pt-BR" sz="1600" b="0" smtClean="0">
                <a:solidFill>
                  <a:srgbClr val="4D4D4D"/>
                </a:solidFill>
                <a:latin typeface="Calibri"/>
                <a:cs typeface="Calibri"/>
              </a:rPr>
              <a:pPr marL="0" indent="0" algn="r">
                <a:buNone/>
              </a:pPr>
              <a:t>‹nº›</a:t>
            </a:fld>
            <a:endParaRPr lang="pt-BR" sz="1600" b="0" dirty="0">
              <a:solidFill>
                <a:srgbClr val="4D4D4D"/>
              </a:solidFill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D7E4E9"/>
          </a:solidFill>
          <a:latin typeface="Arial Rounded MT Bold"/>
          <a:ea typeface="+mj-ea"/>
          <a:cs typeface="Arial Rounded MT Bold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Franklin Gothic Medium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Franklin Gothic Medium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Franklin Gothic Medium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rgbClr val="314D5B"/>
          </a:solidFill>
          <a:latin typeface="Calibri"/>
          <a:ea typeface="+mn-ea"/>
          <a:cs typeface="Calibri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2800">
          <a:solidFill>
            <a:schemeClr val="tx1"/>
          </a:solidFill>
          <a:latin typeface="Calibri"/>
          <a:cs typeface="Calibri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Ä"/>
        <a:defRPr sz="2400">
          <a:solidFill>
            <a:srgbClr val="4D4D4D"/>
          </a:solidFill>
          <a:latin typeface="Calibri"/>
          <a:cs typeface="Calibri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Calibri"/>
          <a:cs typeface="Calibri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Calibri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6512" y="0"/>
            <a:ext cx="9289032" cy="6957392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2948518" y="6429998"/>
            <a:ext cx="3600400" cy="35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pt-BR" sz="1600" dirty="0">
                <a:solidFill>
                  <a:srgbClr val="2A6272"/>
                </a:solidFill>
                <a:latin typeface="Arial Rounded MT Bold"/>
                <a:cs typeface="Arial Rounded MT Bold"/>
              </a:rPr>
              <a:t>www.gestaopublica.com.br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66140" y="-27382"/>
            <a:ext cx="9318660" cy="89999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720"/>
            <a:ext cx="8229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26572"/>
            <a:ext cx="82582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pic>
        <p:nvPicPr>
          <p:cNvPr id="2" name="Picture 1" descr="Logo_GP.pn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426792"/>
            <a:ext cx="1129010" cy="363203"/>
          </a:xfrm>
          <a:prstGeom prst="rect">
            <a:avLst/>
          </a:prstGeom>
        </p:spPr>
      </p:pic>
      <p:pic>
        <p:nvPicPr>
          <p:cNvPr id="5" name="Picture 4" descr="abop1.png"/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06" y="6432172"/>
            <a:ext cx="872194" cy="357823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 userDrawn="1"/>
        </p:nvSpPr>
        <p:spPr bwMode="auto">
          <a:xfrm>
            <a:off x="8460432" y="6525344"/>
            <a:ext cx="668760" cy="32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314D5B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Ä"/>
              <a:defRPr sz="2400">
                <a:solidFill>
                  <a:srgbClr val="4D4D4D"/>
                </a:solidFill>
                <a:latin typeface="Calibri"/>
                <a:cs typeface="Calibri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/>
                <a:cs typeface="Calibri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fld id="{0C233D9B-534A-6A4A-AB6A-2AF974330833}" type="slidenum">
              <a:rPr lang="pt-BR" sz="1600" b="0" smtClean="0">
                <a:solidFill>
                  <a:srgbClr val="4D4D4D"/>
                </a:solidFill>
                <a:latin typeface="Calibri"/>
                <a:cs typeface="Calibri"/>
              </a:rPr>
              <a:pPr marL="0" indent="0" algn="r">
                <a:buNone/>
              </a:pPr>
              <a:t>‹nº›</a:t>
            </a:fld>
            <a:endParaRPr lang="pt-BR" sz="1600" b="0" dirty="0">
              <a:solidFill>
                <a:srgbClr val="4D4D4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040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D7E4E9"/>
          </a:solidFill>
          <a:latin typeface="Arial Rounded MT Bold"/>
          <a:ea typeface="+mj-ea"/>
          <a:cs typeface="Arial Rounded MT Bold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Franklin Gothic Medium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Franklin Gothic Medium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Franklin Gothic Medium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rgbClr val="314D5B"/>
          </a:solidFill>
          <a:latin typeface="Calibri"/>
          <a:ea typeface="+mn-ea"/>
          <a:cs typeface="Calibri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2800">
          <a:solidFill>
            <a:schemeClr val="tx1"/>
          </a:solidFill>
          <a:latin typeface="Calibri"/>
          <a:cs typeface="Calibri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Ä"/>
        <a:defRPr sz="2400">
          <a:solidFill>
            <a:srgbClr val="4D4D4D"/>
          </a:solidFill>
          <a:latin typeface="Calibri"/>
          <a:cs typeface="Calibri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Calibri"/>
          <a:cs typeface="Calibri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Calibri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11960" y="1556793"/>
            <a:ext cx="4752528" cy="2952328"/>
          </a:xfrm>
        </p:spPr>
        <p:txBody>
          <a:bodyPr/>
          <a:lstStyle/>
          <a:p>
            <a:pPr algn="l"/>
            <a:r>
              <a:rPr lang="en-US" dirty="0" err="1"/>
              <a:t>Controle</a:t>
            </a:r>
            <a:r>
              <a:rPr lang="en-US" dirty="0"/>
              <a:t> da </a:t>
            </a:r>
            <a:r>
              <a:rPr lang="en-US" dirty="0" err="1"/>
              <a:t>Execução</a:t>
            </a:r>
            <a:r>
              <a:rPr lang="en-US" dirty="0"/>
              <a:t> </a:t>
            </a:r>
            <a:r>
              <a:rPr lang="en-US" dirty="0" err="1"/>
              <a:t>Orçamentária</a:t>
            </a:r>
            <a:r>
              <a:rPr lang="en-US" dirty="0"/>
              <a:t> e </a:t>
            </a:r>
            <a:r>
              <a:rPr lang="en-US" dirty="0" err="1"/>
              <a:t>Financeira</a:t>
            </a:r>
            <a:r>
              <a:rPr lang="en-US" dirty="0"/>
              <a:t> no </a:t>
            </a:r>
            <a:r>
              <a:rPr lang="en-US" dirty="0" err="1"/>
              <a:t>Setor</a:t>
            </a:r>
            <a:r>
              <a:rPr lang="en-US" dirty="0"/>
              <a:t> </a:t>
            </a:r>
            <a:r>
              <a:rPr lang="en-US" dirty="0" err="1"/>
              <a:t>Público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Forum </a:t>
            </a:r>
            <a:r>
              <a:rPr lang="en-US" dirty="0" err="1"/>
              <a:t>Piauiense</a:t>
            </a:r>
            <a:r>
              <a:rPr lang="en-US" dirty="0"/>
              <a:t> de </a:t>
            </a:r>
            <a:r>
              <a:rPr lang="en-US" dirty="0" err="1"/>
              <a:t>Contabilidade</a:t>
            </a:r>
            <a:r>
              <a:rPr lang="en-US" dirty="0"/>
              <a:t> </a:t>
            </a:r>
            <a:r>
              <a:rPr lang="en-US" dirty="0" err="1"/>
              <a:t>Pública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349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Liquidação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400600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Lei 4.320/1964 e Decreto 93.872/1986</a:t>
            </a:r>
          </a:p>
          <a:p>
            <a:pPr lvl="1"/>
            <a:r>
              <a:rPr lang="pt-BR" dirty="0"/>
              <a:t>A liquidação da despesa consiste na verificação do direito adquirido pelo credor </a:t>
            </a:r>
            <a:r>
              <a:rPr lang="pt-BR" dirty="0">
                <a:solidFill>
                  <a:srgbClr val="0000FF"/>
                </a:solidFill>
              </a:rPr>
              <a:t>ou entidades beneficiárias </a:t>
            </a:r>
            <a:r>
              <a:rPr lang="pt-BR" dirty="0"/>
              <a:t>tendo por base os títulos e documentos comprobatórios do respectivo crédito </a:t>
            </a:r>
            <a:r>
              <a:rPr lang="pt-BR" dirty="0">
                <a:solidFill>
                  <a:srgbClr val="0000FF"/>
                </a:solidFill>
              </a:rPr>
              <a:t>ou habilitação do benefício </a:t>
            </a:r>
            <a:r>
              <a:rPr lang="pt-BR" dirty="0"/>
              <a:t>(Art. 63  da lei 4.320/64 com adaptações do Decreto 93.872/86).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Essa verificação tem por fim apurar:</a:t>
            </a:r>
          </a:p>
          <a:p>
            <a:pPr lvl="2"/>
            <a:r>
              <a:rPr lang="pt-BR" dirty="0" err="1"/>
              <a:t>I</a:t>
            </a:r>
            <a:r>
              <a:rPr lang="pt-BR" dirty="0"/>
              <a:t> - a origem e o objeto do que se deve pagar;</a:t>
            </a:r>
          </a:p>
          <a:p>
            <a:pPr lvl="2"/>
            <a:r>
              <a:rPr lang="pt-BR" dirty="0"/>
              <a:t>II - a importância exata a pagar;</a:t>
            </a:r>
          </a:p>
          <a:p>
            <a:pPr lvl="2"/>
            <a:r>
              <a:rPr lang="pt-BR" dirty="0"/>
              <a:t>III - a quem se deve pagar a importância, para extinguir a obrigação.</a:t>
            </a:r>
          </a:p>
          <a:p>
            <a:pPr lvl="2"/>
            <a:endParaRPr lang="pt-BR" dirty="0"/>
          </a:p>
          <a:p>
            <a:pPr lvl="1"/>
            <a:r>
              <a:rPr lang="pt-BR" dirty="0"/>
              <a:t>A liquidação da despesa por fornecimentos feitos ou serviços prestados terá por base:</a:t>
            </a:r>
          </a:p>
          <a:p>
            <a:pPr lvl="2"/>
            <a:r>
              <a:rPr lang="pt-BR" dirty="0" err="1"/>
              <a:t>I</a:t>
            </a:r>
            <a:r>
              <a:rPr lang="pt-BR" dirty="0"/>
              <a:t> - o contrato, ajuste ou acordo respectivo;</a:t>
            </a:r>
          </a:p>
          <a:p>
            <a:pPr lvl="2"/>
            <a:r>
              <a:rPr lang="pt-BR" dirty="0"/>
              <a:t>II - a nota de empenho;</a:t>
            </a:r>
          </a:p>
          <a:p>
            <a:pPr lvl="2"/>
            <a:r>
              <a:rPr lang="pt-BR" dirty="0"/>
              <a:t>III - os comprovantes da entrega de material ou da prestação efetiva do serviço.</a:t>
            </a:r>
          </a:p>
        </p:txBody>
      </p:sp>
    </p:spTree>
    <p:extLst>
      <p:ext uri="{BB962C8B-B14F-4D97-AF65-F5344CB8AC3E}">
        <p14:creationId xmlns:p14="http://schemas.microsoft.com/office/powerpoint/2010/main" val="208967002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8" name="AutoShape 4"/>
          <p:cNvSpPr>
            <a:spLocks noChangeArrowheads="1"/>
          </p:cNvSpPr>
          <p:nvPr/>
        </p:nvSpPr>
        <p:spPr bwMode="auto">
          <a:xfrm>
            <a:off x="900113" y="5371381"/>
            <a:ext cx="7559675" cy="433387"/>
          </a:xfrm>
          <a:prstGeom prst="rightArrow">
            <a:avLst>
              <a:gd name="adj1" fmla="val 50000"/>
              <a:gd name="adj2" fmla="val 4360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pt-BR"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605189" name="Line 5"/>
          <p:cNvSpPr>
            <a:spLocks noChangeShapeType="1"/>
          </p:cNvSpPr>
          <p:nvPr/>
        </p:nvSpPr>
        <p:spPr bwMode="auto">
          <a:xfrm>
            <a:off x="1187450" y="5301531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2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pt-BR"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605190" name="Text Box 6"/>
          <p:cNvSpPr txBox="1">
            <a:spLocks noChangeArrowheads="1"/>
          </p:cNvSpPr>
          <p:nvPr/>
        </p:nvSpPr>
        <p:spPr bwMode="auto">
          <a:xfrm>
            <a:off x="519113" y="4947518"/>
            <a:ext cx="1316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>
                <a:latin typeface="Calibri" charset="0"/>
                <a:ea typeface="ＭＳ Ｐゴシック" charset="0"/>
                <a:cs typeface="Arial" charset="0"/>
              </a:rPr>
              <a:t>Empenho</a:t>
            </a:r>
          </a:p>
        </p:txBody>
      </p:sp>
      <p:sp>
        <p:nvSpPr>
          <p:cNvPr id="605192" name="Line 8"/>
          <p:cNvSpPr>
            <a:spLocks noChangeShapeType="1"/>
          </p:cNvSpPr>
          <p:nvPr/>
        </p:nvSpPr>
        <p:spPr bwMode="auto">
          <a:xfrm>
            <a:off x="2339975" y="5301531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2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pt-BR"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605193" name="Text Box 9"/>
          <p:cNvSpPr txBox="1">
            <a:spLocks noChangeArrowheads="1"/>
          </p:cNvSpPr>
          <p:nvPr/>
        </p:nvSpPr>
        <p:spPr bwMode="auto">
          <a:xfrm>
            <a:off x="1692275" y="4941168"/>
            <a:ext cx="1316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pt-BR"/>
              <a:t>Realização</a:t>
            </a:r>
          </a:p>
        </p:txBody>
      </p:sp>
      <p:sp>
        <p:nvSpPr>
          <p:cNvPr id="605194" name="Line 10"/>
          <p:cNvSpPr>
            <a:spLocks noChangeShapeType="1"/>
          </p:cNvSpPr>
          <p:nvPr/>
        </p:nvSpPr>
        <p:spPr bwMode="auto">
          <a:xfrm>
            <a:off x="4624388" y="5301531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2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pt-BR"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605195" name="Text Box 11"/>
          <p:cNvSpPr txBox="1">
            <a:spLocks noChangeArrowheads="1"/>
          </p:cNvSpPr>
          <p:nvPr/>
        </p:nvSpPr>
        <p:spPr bwMode="auto">
          <a:xfrm>
            <a:off x="3976688" y="4941168"/>
            <a:ext cx="1316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>
                <a:latin typeface="Calibri" charset="0"/>
                <a:ea typeface="ＭＳ Ｐゴシック" charset="0"/>
                <a:cs typeface="Arial" charset="0"/>
              </a:rPr>
              <a:t>Ateste </a:t>
            </a:r>
          </a:p>
        </p:txBody>
      </p:sp>
      <p:sp>
        <p:nvSpPr>
          <p:cNvPr id="605196" name="Line 12"/>
          <p:cNvSpPr>
            <a:spLocks noChangeShapeType="1"/>
          </p:cNvSpPr>
          <p:nvPr/>
        </p:nvSpPr>
        <p:spPr bwMode="auto">
          <a:xfrm>
            <a:off x="5848350" y="5301531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2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pt-BR"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605197" name="Text Box 13"/>
          <p:cNvSpPr txBox="1">
            <a:spLocks noChangeArrowheads="1"/>
          </p:cNvSpPr>
          <p:nvPr/>
        </p:nvSpPr>
        <p:spPr bwMode="auto">
          <a:xfrm>
            <a:off x="5200650" y="4941168"/>
            <a:ext cx="1316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pt-BR"/>
              <a:t>Liquidação</a:t>
            </a:r>
          </a:p>
        </p:txBody>
      </p:sp>
      <p:sp>
        <p:nvSpPr>
          <p:cNvPr id="605201" name="Text Box 17"/>
          <p:cNvSpPr txBox="1">
            <a:spLocks noChangeArrowheads="1"/>
          </p:cNvSpPr>
          <p:nvPr/>
        </p:nvSpPr>
        <p:spPr bwMode="auto">
          <a:xfrm>
            <a:off x="1331640" y="5877793"/>
            <a:ext cx="453754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pt-BR" dirty="0"/>
              <a:t>Registro Contábil da Liquidação</a:t>
            </a:r>
          </a:p>
        </p:txBody>
      </p:sp>
      <p:sp>
        <p:nvSpPr>
          <p:cNvPr id="605202" name="Line 18"/>
          <p:cNvSpPr>
            <a:spLocks noChangeShapeType="1"/>
          </p:cNvSpPr>
          <p:nvPr/>
        </p:nvSpPr>
        <p:spPr bwMode="auto">
          <a:xfrm>
            <a:off x="3616325" y="5301531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2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pt-BR"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605203" name="Text Box 19"/>
          <p:cNvSpPr txBox="1">
            <a:spLocks noChangeArrowheads="1"/>
          </p:cNvSpPr>
          <p:nvPr/>
        </p:nvSpPr>
        <p:spPr bwMode="auto">
          <a:xfrm>
            <a:off x="2968625" y="4941168"/>
            <a:ext cx="1316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>
                <a:latin typeface="Calibri" charset="0"/>
                <a:ea typeface="ＭＳ Ｐゴシック" charset="0"/>
                <a:cs typeface="Arial" charset="0"/>
              </a:rPr>
              <a:t>Nota Fiscal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Liquidação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104456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Liquidação </a:t>
            </a:r>
            <a:r>
              <a:rPr lang="pt-BR" dirty="0" err="1"/>
              <a:t>x</a:t>
            </a:r>
            <a:r>
              <a:rPr lang="pt-BR" dirty="0"/>
              <a:t> Ateste </a:t>
            </a:r>
            <a:r>
              <a:rPr lang="pt-BR" dirty="0" err="1"/>
              <a:t>x</a:t>
            </a:r>
            <a:r>
              <a:rPr lang="pt-BR" dirty="0"/>
              <a:t> “Liquidação Contábil” </a:t>
            </a:r>
            <a:r>
              <a:rPr lang="pt-BR" dirty="0" err="1"/>
              <a:t>x</a:t>
            </a:r>
            <a:r>
              <a:rPr lang="pt-BR" dirty="0"/>
              <a:t> Despesa Realizada</a:t>
            </a:r>
          </a:p>
          <a:p>
            <a:pPr lvl="1"/>
            <a:r>
              <a:rPr lang="pt-BR" dirty="0"/>
              <a:t>A </a:t>
            </a:r>
            <a:r>
              <a:rPr lang="pt-BR" dirty="0">
                <a:solidFill>
                  <a:srgbClr val="FF0000"/>
                </a:solidFill>
              </a:rPr>
              <a:t>realização da despesa </a:t>
            </a:r>
            <a:r>
              <a:rPr lang="pt-BR" dirty="0"/>
              <a:t>se caracteriza com o cumprimento por parte do fornecedor das atividades contratadas e segundo a legislação deve estar amparada por empenho prévio.</a:t>
            </a:r>
          </a:p>
          <a:p>
            <a:pPr lvl="1"/>
            <a:r>
              <a:rPr lang="pt-BR" dirty="0"/>
              <a:t>O </a:t>
            </a:r>
            <a:r>
              <a:rPr lang="pt-BR" dirty="0">
                <a:solidFill>
                  <a:srgbClr val="FF0000"/>
                </a:solidFill>
              </a:rPr>
              <a:t>Ateste</a:t>
            </a:r>
            <a:r>
              <a:rPr lang="pt-BR" dirty="0"/>
              <a:t> é a verificação da administração, por servidor designado para tal, de que o serviço ou obra contratado(a) foi executado(a) segundo as especificações.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Liquidação</a:t>
            </a:r>
            <a:r>
              <a:rPr lang="pt-BR" dirty="0"/>
              <a:t> é ato formal da administração pública que verifica o direito adquirido pelo credor com base nos documentos exigidos pela legislação e pelo contrato.</a:t>
            </a:r>
          </a:p>
          <a:p>
            <a:pPr lvl="1"/>
            <a:r>
              <a:rPr lang="pt-BR" dirty="0"/>
              <a:t>A </a:t>
            </a:r>
            <a:r>
              <a:rPr lang="pt-BR" dirty="0">
                <a:solidFill>
                  <a:srgbClr val="FF0000"/>
                </a:solidFill>
              </a:rPr>
              <a:t>“Liquidação Contábil” </a:t>
            </a:r>
            <a:r>
              <a:rPr lang="pt-BR" dirty="0"/>
              <a:t>se caracteriza pelo registro na contabilidade de que a despesa foi liquidada e a depender dos controles administrativos do órgão pode acontecer em momento diferente da liquidação formal (ex. Momento do recebimento da nota fiscal ainda sem o ateste).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36595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Pagamento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84576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Decreto 93.872/1986 (Artigos 42 e 43)</a:t>
            </a:r>
          </a:p>
          <a:p>
            <a:pPr lvl="1"/>
            <a:r>
              <a:rPr lang="pt-BR" dirty="0"/>
              <a:t>O pagamento da despesa só poderá ser efetuado quando ordenado </a:t>
            </a:r>
            <a:r>
              <a:rPr lang="pt-BR" dirty="0">
                <a:solidFill>
                  <a:srgbClr val="FF0000"/>
                </a:solidFill>
              </a:rPr>
              <a:t>após sua regular liquidação </a:t>
            </a:r>
            <a:r>
              <a:rPr lang="pt-BR" dirty="0"/>
              <a:t>(Lei nº 4.320/64, art. 62). </a:t>
            </a:r>
          </a:p>
          <a:p>
            <a:pPr lvl="1"/>
            <a:r>
              <a:rPr lang="pt-BR" dirty="0"/>
              <a:t>A ordem de pagamento será dada em documento próprio, assinado pelo </a:t>
            </a:r>
            <a:r>
              <a:rPr lang="pt-BR" dirty="0">
                <a:solidFill>
                  <a:srgbClr val="FF0000"/>
                </a:solidFill>
              </a:rPr>
              <a:t>ordenador da despesa e pelo agente responsável pelo setor financeiro. </a:t>
            </a:r>
          </a:p>
          <a:p>
            <a:pPr lvl="1"/>
            <a:r>
              <a:rPr lang="pt-BR" dirty="0"/>
              <a:t>A competência para autorizar pagamento decorre da lei ou de atos regimentais, </a:t>
            </a:r>
            <a:r>
              <a:rPr lang="pt-BR" dirty="0">
                <a:solidFill>
                  <a:srgbClr val="FF0000"/>
                </a:solidFill>
              </a:rPr>
              <a:t>podendo ser delegada</a:t>
            </a:r>
            <a:r>
              <a:rPr lang="pt-BR" dirty="0"/>
              <a:t>.</a:t>
            </a:r>
          </a:p>
          <a:p>
            <a:r>
              <a:rPr lang="pt-BR" dirty="0"/>
              <a:t>Regime de Adiantamento (Lei 4.320/1964 - Artigos 65 e 68)</a:t>
            </a:r>
          </a:p>
          <a:p>
            <a:pPr lvl="1"/>
            <a:r>
              <a:rPr lang="pt-BR" dirty="0"/>
              <a:t>O pagamento da despesa será efetuado por tesouraria ou pagadoria regularmente instituídos por estabelecimentos bancários credenciados e, </a:t>
            </a:r>
            <a:r>
              <a:rPr lang="pt-BR" dirty="0">
                <a:solidFill>
                  <a:srgbClr val="FF0000"/>
                </a:solidFill>
              </a:rPr>
              <a:t>em casos excepcionais, por meio de adiantamento</a:t>
            </a:r>
            <a:r>
              <a:rPr lang="pt-BR" dirty="0"/>
              <a:t>.</a:t>
            </a:r>
          </a:p>
          <a:p>
            <a:pPr lvl="1"/>
            <a:r>
              <a:rPr lang="pt-BR" dirty="0"/>
              <a:t>O regime de adiantamento é aplicável aos casos de despesas </a:t>
            </a:r>
            <a:r>
              <a:rPr lang="pt-BR" dirty="0">
                <a:solidFill>
                  <a:srgbClr val="FF0000"/>
                </a:solidFill>
              </a:rPr>
              <a:t>expressamente definidos em lei </a:t>
            </a:r>
            <a:r>
              <a:rPr lang="pt-BR" dirty="0"/>
              <a:t>e consiste na entrega de numerário a servidor, </a:t>
            </a:r>
            <a:r>
              <a:rPr lang="pt-BR" dirty="0">
                <a:solidFill>
                  <a:srgbClr val="FF0000"/>
                </a:solidFill>
              </a:rPr>
              <a:t>sempre precedida de empenho na dotação própria </a:t>
            </a:r>
            <a:r>
              <a:rPr lang="pt-BR" dirty="0"/>
              <a:t>para o fim de realizar despesas, que não possam subordinar-se ao processo normal de aplicação.</a:t>
            </a:r>
          </a:p>
        </p:txBody>
      </p:sp>
    </p:spTree>
    <p:extLst>
      <p:ext uri="{BB962C8B-B14F-4D97-AF65-F5344CB8AC3E}">
        <p14:creationId xmlns:p14="http://schemas.microsoft.com/office/powerpoint/2010/main" val="9459094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Anulação de Despesa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7260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Lei 4.320/1964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Reverte à dotação </a:t>
            </a:r>
            <a:r>
              <a:rPr lang="pt-BR" dirty="0"/>
              <a:t>a importância de despesa anulada </a:t>
            </a:r>
            <a:r>
              <a:rPr lang="pt-BR" dirty="0">
                <a:solidFill>
                  <a:srgbClr val="FF0000"/>
                </a:solidFill>
              </a:rPr>
              <a:t>no exercício</a:t>
            </a:r>
            <a:r>
              <a:rPr lang="pt-BR" dirty="0"/>
              <a:t>; quando a anulação ocorrer </a:t>
            </a:r>
            <a:r>
              <a:rPr lang="pt-BR" dirty="0">
                <a:solidFill>
                  <a:srgbClr val="FF0000"/>
                </a:solidFill>
              </a:rPr>
              <a:t>após o encerramento</a:t>
            </a:r>
            <a:r>
              <a:rPr lang="pt-BR" dirty="0"/>
              <a:t> deste considerar-se-á </a:t>
            </a:r>
            <a:r>
              <a:rPr lang="pt-BR" dirty="0">
                <a:solidFill>
                  <a:srgbClr val="FF0000"/>
                </a:solidFill>
              </a:rPr>
              <a:t>receita do ano em que se efetivar</a:t>
            </a:r>
            <a:r>
              <a:rPr lang="pt-BR" dirty="0"/>
              <a:t> (Art. 38).</a:t>
            </a:r>
          </a:p>
          <a:p>
            <a:r>
              <a:rPr lang="pt-BR" dirty="0"/>
              <a:t>Decreto 93.872/1986 (</a:t>
            </a:r>
            <a:r>
              <a:rPr lang="pt-BR" dirty="0" err="1"/>
              <a:t>Art</a:t>
            </a:r>
            <a:r>
              <a:rPr lang="pt-BR" dirty="0"/>
              <a:t> . 16)</a:t>
            </a:r>
          </a:p>
          <a:p>
            <a:pPr lvl="1"/>
            <a:r>
              <a:rPr lang="pt-BR" dirty="0"/>
              <a:t>Revertem à dotação a importância da despesa anulada no exercício, e os correspondentes recursos financeiros à conta do Tesouro Nacional, caso em que a unidade gestora </a:t>
            </a:r>
            <a:r>
              <a:rPr lang="pt-BR" dirty="0">
                <a:solidFill>
                  <a:srgbClr val="FF0000"/>
                </a:solidFill>
              </a:rPr>
              <a:t>poderá pleitear a recomposição de seu limite de saques</a:t>
            </a:r>
            <a:r>
              <a:rPr lang="pt-BR" dirty="0"/>
              <a:t>; quando a anulação ocorrer </a:t>
            </a:r>
            <a:r>
              <a:rPr lang="pt-BR" dirty="0">
                <a:solidFill>
                  <a:srgbClr val="FF0000"/>
                </a:solidFill>
              </a:rPr>
              <a:t>após o encerramento </a:t>
            </a:r>
            <a:r>
              <a:rPr lang="pt-BR" dirty="0"/>
              <a:t>do exercício, </a:t>
            </a:r>
            <a:r>
              <a:rPr lang="pt-BR" dirty="0">
                <a:solidFill>
                  <a:srgbClr val="FF0000"/>
                </a:solidFill>
              </a:rPr>
              <a:t>considerar-se-á receita orçamentária </a:t>
            </a:r>
            <a:r>
              <a:rPr lang="pt-BR" dirty="0"/>
              <a:t>do ano em que se efetivar (Lei nº 4.320/64, art. 38).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966365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Encerramento do Exercício</a:t>
            </a:r>
            <a:br>
              <a:rPr lang="pt-BR" sz="2800" dirty="0"/>
            </a:br>
            <a:r>
              <a:rPr lang="pt-BR" sz="2800" dirty="0"/>
              <a:t>e Restos a Pagar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472608"/>
          </a:xfrm>
        </p:spPr>
        <p:txBody>
          <a:bodyPr>
            <a:normAutofit/>
          </a:bodyPr>
          <a:lstStyle/>
          <a:p>
            <a:r>
              <a:rPr lang="pt-BR" dirty="0"/>
              <a:t>Lei 4.320/1964, Art. 36</a:t>
            </a:r>
          </a:p>
          <a:p>
            <a:pPr lvl="1"/>
            <a:r>
              <a:rPr lang="pt-BR" dirty="0"/>
              <a:t>Inscrevem-se em restos a pagar as despesas empenhadas e não pagas até 31 de dezembro</a:t>
            </a:r>
          </a:p>
          <a:p>
            <a:pPr lvl="2"/>
            <a:r>
              <a:rPr lang="pt-BR" dirty="0"/>
              <a:t>Não Processados</a:t>
            </a:r>
          </a:p>
          <a:p>
            <a:pPr lvl="2"/>
            <a:r>
              <a:rPr lang="pt-BR" dirty="0"/>
              <a:t>Processados</a:t>
            </a:r>
          </a:p>
          <a:p>
            <a:pPr lvl="2"/>
            <a:endParaRPr lang="pt-BR" dirty="0"/>
          </a:p>
          <a:p>
            <a:r>
              <a:rPr lang="pt-BR" dirty="0"/>
              <a:t>Antes da LRF e no Período Inflacionário</a:t>
            </a:r>
          </a:p>
          <a:p>
            <a:pPr lvl="1"/>
            <a:r>
              <a:rPr lang="pt-BR" dirty="0"/>
              <a:t>Permitido restos a pagar acima da arrecadação</a:t>
            </a:r>
          </a:p>
          <a:p>
            <a:pPr lvl="1"/>
            <a:r>
              <a:rPr lang="pt-BR" dirty="0"/>
              <a:t>Ajuste pela corrosão inflacionária</a:t>
            </a:r>
          </a:p>
          <a:p>
            <a:pPr lvl="1"/>
            <a:r>
              <a:rPr lang="pt-BR" dirty="0"/>
              <a:t>Acumulação contínua do volume inscrito anualmente</a:t>
            </a:r>
          </a:p>
        </p:txBody>
      </p:sp>
    </p:spTree>
    <p:extLst>
      <p:ext uri="{BB962C8B-B14F-4D97-AF65-F5344CB8AC3E}">
        <p14:creationId xmlns:p14="http://schemas.microsoft.com/office/powerpoint/2010/main" val="3681157287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Restos a Pagar – Final de Exercício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47260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APÓS LRF</a:t>
            </a:r>
          </a:p>
          <a:p>
            <a:pPr marL="457200" lvl="1" indent="0">
              <a:buNone/>
            </a:pPr>
            <a:r>
              <a:rPr lang="pt-BR" dirty="0"/>
              <a:t>Lei Complementar n.º 101/2000, Art. 42</a:t>
            </a:r>
          </a:p>
          <a:p>
            <a:pPr lvl="2"/>
            <a:r>
              <a:rPr lang="pt-BR" dirty="0"/>
              <a:t>“É vedado ao titular de Poder ou órgão referido no art. 20, nos </a:t>
            </a:r>
            <a:r>
              <a:rPr lang="pt-BR" dirty="0">
                <a:solidFill>
                  <a:srgbClr val="FF0000"/>
                </a:solidFill>
              </a:rPr>
              <a:t>últimos dois quadrimestres </a:t>
            </a:r>
            <a:r>
              <a:rPr lang="pt-BR" dirty="0"/>
              <a:t>do seu mandato, </a:t>
            </a:r>
            <a:r>
              <a:rPr lang="pt-BR" dirty="0">
                <a:solidFill>
                  <a:srgbClr val="FF0000"/>
                </a:solidFill>
              </a:rPr>
              <a:t>contrair obrigação de despesa</a:t>
            </a:r>
            <a:r>
              <a:rPr lang="pt-BR" dirty="0"/>
              <a:t> que não possa ser cumprida integralmente dentro dele, ou que tenha parcelas a serem pagas no exercício seguinte sem que haja suficiente </a:t>
            </a:r>
            <a:r>
              <a:rPr lang="pt-BR" dirty="0">
                <a:solidFill>
                  <a:srgbClr val="FF0000"/>
                </a:solidFill>
              </a:rPr>
              <a:t>disponibilidade de caixa </a:t>
            </a:r>
            <a:r>
              <a:rPr lang="pt-BR" dirty="0"/>
              <a:t>para este efeito.</a:t>
            </a:r>
          </a:p>
          <a:p>
            <a:pPr lvl="2"/>
            <a:r>
              <a:rPr lang="pt-BR" dirty="0"/>
              <a:t>Parágrafo único. Na determinação da disponibilidade de caixa serão considerados os encargos e despesas </a:t>
            </a:r>
            <a:r>
              <a:rPr lang="pt-BR" dirty="0">
                <a:solidFill>
                  <a:srgbClr val="FF0000"/>
                </a:solidFill>
              </a:rPr>
              <a:t>compromissadas a pagar até o final do exercício</a:t>
            </a:r>
            <a:r>
              <a:rPr lang="pt-BR" dirty="0"/>
              <a:t>.”</a:t>
            </a:r>
          </a:p>
          <a:p>
            <a:pPr marL="457200" lvl="1" indent="0">
              <a:buNone/>
            </a:pPr>
            <a:r>
              <a:rPr lang="pt-BR" dirty="0">
                <a:solidFill>
                  <a:srgbClr val="0000FF"/>
                </a:solidFill>
              </a:rPr>
              <a:t>Havendo a arrecadação prevista, não há impedimento</a:t>
            </a:r>
          </a:p>
          <a:p>
            <a:pPr marL="457200" lvl="1" indent="0">
              <a:buNone/>
            </a:pPr>
            <a:r>
              <a:rPr lang="pt-BR" dirty="0">
                <a:solidFill>
                  <a:srgbClr val="0000FF"/>
                </a:solidFill>
              </a:rPr>
              <a:t>Havendo frustração da receita, pode-se inscrever até o limite do saldo de caixa.</a:t>
            </a:r>
          </a:p>
        </p:txBody>
      </p:sp>
      <p:pic>
        <p:nvPicPr>
          <p:cNvPr id="4" name="Picture 3" descr="info-31211_64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3" y="5301208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5551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Requisitos para Reconhecimento da Dívida</a:t>
            </a:r>
          </a:p>
        </p:txBody>
      </p:sp>
      <p:sp>
        <p:nvSpPr>
          <p:cNvPr id="820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 marL="1052513" lvl="1" indent="-595313"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b="1" dirty="0"/>
              <a:t>Certeza </a:t>
            </a:r>
            <a:r>
              <a:rPr lang="pt-BR" b="1" dirty="0">
                <a:solidFill>
                  <a:srgbClr val="CC0000"/>
                </a:solidFill>
                <a:sym typeface="Wingdings"/>
              </a:rPr>
              <a:t></a:t>
            </a:r>
            <a:r>
              <a:rPr lang="pt-BR" b="1" dirty="0">
                <a:solidFill>
                  <a:srgbClr val="CC0000"/>
                </a:solidFill>
                <a:sym typeface="Symbol" pitchFamily="18" charset="2"/>
              </a:rPr>
              <a:t> Existência Indubitável</a:t>
            </a:r>
          </a:p>
          <a:p>
            <a:pPr marL="1052513" lvl="1" indent="-595313" algn="just">
              <a:buClr>
                <a:schemeClr val="accent2"/>
              </a:buClr>
              <a:buFont typeface="Wingdings" pitchFamily="2" charset="2"/>
              <a:buChar char="§"/>
            </a:pPr>
            <a:endParaRPr lang="pt-BR" b="1" dirty="0">
              <a:solidFill>
                <a:srgbClr val="CC0000"/>
              </a:solidFill>
              <a:sym typeface="Symbol" pitchFamily="18" charset="2"/>
            </a:endParaRPr>
          </a:p>
          <a:p>
            <a:pPr marL="1052513" lvl="1" indent="-595313" algn="just">
              <a:buClr>
                <a:schemeClr val="accent2"/>
              </a:buClr>
              <a:buFont typeface="Wingdings" pitchFamily="2" charset="2"/>
              <a:buChar char="§"/>
            </a:pPr>
            <a:endParaRPr lang="pt-BR" b="1" dirty="0">
              <a:solidFill>
                <a:srgbClr val="CC0000"/>
              </a:solidFill>
              <a:sym typeface="Symbol" pitchFamily="18" charset="2"/>
            </a:endParaRPr>
          </a:p>
          <a:p>
            <a:pPr marL="1052513" lvl="1" indent="-595313"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b="1" dirty="0"/>
              <a:t>Liquidez </a:t>
            </a:r>
            <a:r>
              <a:rPr lang="pt-BR" b="1" dirty="0">
                <a:solidFill>
                  <a:srgbClr val="CC0000"/>
                </a:solidFill>
                <a:sym typeface="Wingdings"/>
              </a:rPr>
              <a:t></a:t>
            </a:r>
            <a:r>
              <a:rPr lang="pt-BR" b="1" dirty="0">
                <a:solidFill>
                  <a:srgbClr val="CC0000"/>
                </a:solidFill>
                <a:sym typeface="Symbol" pitchFamily="18" charset="2"/>
              </a:rPr>
              <a:t> Pode-se calcular o valor</a:t>
            </a:r>
          </a:p>
          <a:p>
            <a:pPr marL="1052513" lvl="1" indent="-595313" algn="just">
              <a:buClr>
                <a:schemeClr val="accent2"/>
              </a:buClr>
              <a:buFont typeface="Wingdings" pitchFamily="2" charset="2"/>
              <a:buChar char="§"/>
            </a:pPr>
            <a:endParaRPr lang="pt-BR" b="1" dirty="0">
              <a:solidFill>
                <a:srgbClr val="CC0000"/>
              </a:solidFill>
              <a:sym typeface="Symbol" pitchFamily="18" charset="2"/>
            </a:endParaRPr>
          </a:p>
          <a:p>
            <a:pPr marL="1052513" lvl="1" indent="-595313" algn="just">
              <a:buClr>
                <a:schemeClr val="accent2"/>
              </a:buClr>
              <a:buFont typeface="Wingdings" pitchFamily="2" charset="2"/>
              <a:buChar char="§"/>
            </a:pPr>
            <a:endParaRPr lang="pt-BR" b="1" dirty="0">
              <a:solidFill>
                <a:srgbClr val="CC0000"/>
              </a:solidFill>
              <a:sym typeface="Symbol" pitchFamily="18" charset="2"/>
            </a:endParaRPr>
          </a:p>
          <a:p>
            <a:pPr marL="1052513" lvl="1" indent="-595313" algn="just">
              <a:buClr>
                <a:schemeClr val="accent2"/>
              </a:buClr>
              <a:buFont typeface="Wingdings" pitchFamily="2" charset="2"/>
              <a:buChar char="§"/>
            </a:pPr>
            <a:endParaRPr lang="pt-BR" b="1" dirty="0">
              <a:solidFill>
                <a:srgbClr val="CC0000"/>
              </a:solidFill>
              <a:sym typeface="Symbol" pitchFamily="18" charset="2"/>
            </a:endParaRPr>
          </a:p>
          <a:p>
            <a:pPr marL="1052513" lvl="1" indent="-595313"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b="1" dirty="0"/>
              <a:t>Exigibilidade </a:t>
            </a:r>
            <a:r>
              <a:rPr lang="pt-BR" b="1" dirty="0">
                <a:solidFill>
                  <a:srgbClr val="CC0000"/>
                </a:solidFill>
                <a:sym typeface="Wingdings"/>
              </a:rPr>
              <a:t></a:t>
            </a:r>
            <a:r>
              <a:rPr lang="pt-BR" b="1" dirty="0">
                <a:solidFill>
                  <a:srgbClr val="CC0000"/>
                </a:solidFill>
                <a:sym typeface="Symbol" pitchFamily="18" charset="2"/>
              </a:rPr>
              <a:t> Vencido e Não Pago</a:t>
            </a:r>
          </a:p>
        </p:txBody>
      </p:sp>
      <p:sp>
        <p:nvSpPr>
          <p:cNvPr id="820228" name="Rectangle 4"/>
          <p:cNvSpPr>
            <a:spLocks noChangeArrowheads="1"/>
          </p:cNvSpPr>
          <p:nvPr/>
        </p:nvSpPr>
        <p:spPr bwMode="auto">
          <a:xfrm>
            <a:off x="4743450" y="2420938"/>
            <a:ext cx="342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3600" b="1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820229" name="Rectangle 5"/>
          <p:cNvSpPr>
            <a:spLocks noChangeArrowheads="1"/>
          </p:cNvSpPr>
          <p:nvPr/>
        </p:nvSpPr>
        <p:spPr bwMode="auto">
          <a:xfrm>
            <a:off x="4672013" y="1773238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3600" b="1">
              <a:solidFill>
                <a:srgbClr val="CC0000"/>
              </a:solidFill>
            </a:endParaRPr>
          </a:p>
        </p:txBody>
      </p:sp>
      <p:sp>
        <p:nvSpPr>
          <p:cNvPr id="820230" name="Rectangle 6"/>
          <p:cNvSpPr>
            <a:spLocks noChangeArrowheads="1"/>
          </p:cNvSpPr>
          <p:nvPr/>
        </p:nvSpPr>
        <p:spPr bwMode="auto">
          <a:xfrm>
            <a:off x="5607050" y="3068638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3600" b="1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299014" name="Retângulo 7"/>
          <p:cNvSpPr>
            <a:spLocks noChangeArrowheads="1"/>
          </p:cNvSpPr>
          <p:nvPr/>
        </p:nvSpPr>
        <p:spPr bwMode="auto">
          <a:xfrm>
            <a:off x="250825" y="5159375"/>
            <a:ext cx="8642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dirty="0"/>
              <a:t>Exigível é todo crédito vencido e não pago. É característica daquele crédito cuja eficácia não fica mais subordinada a qualquer condição, termo ou encargo. </a:t>
            </a:r>
          </a:p>
        </p:txBody>
      </p:sp>
      <p:sp>
        <p:nvSpPr>
          <p:cNvPr id="299015" name="Retângulo 8"/>
          <p:cNvSpPr>
            <a:spLocks noChangeArrowheads="1"/>
          </p:cNvSpPr>
          <p:nvPr/>
        </p:nvSpPr>
        <p:spPr bwMode="auto">
          <a:xfrm>
            <a:off x="250825" y="1701800"/>
            <a:ext cx="8569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/>
              <a:t>É crédito existente aquele capaz de evidenciar com absoluta exatidão todos os elementos caracterizadores da respectiva relação jurídica (sujeitos, vínculo jurídico e prestação).</a:t>
            </a:r>
          </a:p>
        </p:txBody>
      </p:sp>
      <p:sp>
        <p:nvSpPr>
          <p:cNvPr id="299016" name="Retângulo 9"/>
          <p:cNvSpPr>
            <a:spLocks noChangeArrowheads="1"/>
          </p:cNvSpPr>
          <p:nvPr/>
        </p:nvSpPr>
        <p:spPr bwMode="auto">
          <a:xfrm>
            <a:off x="250825" y="3165475"/>
            <a:ext cx="8642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/>
              <a:t>Líquido é o crédito certo quanto à sua existência e determinado quanto ao seu objeto. </a:t>
            </a:r>
          </a:p>
          <a:p>
            <a:pPr algn="just"/>
            <a:r>
              <a:rPr lang="pt-BR"/>
              <a:t>A liquidez é um plus em relação à certeza (existência). </a:t>
            </a:r>
            <a:r>
              <a:rPr lang="pt-BR" b="1"/>
              <a:t>Não há crédito líquido que não seja certo.</a:t>
            </a:r>
            <a:r>
              <a:rPr lang="pt-BR"/>
              <a:t> A determinabilidade pode-se evidenciar pela possibilidade de cálculo do valor a ser cobrado mediante operações aritméticas".</a:t>
            </a:r>
          </a:p>
        </p:txBody>
      </p:sp>
    </p:spTree>
    <p:extLst>
      <p:ext uri="{BB962C8B-B14F-4D97-AF65-F5344CB8AC3E}">
        <p14:creationId xmlns:p14="http://schemas.microsoft.com/office/powerpoint/2010/main" val="139717373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0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0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0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27" grpId="0" build="p" bldLvl="2" autoUpdateAnimBg="0"/>
      <p:bldP spid="820228" grpId="0" build="p" bldLvl="2" autoUpdateAnimBg="0"/>
      <p:bldP spid="820229" grpId="0" build="p" bldLvl="2" autoUpdateAnimBg="0"/>
      <p:bldP spid="820230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89022587"/>
              </p:ext>
            </p:extLst>
          </p:nvPr>
        </p:nvGraphicFramePr>
        <p:xfrm>
          <a:off x="214282" y="1310370"/>
          <a:ext cx="871540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927799"/>
            <a:ext cx="9001125" cy="13747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3675" indent="-193675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buFont typeface="Wingdings" pitchFamily="2" charset="2"/>
              <a:buChar char="Ä"/>
            </a:pPr>
            <a:r>
              <a:rPr lang="pt-BR" sz="1400" b="1">
                <a:solidFill>
                  <a:srgbClr val="0066FF"/>
                </a:solidFill>
                <a:latin typeface="Arial" pitchFamily="34" charset="0"/>
              </a:rPr>
              <a:t> </a:t>
            </a:r>
            <a:r>
              <a:rPr lang="pt-BR" sz="1400" b="1">
                <a:solidFill>
                  <a:srgbClr val="0066FF"/>
                </a:solidFill>
              </a:rPr>
              <a:t>Lei 4.320/1964 – Decreto 93.872/1986 – Artigo 22 (Elemento de Despesa Orçamentária 92)</a:t>
            </a:r>
          </a:p>
          <a:p>
            <a:pPr marL="673100" lvl="1" indent="-288925" algn="just" eaLnBrk="0" hangingPunct="0">
              <a:lnSpc>
                <a:spcPct val="70000"/>
              </a:lnSpc>
              <a:spcBef>
                <a:spcPct val="90000"/>
              </a:spcBef>
              <a:buClr>
                <a:srgbClr val="FF0000"/>
              </a:buClr>
              <a:buSzPct val="110000"/>
            </a:pPr>
            <a:r>
              <a:rPr lang="en-US" altLang="pt-BR" sz="1400" b="1">
                <a:cs typeface="Times New Roman" pitchFamily="18" charset="0"/>
              </a:rPr>
              <a:t>“</a:t>
            </a:r>
            <a:r>
              <a:rPr lang="en-US" sz="1400" b="1">
                <a:cs typeface="Times New Roman" pitchFamily="18" charset="0"/>
              </a:rPr>
              <a:t>Art. 37. As despesas de exercícios encerrados, para as quais o orçamento respectivo consignava</a:t>
            </a:r>
            <a:r>
              <a:rPr lang="pt-BR" sz="1400" b="1">
                <a:cs typeface="Times New Roman" pitchFamily="18" charset="0"/>
              </a:rPr>
              <a:t> </a:t>
            </a:r>
            <a:r>
              <a:rPr lang="en-US" sz="1400" b="1">
                <a:cs typeface="Times New Roman" pitchFamily="18" charset="0"/>
              </a:rPr>
              <a:t>crédito próprio, com saldo suficiente para atendê-las, que não se tenham processado na época</a:t>
            </a:r>
            <a:r>
              <a:rPr lang="pt-BR" sz="1400" b="1">
                <a:cs typeface="Times New Roman" pitchFamily="18" charset="0"/>
              </a:rPr>
              <a:t> </a:t>
            </a:r>
            <a:r>
              <a:rPr lang="en-US" sz="1400" b="1">
                <a:cs typeface="Times New Roman" pitchFamily="18" charset="0"/>
              </a:rPr>
              <a:t>própria, bem como os Restos a Pagar com prescrição interrompida e os compromissos reconhecidos</a:t>
            </a:r>
            <a:r>
              <a:rPr lang="pt-BR" sz="1400" b="1">
                <a:cs typeface="Times New Roman" pitchFamily="18" charset="0"/>
              </a:rPr>
              <a:t> </a:t>
            </a:r>
            <a:r>
              <a:rPr lang="en-US" sz="1400" b="1">
                <a:cs typeface="Times New Roman" pitchFamily="18" charset="0"/>
              </a:rPr>
              <a:t>após o encerramento do exercício correspondente, poderão ser pagas à conta de dotação específica</a:t>
            </a:r>
            <a:r>
              <a:rPr lang="pt-BR" sz="1400" b="1">
                <a:cs typeface="Times New Roman" pitchFamily="18" charset="0"/>
              </a:rPr>
              <a:t> </a:t>
            </a:r>
            <a:r>
              <a:rPr lang="en-US" sz="1400" b="1">
                <a:cs typeface="Times New Roman" pitchFamily="18" charset="0"/>
              </a:rPr>
              <a:t>consignada no orçamento, discriminada por elemento, obedecida, sempre que possível, a ordem</a:t>
            </a:r>
            <a:r>
              <a:rPr lang="pt-BR" sz="1400" b="1">
                <a:cs typeface="Times New Roman" pitchFamily="18" charset="0"/>
              </a:rPr>
              <a:t> </a:t>
            </a:r>
            <a:r>
              <a:rPr lang="en-US" sz="1400" b="1">
                <a:cs typeface="Times New Roman" pitchFamily="18" charset="0"/>
              </a:rPr>
              <a:t>cronológica</a:t>
            </a:r>
            <a:r>
              <a:rPr lang="en-US" altLang="pt-BR" sz="1400" b="1">
                <a:cs typeface="Times New Roman" pitchFamily="18" charset="0"/>
              </a:rPr>
              <a:t>”</a:t>
            </a:r>
            <a:r>
              <a:rPr lang="en-US" sz="1400" b="1">
                <a:cs typeface="Times New Roman" pitchFamily="18" charset="0"/>
              </a:rPr>
              <a:t>.</a:t>
            </a:r>
            <a:endParaRPr lang="pt-BR" sz="1400" b="1">
              <a:solidFill>
                <a:schemeClr val="accent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14313" y="3810699"/>
            <a:ext cx="271462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1200">
                <a:cs typeface="Times New Roman" pitchFamily="18" charset="0"/>
              </a:rPr>
              <a:t>Aquelas cujo empenho tenha sido considerado insubsistente e anulado no encerramento do exercício correspondente, mas que, dentro do prazo estabelecido, o credor tenha cumprido sua obrigação; (Art. 22 – Dec. 93.872/1986)</a:t>
            </a:r>
            <a:endParaRPr lang="pt-BR" sz="1200"/>
          </a:p>
        </p:txBody>
      </p:sp>
      <p:sp>
        <p:nvSpPr>
          <p:cNvPr id="8" name="Retângulo 7"/>
          <p:cNvSpPr/>
          <p:nvPr/>
        </p:nvSpPr>
        <p:spPr>
          <a:xfrm>
            <a:off x="1928813" y="5882386"/>
            <a:ext cx="521493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1200">
                <a:cs typeface="Times New Roman" pitchFamily="18" charset="0"/>
              </a:rPr>
              <a:t>A despesa cuja inscrição como restos a pagar tenha sido cancelada, mas ainda vigente o direito do credor; (Art. 22 – Dec. 93.872/1986)</a:t>
            </a:r>
            <a:endParaRPr lang="pt-BR" sz="1200"/>
          </a:p>
        </p:txBody>
      </p:sp>
      <p:sp>
        <p:nvSpPr>
          <p:cNvPr id="9" name="Retângulo 8"/>
          <p:cNvSpPr/>
          <p:nvPr/>
        </p:nvSpPr>
        <p:spPr>
          <a:xfrm>
            <a:off x="5214938" y="3882136"/>
            <a:ext cx="37147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1200">
                <a:cs typeface="Times New Roman" pitchFamily="18" charset="0"/>
              </a:rPr>
              <a:t>A obrigação de pagamento criada em virtude de lei, mas somente reconhecido o direito do reclamante após o encerramento do exercício correspondente; (Art. 22 – Dec. 93.872/1986)</a:t>
            </a:r>
            <a:endParaRPr lang="pt-BR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Despesas de Exercícios Anteriores</a:t>
            </a:r>
          </a:p>
        </p:txBody>
      </p:sp>
    </p:spTree>
    <p:extLst>
      <p:ext uri="{BB962C8B-B14F-4D97-AF65-F5344CB8AC3E}">
        <p14:creationId xmlns:p14="http://schemas.microsoft.com/office/powerpoint/2010/main" val="2144390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40" name="Line 12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pt-BR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80941" name="Line 13"/>
          <p:cNvSpPr>
            <a:spLocks noChangeShapeType="1"/>
          </p:cNvSpPr>
          <p:nvPr/>
        </p:nvSpPr>
        <p:spPr bwMode="auto">
          <a:xfrm>
            <a:off x="0" y="3355975"/>
            <a:ext cx="9144000" cy="0"/>
          </a:xfrm>
          <a:prstGeom prst="lin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pt-BR" sz="1200">
              <a:latin typeface="Helvetica" charset="0"/>
              <a:cs typeface="Helvetica" charset="0"/>
              <a:sym typeface="Helvetica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97069" y="1052736"/>
            <a:ext cx="8627060" cy="2088232"/>
            <a:chOff x="297069" y="1052736"/>
            <a:chExt cx="8627060" cy="2088232"/>
          </a:xfrm>
        </p:grpSpPr>
        <p:sp>
          <p:nvSpPr>
            <p:cNvPr id="380930" name="AutoShape 2"/>
            <p:cNvSpPr>
              <a:spLocks/>
            </p:cNvSpPr>
            <p:nvPr/>
          </p:nvSpPr>
          <p:spPr bwMode="auto">
            <a:xfrm>
              <a:off x="2318714" y="1130947"/>
              <a:ext cx="6605415" cy="19318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0">
              <a:spAutoFit/>
            </a:bodyPr>
            <a:lstStyle/>
            <a:p>
              <a:pPr algn="r">
                <a:lnSpc>
                  <a:spcPct val="80000"/>
                </a:lnSpc>
                <a:spcBef>
                  <a:spcPts val="1400"/>
                </a:spcBef>
              </a:pPr>
              <a:r>
                <a:rPr lang="ja-JP" altLang="pt-BR" sz="2800" b="1" dirty="0">
                  <a:latin typeface="Snell Roundhand"/>
                  <a:cs typeface="Snell Roundhand"/>
                </a:rPr>
                <a:t>“</a:t>
              </a:r>
              <a:r>
                <a:rPr lang="pt-BR" sz="2800" b="1" dirty="0">
                  <a:latin typeface="Snell Roundhand"/>
                  <a:cs typeface="Snell Roundhand"/>
                </a:rPr>
                <a:t> Se você pensa ou sonha que pode, comece.</a:t>
              </a:r>
            </a:p>
            <a:p>
              <a:pPr algn="r">
                <a:lnSpc>
                  <a:spcPct val="80000"/>
                </a:lnSpc>
                <a:spcBef>
                  <a:spcPts val="1400"/>
                </a:spcBef>
              </a:pPr>
              <a:r>
                <a:rPr lang="pt-BR" sz="2800" b="1" dirty="0">
                  <a:latin typeface="Snell Roundhand"/>
                  <a:cs typeface="Snell Roundhand"/>
                </a:rPr>
                <a:t>Ousadia tem poder genialidade e mágica.</a:t>
              </a:r>
            </a:p>
            <a:p>
              <a:pPr algn="r">
                <a:lnSpc>
                  <a:spcPct val="80000"/>
                </a:lnSpc>
                <a:spcBef>
                  <a:spcPts val="1400"/>
                </a:spcBef>
              </a:pPr>
              <a:r>
                <a:rPr lang="pt-BR" sz="2800" b="1" dirty="0">
                  <a:latin typeface="Snell Roundhand"/>
                  <a:cs typeface="Snell Roundhand"/>
                </a:rPr>
                <a:t>Ouse fazer e o poder lhe será dado</a:t>
              </a:r>
              <a:r>
                <a:rPr lang="ja-JP" altLang="pt-BR" sz="2800" b="1" dirty="0">
                  <a:latin typeface="Snell Roundhand"/>
                  <a:cs typeface="Snell Roundhand"/>
                </a:rPr>
                <a:t>”</a:t>
              </a:r>
              <a:endParaRPr lang="pt-BR" sz="2800" b="1" dirty="0">
                <a:latin typeface="Snell Roundhand"/>
                <a:cs typeface="Snell Roundhand"/>
              </a:endParaRPr>
            </a:p>
            <a:p>
              <a:pPr algn="r">
                <a:lnSpc>
                  <a:spcPct val="80000"/>
                </a:lnSpc>
                <a:spcBef>
                  <a:spcPts val="1400"/>
                </a:spcBef>
              </a:pPr>
              <a:r>
                <a:rPr lang="pt-BR" sz="2800" b="1" dirty="0">
                  <a:latin typeface="Snell Roundhand"/>
                  <a:cs typeface="Snell Roundhand"/>
                </a:rPr>
                <a:t>		Goethe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069" y="1052736"/>
              <a:ext cx="1693254" cy="2088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Muito Obrigado!!!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79512" y="3515949"/>
            <a:ext cx="8856984" cy="2613290"/>
            <a:chOff x="179512" y="3515949"/>
            <a:chExt cx="8856984" cy="26132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/>
            <a:srcRect l="28531" t="9983" r="14719"/>
            <a:stretch/>
          </p:blipFill>
          <p:spPr>
            <a:xfrm>
              <a:off x="179512" y="4149080"/>
              <a:ext cx="1439998" cy="17131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 descr="DSC05791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91" t="17034" r="38562" b="27083"/>
            <a:stretch/>
          </p:blipFill>
          <p:spPr>
            <a:xfrm>
              <a:off x="7388089" y="4285642"/>
              <a:ext cx="1648407" cy="14399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6" name="Group 15"/>
            <p:cNvGrpSpPr/>
            <p:nvPr/>
          </p:nvGrpSpPr>
          <p:grpSpPr>
            <a:xfrm>
              <a:off x="4293001" y="3717032"/>
              <a:ext cx="557999" cy="2412207"/>
              <a:chOff x="-2160747" y="-1611560"/>
              <a:chExt cx="557999" cy="2412207"/>
            </a:xfrm>
          </p:grpSpPr>
          <p:pic>
            <p:nvPicPr>
              <p:cNvPr id="12" name="Picture 11"/>
              <p:cNvPicPr>
                <a:picLocks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66598" y1="63505" x2="41701" y2="58557"/>
                            <a14:foregroundMark x1="39627" y1="54639" x2="32573" y2="29691"/>
                            <a14:foregroundMark x1="7884" y1="13402" x2="93361" y2="15258"/>
                            <a14:foregroundMark x1="48963" y1="62680" x2="66598" y2="66804"/>
                            <a14:foregroundMark x1="33195" y1="45773" x2="30290" y2="26392"/>
                            <a14:foregroundMark x1="66390" y1="57732" x2="72199" y2="63505"/>
                            <a14:backgroundMark x1="88382" y1="825" x2="88382" y2="825"/>
                            <a14:backgroundMark x1="86722" y1="825" x2="86722" y2="825"/>
                          </a14:backgroundRemoval>
                        </a14:imgEffect>
                      </a14:imgLayer>
                    </a14:imgProps>
                  </a:ext>
                </a:extLst>
              </a:blip>
              <a:srcRect l="2600" t="1128" r="2500" b="5777"/>
              <a:stretch/>
            </p:blipFill>
            <p:spPr>
              <a:xfrm>
                <a:off x="-2160747" y="-980862"/>
                <a:ext cx="540000" cy="54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2142748" y="-345826"/>
                <a:ext cx="540000" cy="54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4" name="Picture 13"/>
              <p:cNvPicPr>
                <a:picLocks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>
                            <a14:foregroundMark x1="49219" y1="43438" x2="49219" y2="43438"/>
                            <a14:foregroundMark x1="38125" y1="35469" x2="63594" y2="40156"/>
                            <a14:foregroundMark x1="20156" y1="8750" x2="81875" y2="9219"/>
                          </a14:backgroundRemoval>
                        </a14:imgEffect>
                      </a14:imgLayer>
                    </a14:imgProps>
                  </a:ext>
                </a:extLst>
              </a:blip>
              <a:srcRect l="6063" t="7569" r="6038" b="6331"/>
              <a:stretch/>
            </p:blipFill>
            <p:spPr>
              <a:xfrm>
                <a:off x="-2160747" y="-1611560"/>
                <a:ext cx="540000" cy="54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5" name="Picture 14"/>
              <p:cNvPicPr>
                <a:picLocks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>
                            <a14:foregroundMark x1="94775" y1="31261" x2="94775" y2="31261"/>
                            <a14:foregroundMark x1="91476" y1="26216" x2="91476" y2="26216"/>
                            <a14:foregroundMark x1="89276" y1="6396" x2="89276" y2="6396"/>
                          </a14:backgroundRemoval>
                        </a14:imgEffect>
                      </a14:imgLayer>
                    </a14:imgProps>
                  </a:ext>
                </a:extLst>
              </a:blip>
              <a:srcRect l="3245" t="2941" r="3659" b="5774"/>
              <a:stretch/>
            </p:blipFill>
            <p:spPr>
              <a:xfrm>
                <a:off x="-2143392" y="260647"/>
                <a:ext cx="540000" cy="54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1671746" y="3518039"/>
              <a:ext cx="2612222" cy="2503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pt-BR" sz="2000" dirty="0">
                  <a:latin typeface="Avenir Next Regular"/>
                  <a:cs typeface="Avenir Next Regular"/>
                </a:rPr>
                <a:t>paulofeijo@me.com</a:t>
              </a:r>
            </a:p>
            <a:p>
              <a:pPr algn="r">
                <a:lnSpc>
                  <a:spcPct val="200000"/>
                </a:lnSpc>
              </a:pPr>
              <a:r>
                <a:rPr lang="pt-BR" sz="2000" dirty="0">
                  <a:latin typeface="Avenir Next Regular"/>
                  <a:cs typeface="Avenir Next Regular"/>
                </a:rPr>
                <a:t>(61) 8151-9763</a:t>
              </a:r>
            </a:p>
            <a:p>
              <a:pPr algn="r">
                <a:lnSpc>
                  <a:spcPct val="200000"/>
                </a:lnSpc>
              </a:pPr>
              <a:r>
                <a:rPr lang="pt-BR" sz="2000" dirty="0">
                  <a:latin typeface="Avenir Next Regular"/>
                  <a:cs typeface="Avenir Next Regular"/>
                </a:rPr>
                <a:t>Paulo Henrique Feijó</a:t>
              </a:r>
            </a:p>
            <a:p>
              <a:pPr algn="r">
                <a:lnSpc>
                  <a:spcPct val="200000"/>
                </a:lnSpc>
              </a:pPr>
              <a:r>
                <a:rPr lang="pt-BR" sz="2000" dirty="0">
                  <a:latin typeface="Avenir Next Regular"/>
                  <a:cs typeface="Avenir Next Regular"/>
                </a:rPr>
                <a:t>@</a:t>
              </a:r>
              <a:r>
                <a:rPr lang="pt-BR" sz="2000" dirty="0" err="1">
                  <a:latin typeface="Avenir Next Regular"/>
                  <a:cs typeface="Avenir Next Regular"/>
                </a:rPr>
                <a:t>PauloHFeijo</a:t>
              </a:r>
              <a:endParaRPr lang="pt-BR" sz="2000" dirty="0">
                <a:latin typeface="Avenir Next Regular"/>
                <a:cs typeface="Avenir Next Regular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32040" y="3515949"/>
              <a:ext cx="3672408" cy="2503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pt-BR" sz="2000" dirty="0" err="1">
                  <a:latin typeface="Avenir Next Regular"/>
                  <a:cs typeface="Avenir Next Regular"/>
                </a:rPr>
                <a:t>marcio@planejamento.pro.br</a:t>
              </a:r>
              <a:endParaRPr lang="pt-BR" sz="2000" dirty="0">
                <a:latin typeface="Avenir Next Regular"/>
                <a:cs typeface="Avenir Next Regular"/>
              </a:endParaRPr>
            </a:p>
            <a:p>
              <a:pPr>
                <a:lnSpc>
                  <a:spcPct val="200000"/>
                </a:lnSpc>
              </a:pPr>
              <a:r>
                <a:rPr lang="pt-BR" sz="2000" dirty="0">
                  <a:latin typeface="Avenir Next Regular"/>
                  <a:cs typeface="Avenir Next Regular"/>
                </a:rPr>
                <a:t>(27) 98835-7577</a:t>
              </a:r>
            </a:p>
            <a:p>
              <a:pPr>
                <a:lnSpc>
                  <a:spcPct val="200000"/>
                </a:lnSpc>
              </a:pPr>
              <a:r>
                <a:rPr lang="pt-BR" sz="2000" dirty="0">
                  <a:latin typeface="Avenir Next Regular"/>
                  <a:cs typeface="Avenir Next Regular"/>
                </a:rPr>
                <a:t>Márcio Medeiros</a:t>
              </a:r>
            </a:p>
            <a:p>
              <a:pPr>
                <a:lnSpc>
                  <a:spcPct val="200000"/>
                </a:lnSpc>
              </a:pPr>
              <a:r>
                <a:rPr lang="pt-BR" sz="2000" dirty="0">
                  <a:latin typeface="Avenir Next Regular"/>
                  <a:cs typeface="Avenir Next Regular"/>
                </a:rPr>
                <a:t>@</a:t>
              </a:r>
              <a:r>
                <a:rPr lang="pt-BR" sz="2000" dirty="0" err="1">
                  <a:latin typeface="Avenir Next Regular"/>
                  <a:cs typeface="Avenir Next Regular"/>
                </a:rPr>
                <a:t>marciobmedeiros</a:t>
              </a:r>
              <a:endParaRPr lang="pt-BR" sz="2000" dirty="0">
                <a:latin typeface="Avenir Next Regular"/>
                <a:cs typeface="Avenir N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15142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0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3" name="Text Box 3"/>
          <p:cNvSpPr txBox="1">
            <a:spLocks noChangeArrowheads="1"/>
          </p:cNvSpPr>
          <p:nvPr/>
        </p:nvSpPr>
        <p:spPr bwMode="auto">
          <a:xfrm>
            <a:off x="971600" y="908720"/>
            <a:ext cx="7092950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3675" indent="-193675" algn="ctr" eaLnBrk="0" hangingPunct="0">
              <a:lnSpc>
                <a:spcPct val="70000"/>
              </a:lnSpc>
              <a:spcBef>
                <a:spcPct val="90000"/>
              </a:spcBef>
              <a:buClr>
                <a:srgbClr val="FF0000"/>
              </a:buClr>
              <a:buSzPct val="110000"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PPA → LDO → LOA 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08113" y="1788195"/>
            <a:ext cx="7019925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3675" indent="-193675" algn="ctr" eaLnBrk="0" hangingPunct="0">
              <a:lnSpc>
                <a:spcPct val="70000"/>
              </a:lnSpc>
              <a:spcBef>
                <a:spcPct val="90000"/>
              </a:spcBef>
              <a:buClr>
                <a:srgbClr val="FF0000"/>
              </a:buClr>
              <a:buSzPct val="110000"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Programação Financeira e Cronograma de Desembolso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16063" y="2653382"/>
            <a:ext cx="6804025" cy="5175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3675" indent="-193675" algn="ctr" eaLnBrk="0" hangingPunct="0">
              <a:lnSpc>
                <a:spcPct val="70000"/>
              </a:lnSpc>
              <a:spcBef>
                <a:spcPct val="90000"/>
              </a:spcBef>
              <a:buClr>
                <a:srgbClr val="FF0000"/>
              </a:buClr>
              <a:buSzPct val="110000"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Declaração do Ordenador de Despesas + Impacto Orçamentário e Financeiro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9550" y="3661445"/>
            <a:ext cx="6877050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3675" indent="-193675" algn="ctr" eaLnBrk="0" hangingPunct="0">
              <a:lnSpc>
                <a:spcPct val="70000"/>
              </a:lnSpc>
              <a:spcBef>
                <a:spcPct val="90000"/>
              </a:spcBef>
              <a:buClr>
                <a:srgbClr val="FF0000"/>
              </a:buClr>
              <a:buSzPct val="110000"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Processo Licitatório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33525" y="4453607"/>
            <a:ext cx="6769100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3675" indent="-193675" algn="ctr" eaLnBrk="0" hangingPunct="0">
              <a:lnSpc>
                <a:spcPct val="70000"/>
              </a:lnSpc>
              <a:spcBef>
                <a:spcPct val="90000"/>
              </a:spcBef>
              <a:buClr>
                <a:srgbClr val="FF0000"/>
              </a:buClr>
              <a:buSzPct val="110000"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Empenho → Contrato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9550" y="5172745"/>
            <a:ext cx="6877050" cy="3476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3675" indent="-193675" algn="ctr" eaLnBrk="0" hangingPunct="0">
              <a:lnSpc>
                <a:spcPct val="70000"/>
              </a:lnSpc>
              <a:spcBef>
                <a:spcPct val="90000"/>
              </a:spcBef>
              <a:buClr>
                <a:srgbClr val="FF0000"/>
              </a:buClr>
              <a:buSzPct val="110000"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Fornecimento dos Bens e Serviços</a:t>
            </a:r>
            <a:r>
              <a:rPr lang="pt-B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→</a:t>
            </a:r>
            <a:r>
              <a:rPr lang="pt-BR" sz="2400"/>
              <a:t> 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Liquidação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43831" y="6020470"/>
            <a:ext cx="6948488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3675" indent="-193675" algn="ctr" eaLnBrk="0" hangingPunct="0">
              <a:lnSpc>
                <a:spcPct val="70000"/>
              </a:lnSpc>
              <a:spcBef>
                <a:spcPct val="90000"/>
              </a:spcBef>
              <a:buClr>
                <a:srgbClr val="FF0000"/>
              </a:buClr>
              <a:buSzPct val="110000"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Retenção Tributária → Pagamento → Recolhimento</a:t>
            </a:r>
          </a:p>
        </p:txBody>
      </p:sp>
      <p:sp>
        <p:nvSpPr>
          <p:cNvPr id="611338" name="AutoShape 10"/>
          <p:cNvSpPr>
            <a:spLocks noChangeArrowheads="1"/>
          </p:cNvSpPr>
          <p:nvPr/>
        </p:nvSpPr>
        <p:spPr bwMode="auto">
          <a:xfrm>
            <a:off x="4374407" y="1284957"/>
            <a:ext cx="287337" cy="358775"/>
          </a:xfrm>
          <a:prstGeom prst="downArrow">
            <a:avLst>
              <a:gd name="adj1" fmla="val 50000"/>
              <a:gd name="adj2" fmla="val 31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pt-BR"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611339" name="AutoShape 11"/>
          <p:cNvSpPr>
            <a:spLocks noChangeArrowheads="1"/>
          </p:cNvSpPr>
          <p:nvPr/>
        </p:nvSpPr>
        <p:spPr bwMode="auto">
          <a:xfrm>
            <a:off x="4374407" y="2148557"/>
            <a:ext cx="287337" cy="358775"/>
          </a:xfrm>
          <a:prstGeom prst="downArrow">
            <a:avLst>
              <a:gd name="adj1" fmla="val 50000"/>
              <a:gd name="adj2" fmla="val 31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pt-BR"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611340" name="AutoShape 12"/>
          <p:cNvSpPr>
            <a:spLocks noChangeArrowheads="1"/>
          </p:cNvSpPr>
          <p:nvPr/>
        </p:nvSpPr>
        <p:spPr bwMode="auto">
          <a:xfrm>
            <a:off x="4374407" y="3229645"/>
            <a:ext cx="287337" cy="358775"/>
          </a:xfrm>
          <a:prstGeom prst="downArrow">
            <a:avLst>
              <a:gd name="adj1" fmla="val 50000"/>
              <a:gd name="adj2" fmla="val 31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pt-BR"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611341" name="AutoShape 13"/>
          <p:cNvSpPr>
            <a:spLocks noChangeArrowheads="1"/>
          </p:cNvSpPr>
          <p:nvPr/>
        </p:nvSpPr>
        <p:spPr bwMode="auto">
          <a:xfrm>
            <a:off x="4374407" y="4021807"/>
            <a:ext cx="287337" cy="358775"/>
          </a:xfrm>
          <a:prstGeom prst="downArrow">
            <a:avLst>
              <a:gd name="adj1" fmla="val 50000"/>
              <a:gd name="adj2" fmla="val 31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pt-BR"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611342" name="AutoShape 14"/>
          <p:cNvSpPr>
            <a:spLocks noChangeArrowheads="1"/>
          </p:cNvSpPr>
          <p:nvPr/>
        </p:nvSpPr>
        <p:spPr bwMode="auto">
          <a:xfrm>
            <a:off x="4374407" y="4812382"/>
            <a:ext cx="287337" cy="358775"/>
          </a:xfrm>
          <a:prstGeom prst="downArrow">
            <a:avLst>
              <a:gd name="adj1" fmla="val 50000"/>
              <a:gd name="adj2" fmla="val 31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pt-BR"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611343" name="AutoShape 15"/>
          <p:cNvSpPr>
            <a:spLocks noChangeArrowheads="1"/>
          </p:cNvSpPr>
          <p:nvPr/>
        </p:nvSpPr>
        <p:spPr bwMode="auto">
          <a:xfrm>
            <a:off x="4374407" y="5533107"/>
            <a:ext cx="287337" cy="358775"/>
          </a:xfrm>
          <a:prstGeom prst="downArrow">
            <a:avLst>
              <a:gd name="adj1" fmla="val 50000"/>
              <a:gd name="adj2" fmla="val 31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pt-BR"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Ordenamento  Orçamentário e Financeiro</a:t>
            </a:r>
          </a:p>
        </p:txBody>
      </p:sp>
    </p:spTree>
    <p:extLst>
      <p:ext uri="{BB962C8B-B14F-4D97-AF65-F5344CB8AC3E}">
        <p14:creationId xmlns:p14="http://schemas.microsoft.com/office/powerpoint/2010/main" val="219493699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63" grpId="0" build="p" autoUpdateAnimBg="0" advAuto="2000"/>
      <p:bldP spid="2" grpId="0" build="p" autoUpdateAnimBg="0" advAuto="2000"/>
      <p:bldP spid="3" grpId="0" build="p" autoUpdateAnimBg="0" advAuto="2000"/>
      <p:bldP spid="4" grpId="0" build="p" autoUpdateAnimBg="0" advAuto="2000"/>
      <p:bldP spid="5" grpId="0" build="p" autoUpdateAnimBg="0" advAuto="2000"/>
      <p:bldP spid="6" grpId="0" build="p" autoUpdateAnimBg="0" advAuto="2000"/>
      <p:bldP spid="7" grpId="0" build="p" autoUpdateAnimBg="0" advAuto="2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Declaração do Ordenador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472608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Regras da LRF (Artigo 15 e 16)</a:t>
            </a:r>
          </a:p>
          <a:p>
            <a:pPr lvl="1"/>
            <a:r>
              <a:rPr lang="pt-BR" dirty="0"/>
              <a:t>a) Serão consideradas não autorizadas, irregulares e lesivas ao patrimônio público a </a:t>
            </a:r>
            <a:r>
              <a:rPr lang="pt-BR" u="sng" dirty="0">
                <a:solidFill>
                  <a:srgbClr val="FF0000"/>
                </a:solidFill>
              </a:rPr>
              <a:t>geração de despesa ou assunção de obrigação</a:t>
            </a:r>
            <a:r>
              <a:rPr lang="pt-BR" dirty="0"/>
              <a:t> que não atendam o disposto na LRF.</a:t>
            </a:r>
          </a:p>
          <a:p>
            <a:pPr lvl="1"/>
            <a:r>
              <a:rPr lang="pt-BR" dirty="0" err="1"/>
              <a:t>b</a:t>
            </a:r>
            <a:r>
              <a:rPr lang="pt-BR" dirty="0"/>
              <a:t>) A </a:t>
            </a:r>
            <a:r>
              <a:rPr lang="pt-BR" dirty="0">
                <a:solidFill>
                  <a:srgbClr val="FF0000"/>
                </a:solidFill>
              </a:rPr>
              <a:t>criação, expansão ou aperfeiçoamento de ação governamental </a:t>
            </a:r>
            <a:r>
              <a:rPr lang="pt-BR" dirty="0"/>
              <a:t>que acarrete </a:t>
            </a:r>
            <a:r>
              <a:rPr lang="pt-BR" dirty="0">
                <a:solidFill>
                  <a:srgbClr val="FF0000"/>
                </a:solidFill>
              </a:rPr>
              <a:t>aumento da despesa </a:t>
            </a:r>
            <a:r>
              <a:rPr lang="pt-BR" dirty="0"/>
              <a:t>será acompanhado de:</a:t>
            </a:r>
          </a:p>
          <a:p>
            <a:pPr lvl="2"/>
            <a:r>
              <a:rPr lang="pt-BR" dirty="0" err="1"/>
              <a:t>I</a:t>
            </a:r>
            <a:r>
              <a:rPr lang="pt-BR" dirty="0"/>
              <a:t> - </a:t>
            </a:r>
            <a:r>
              <a:rPr lang="pt-BR" dirty="0">
                <a:solidFill>
                  <a:srgbClr val="FF0000"/>
                </a:solidFill>
              </a:rPr>
              <a:t>estimativa do impacto orçamentário-financeiro </a:t>
            </a:r>
            <a:r>
              <a:rPr lang="pt-BR" dirty="0"/>
              <a:t>no exercício em que deva entrar em vigor e nos dois </a:t>
            </a:r>
            <a:r>
              <a:rPr lang="pt-BR" dirty="0" err="1"/>
              <a:t>subseqüentes</a:t>
            </a:r>
            <a:r>
              <a:rPr lang="pt-BR" dirty="0"/>
              <a:t>;</a:t>
            </a:r>
          </a:p>
          <a:p>
            <a:pPr lvl="2"/>
            <a:r>
              <a:rPr lang="pt-BR" dirty="0"/>
              <a:t>II - </a:t>
            </a:r>
            <a:r>
              <a:rPr lang="pt-BR" dirty="0">
                <a:solidFill>
                  <a:srgbClr val="FF0000"/>
                </a:solidFill>
              </a:rPr>
              <a:t>declaração do ordenador da despesa </a:t>
            </a:r>
            <a:r>
              <a:rPr lang="pt-BR" dirty="0"/>
              <a:t>de que o aumento tem adequação orçamentária e financeira com a LOA e compatibilidade com o PPA e com a LDO.</a:t>
            </a:r>
          </a:p>
          <a:p>
            <a:pPr lvl="1"/>
            <a:r>
              <a:rPr lang="pt-BR" dirty="0"/>
              <a:t>A estimativa será acompanhada das premissas e metodologia de cálculo utilizadas.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Ressalva-se a despesa considerada irrelevante</a:t>
            </a:r>
            <a:r>
              <a:rPr lang="pt-BR" dirty="0"/>
              <a:t>, nos termos em que dispuser a LDO (incisos </a:t>
            </a:r>
            <a:r>
              <a:rPr lang="pt-BR" dirty="0" err="1"/>
              <a:t>I</a:t>
            </a:r>
            <a:r>
              <a:rPr lang="pt-BR" dirty="0"/>
              <a:t> e II do art. 24 da Lei no 8.666/1993 – Dispensa de Licitação).</a:t>
            </a:r>
          </a:p>
        </p:txBody>
      </p:sp>
    </p:spTree>
    <p:extLst>
      <p:ext uri="{BB962C8B-B14F-4D97-AF65-F5344CB8AC3E}">
        <p14:creationId xmlns:p14="http://schemas.microsoft.com/office/powerpoint/2010/main" val="19814760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Declaração do Ordenador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47260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Regras da LRF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adequada com a lei orçamentária anual</a:t>
            </a:r>
            <a:r>
              <a:rPr lang="pt-BR" dirty="0"/>
              <a:t>, a despesa objeto de dotação específica e suficiente, ou que esteja abrangida por crédito genérico, de forma que somadas todas as despesas da mesma espécie, realizadas e a realizar, previstas no programa de trabalho, não sejam ultrapassados os limites estabelecidos para o exercício;</a:t>
            </a:r>
          </a:p>
          <a:p>
            <a:pPr lvl="1"/>
            <a:r>
              <a:rPr lang="pt-BR" dirty="0"/>
              <a:t>compatível com o PPA e a LDO.</a:t>
            </a:r>
          </a:p>
          <a:p>
            <a:r>
              <a:rPr lang="pt-BR" dirty="0"/>
              <a:t>Constituem condição prévia para: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empenho e licitação de serviços</a:t>
            </a:r>
            <a:r>
              <a:rPr lang="pt-BR" dirty="0"/>
              <a:t>, fornecimento de bens ou execução de obras;</a:t>
            </a:r>
          </a:p>
          <a:p>
            <a:pPr lvl="1"/>
            <a:r>
              <a:rPr lang="pt-BR" dirty="0"/>
              <a:t>desapropriação de imóveis urbanos a que se refere o § 3º do art. 182 da Constituição.</a:t>
            </a:r>
          </a:p>
        </p:txBody>
      </p:sp>
    </p:spTree>
    <p:extLst>
      <p:ext uri="{BB962C8B-B14F-4D97-AF65-F5344CB8AC3E}">
        <p14:creationId xmlns:p14="http://schemas.microsoft.com/office/powerpoint/2010/main" val="238458909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Licitação </a:t>
            </a:r>
            <a:r>
              <a:rPr lang="pt-BR" dirty="0" err="1"/>
              <a:t>x</a:t>
            </a:r>
            <a:r>
              <a:rPr lang="pt-BR" dirty="0"/>
              <a:t> Orçamento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256584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Regras da Lei 8.666/1993 (Artigo 7º e 14)</a:t>
            </a:r>
          </a:p>
          <a:p>
            <a:pPr lvl="1"/>
            <a:r>
              <a:rPr lang="pt-BR" dirty="0"/>
              <a:t>As obras e os serviços somente poderão ser licitados quando:</a:t>
            </a:r>
          </a:p>
          <a:p>
            <a:pPr lvl="2"/>
            <a:r>
              <a:rPr lang="pt-BR" dirty="0"/>
              <a:t>III - </a:t>
            </a:r>
            <a:r>
              <a:rPr lang="pt-BR" dirty="0">
                <a:solidFill>
                  <a:srgbClr val="FF0000"/>
                </a:solidFill>
              </a:rPr>
              <a:t>houver previsão de recursos orçamentários </a:t>
            </a:r>
            <a:r>
              <a:rPr lang="pt-BR" dirty="0"/>
              <a:t>que assegurem o pagamento das obrigações decorrentes de obras ou serviços a serem executadas no exercício financeiro em curso, de acordo com o respectivo cronograma;</a:t>
            </a:r>
          </a:p>
          <a:p>
            <a:pPr lvl="2"/>
            <a:r>
              <a:rPr lang="pt-BR" dirty="0"/>
              <a:t>IV - o produto dela esperado estiver contemplado nas metas estabelecidas no PPA de que trata o art. 165 da Constituição Federal, quando for o caso.</a:t>
            </a:r>
          </a:p>
          <a:p>
            <a:pPr lvl="1"/>
            <a:r>
              <a:rPr lang="pt-BR" dirty="0"/>
              <a:t>E, mais adiante, no artigo 14:</a:t>
            </a:r>
          </a:p>
          <a:p>
            <a:pPr lvl="2"/>
            <a:r>
              <a:rPr lang="pt-BR" dirty="0"/>
              <a:t>Nenhuma compra será feita sem a adequada caracterização de seu objeto e </a:t>
            </a:r>
            <a:r>
              <a:rPr lang="pt-BR" dirty="0">
                <a:solidFill>
                  <a:srgbClr val="FF0000"/>
                </a:solidFill>
              </a:rPr>
              <a:t>indicação dos recursos orçamentários </a:t>
            </a:r>
            <a:r>
              <a:rPr lang="pt-BR" dirty="0"/>
              <a:t>para seu pagamento, sob pena de nulidade do ato e responsabilidade de quem tiver lhe dado causa.</a:t>
            </a:r>
          </a:p>
        </p:txBody>
      </p:sp>
    </p:spTree>
    <p:extLst>
      <p:ext uri="{BB962C8B-B14F-4D97-AF65-F5344CB8AC3E}">
        <p14:creationId xmlns:p14="http://schemas.microsoft.com/office/powerpoint/2010/main" val="15999939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Empenho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472608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Lei 4.320/1964</a:t>
            </a:r>
          </a:p>
          <a:p>
            <a:pPr lvl="1"/>
            <a:r>
              <a:rPr lang="pt-BR" dirty="0"/>
              <a:t>O empenho de despesa é </a:t>
            </a:r>
            <a:r>
              <a:rPr lang="pt-BR" dirty="0">
                <a:solidFill>
                  <a:srgbClr val="FF0000"/>
                </a:solidFill>
              </a:rPr>
              <a:t>o ato </a:t>
            </a:r>
            <a:r>
              <a:rPr lang="pt-BR" dirty="0"/>
              <a:t>emanado de autoridade competente que cria para o Estado </a:t>
            </a:r>
            <a:r>
              <a:rPr lang="pt-BR" dirty="0">
                <a:solidFill>
                  <a:srgbClr val="FF0000"/>
                </a:solidFill>
              </a:rPr>
              <a:t>obrigação de pagamento pendente </a:t>
            </a:r>
            <a:r>
              <a:rPr lang="pt-BR" dirty="0"/>
              <a:t>ou não de implemento de condição (Art. 58). </a:t>
            </a:r>
          </a:p>
          <a:p>
            <a:pPr lvl="1"/>
            <a:r>
              <a:rPr lang="pt-BR" dirty="0"/>
              <a:t>O empenho da despesa </a:t>
            </a:r>
            <a:r>
              <a:rPr lang="pt-BR" dirty="0">
                <a:solidFill>
                  <a:srgbClr val="FF0000"/>
                </a:solidFill>
              </a:rPr>
              <a:t>não poderá exceder o limite dos créditos </a:t>
            </a:r>
            <a:r>
              <a:rPr lang="pt-BR" dirty="0"/>
              <a:t>concedidos (Art. 59). </a:t>
            </a:r>
          </a:p>
          <a:p>
            <a:pPr lvl="2"/>
            <a:r>
              <a:rPr lang="pt-BR" dirty="0"/>
              <a:t>Ordinário</a:t>
            </a:r>
          </a:p>
          <a:p>
            <a:pPr lvl="2"/>
            <a:r>
              <a:rPr lang="pt-BR" dirty="0"/>
              <a:t>Estimativo (Cujo montante não se possa determinar)</a:t>
            </a:r>
          </a:p>
          <a:p>
            <a:pPr lvl="2"/>
            <a:r>
              <a:rPr lang="pt-BR" dirty="0"/>
              <a:t>Global (Sujeitas a Parcelamento)</a:t>
            </a:r>
          </a:p>
          <a:p>
            <a:pPr marL="914400" lvl="2" indent="0">
              <a:buNone/>
            </a:pPr>
            <a:endParaRPr lang="pt-BR" dirty="0"/>
          </a:p>
          <a:p>
            <a:r>
              <a:rPr lang="pt-BR" dirty="0"/>
              <a:t>Decreto 93.872/1986</a:t>
            </a:r>
          </a:p>
          <a:p>
            <a:pPr lvl="1"/>
            <a:r>
              <a:rPr lang="pt-BR" dirty="0" err="1"/>
              <a:t>Art</a:t>
            </a:r>
            <a:r>
              <a:rPr lang="pt-BR" dirty="0"/>
              <a:t> . 23. Nenhuma despesa poderá ser realizada sem a existência de crédito que a comporte ou quando imputada a dotação imprópria, vedada expressamente qualquer atribuição de fornecimento ou prestação de serviços, cujo custo excede aos limites previamente fixados em lei (Decreto-lei nº 200/87, art. 73). </a:t>
            </a:r>
          </a:p>
          <a:p>
            <a:pPr lvl="1"/>
            <a:r>
              <a:rPr lang="pt-BR" dirty="0" err="1"/>
              <a:t>Art</a:t>
            </a:r>
            <a:r>
              <a:rPr lang="pt-BR" dirty="0"/>
              <a:t> . 25. O empenho </a:t>
            </a:r>
            <a:r>
              <a:rPr lang="pt-BR" dirty="0">
                <a:solidFill>
                  <a:srgbClr val="FF0000"/>
                </a:solidFill>
              </a:rPr>
              <a:t>importa deduzir seu valor de dotação adequada à despesa a realizar</a:t>
            </a:r>
            <a:r>
              <a:rPr lang="pt-BR" dirty="0"/>
              <a:t>, por força do compromisso assumido.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049786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Empenho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4824536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Lei 4.320/1964</a:t>
            </a:r>
          </a:p>
          <a:p>
            <a:pPr lvl="1"/>
            <a:r>
              <a:rPr lang="pt-BR" dirty="0"/>
              <a:t>É vedada a realização de despesa </a:t>
            </a:r>
            <a:r>
              <a:rPr lang="pt-BR" dirty="0">
                <a:solidFill>
                  <a:srgbClr val="FF0000"/>
                </a:solidFill>
              </a:rPr>
              <a:t>sem prévio empenho </a:t>
            </a:r>
            <a:r>
              <a:rPr lang="pt-BR" dirty="0"/>
              <a:t>(Art. 60).</a:t>
            </a:r>
          </a:p>
          <a:p>
            <a:pPr lvl="1"/>
            <a:r>
              <a:rPr lang="pt-BR" dirty="0"/>
              <a:t>Em casos especiais, previstos na legislação específica, será dispensada a </a:t>
            </a:r>
            <a:r>
              <a:rPr lang="pt-BR" dirty="0">
                <a:solidFill>
                  <a:srgbClr val="FF0000"/>
                </a:solidFill>
              </a:rPr>
              <a:t>emissão da nota de empenho </a:t>
            </a:r>
            <a:r>
              <a:rPr lang="pt-BR" dirty="0"/>
              <a:t>(§ 1º, Art. 60).</a:t>
            </a:r>
          </a:p>
          <a:p>
            <a:pPr lvl="1"/>
            <a:r>
              <a:rPr lang="pt-BR" dirty="0"/>
              <a:t>Para cada empenho será extraído um documento denominado "nota de empenho", que indicará o nome do credor, a especificação e a importância da despesa, bem como a dedução desta do saldo da dotação própria (Art. 61).</a:t>
            </a:r>
          </a:p>
          <a:p>
            <a:pPr lvl="1"/>
            <a:endParaRPr lang="pt-BR" dirty="0"/>
          </a:p>
          <a:p>
            <a:r>
              <a:rPr lang="pt-BR" dirty="0"/>
              <a:t>Decreto 93.872/1986</a:t>
            </a:r>
          </a:p>
          <a:p>
            <a:pPr lvl="1"/>
            <a:r>
              <a:rPr lang="pt-BR" dirty="0"/>
              <a:t>As despesas relativas a contratos, convênios, acordos ou ajustes de vigência plurianual, </a:t>
            </a:r>
            <a:r>
              <a:rPr lang="pt-BR" dirty="0">
                <a:solidFill>
                  <a:srgbClr val="FF0000"/>
                </a:solidFill>
              </a:rPr>
              <a:t>serão empenhadas em cada exercício financeiro pela parte nele a ser executada </a:t>
            </a:r>
            <a:r>
              <a:rPr lang="pt-BR" dirty="0"/>
              <a:t>(Art. 27).</a:t>
            </a:r>
          </a:p>
          <a:p>
            <a:pPr lvl="1"/>
            <a:r>
              <a:rPr lang="pt-BR" dirty="0"/>
              <a:t>Em caso de urgência caracterizada na legislação em vigor, admitir-se-á que o ato do empenho seja contemporâneo à realização da despesa (Parágrafo único, Art. 27).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86923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Empenho </a:t>
            </a:r>
            <a:r>
              <a:rPr lang="pt-BR" dirty="0" err="1"/>
              <a:t>x</a:t>
            </a:r>
            <a:r>
              <a:rPr lang="pt-BR" dirty="0"/>
              <a:t> Obrigação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184576"/>
          </a:xfrm>
        </p:spPr>
        <p:txBody>
          <a:bodyPr>
            <a:normAutofit fontScale="85000" lnSpcReduction="20000"/>
          </a:bodyPr>
          <a:lstStyle/>
          <a:p>
            <a:endParaRPr lang="pt-BR" dirty="0"/>
          </a:p>
          <a:p>
            <a:r>
              <a:rPr lang="pt-BR" dirty="0"/>
              <a:t>O empenho é uma reserva orçamentária para determinado gasto. </a:t>
            </a:r>
          </a:p>
          <a:p>
            <a:pPr lvl="1"/>
            <a:r>
              <a:rPr lang="pt-BR" dirty="0"/>
              <a:t>Cria para o Estado uma obrigação de pagamento, mas que não é uma obrigação de natureza contábil. A obrigação que o empenho cria não é absoluta, não é eficaz, não é líquida e certa. </a:t>
            </a:r>
          </a:p>
          <a:p>
            <a:pPr lvl="1"/>
            <a:r>
              <a:rPr lang="pt-BR" dirty="0"/>
              <a:t>É uma obrigação do ponto de vista de caixa, tem a finalidade de diminuir o superávit financeiro para não inviabilizar o pagamento quando as condições forem totalmente realizadas.</a:t>
            </a:r>
          </a:p>
          <a:p>
            <a:pPr lvl="1"/>
            <a:r>
              <a:rPr lang="pt-BR" dirty="0"/>
              <a:t>Visa, dentro de um bom planejamento, impedir obrigação sem disponibilidade de caixa.</a:t>
            </a:r>
          </a:p>
          <a:p>
            <a:r>
              <a:rPr lang="pt-BR" dirty="0"/>
              <a:t> A obrigação registrada pela contabilidade representa a possibilidade de exigibilidade por parte de terceiros.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558924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 algn="ctr">
              <a:buNone/>
            </a:pPr>
            <a:r>
              <a:rPr lang="pt-BR" sz="2400" dirty="0">
                <a:solidFill>
                  <a:srgbClr val="FF0000"/>
                </a:solidFill>
              </a:rPr>
              <a:t>Empenho, via de regra, não gera obrigação a pagar.</a:t>
            </a:r>
          </a:p>
        </p:txBody>
      </p:sp>
    </p:spTree>
    <p:extLst>
      <p:ext uri="{BB962C8B-B14F-4D97-AF65-F5344CB8AC3E}">
        <p14:creationId xmlns:p14="http://schemas.microsoft.com/office/powerpoint/2010/main" val="34575829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Contratação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472608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Decreto 93.872/1986</a:t>
            </a:r>
          </a:p>
          <a:p>
            <a:endParaRPr lang="pt-BR" dirty="0"/>
          </a:p>
          <a:p>
            <a:pPr lvl="1"/>
            <a:r>
              <a:rPr lang="pt-BR" dirty="0" err="1"/>
              <a:t>Art</a:t>
            </a:r>
            <a:r>
              <a:rPr lang="pt-BR" dirty="0"/>
              <a:t> . 30. Quando os recursos financeiros indicados em cláusula de contrato, convênio, acordo ou ajuste, para execução de seu objeto, forem de natureza orçamentária, </a:t>
            </a:r>
            <a:r>
              <a:rPr lang="pt-BR" dirty="0">
                <a:solidFill>
                  <a:srgbClr val="FF0000"/>
                </a:solidFill>
              </a:rPr>
              <a:t>deverá constar, da própria cláusula, a classificação programática e econômica da despesa, com a declaração de haver sido esta empenhada à conta do mesmo crédito, mencionando-se o número e data da Nota de Empenho</a:t>
            </a:r>
            <a:r>
              <a:rPr lang="pt-BR" dirty="0"/>
              <a:t> (Lei nº 4.320/64, Art. 60 e Decreto-lei nº 2.300/86, art. 45, V). </a:t>
            </a:r>
          </a:p>
          <a:p>
            <a:pPr lvl="1"/>
            <a:r>
              <a:rPr lang="pt-BR" dirty="0"/>
              <a:t>§ 1º Nos contratos, convênios, acordos ou ajustes, </a:t>
            </a:r>
            <a:r>
              <a:rPr lang="pt-BR" dirty="0">
                <a:solidFill>
                  <a:srgbClr val="FF0000"/>
                </a:solidFill>
              </a:rPr>
              <a:t>cuja duração ultrapasse um exercício financeiro, indicar-se-á o crédito e respectivo empenho para atender à despesa no exercício em curso</a:t>
            </a:r>
            <a:r>
              <a:rPr lang="pt-BR" dirty="0"/>
              <a:t>, bem assim cada parcela da despesa relativa à parte a ser executada em exercício futuro, com a declaração de que, </a:t>
            </a:r>
            <a:r>
              <a:rPr lang="pt-BR" dirty="0">
                <a:solidFill>
                  <a:srgbClr val="FF0000"/>
                </a:solidFill>
              </a:rPr>
              <a:t>em termos aditivos, indicar-se-ão os créditos e empenhos para sua cobertura</a:t>
            </a:r>
            <a:r>
              <a:rPr lang="pt-BR" dirty="0"/>
              <a:t>. </a:t>
            </a:r>
          </a:p>
          <a:p>
            <a:pPr lvl="1"/>
            <a:r>
              <a:rPr lang="pt-BR" dirty="0"/>
              <a:t>§ 2º Somente poderão ser firmados contratos à conta de crédito do orçamento vigente, para liquidação em exercício seguinte, se o empenho satisfizer às condições estabelecidas para o relacionamento da despesa como Restos a Pagar.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304945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29961</TotalTime>
  <Words>2302</Words>
  <Application>Microsoft Office PowerPoint</Application>
  <PresentationFormat>Apresentação na tela (4:3)</PresentationFormat>
  <Paragraphs>172</Paragraphs>
  <Slides>18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0" baseType="lpstr">
      <vt:lpstr>Design padrão</vt:lpstr>
      <vt:lpstr>1_Design padrão</vt:lpstr>
      <vt:lpstr>Forum Piauiense de Contabilidade Pública</vt:lpstr>
      <vt:lpstr>Ordenamento  Orçamentário e Financeiro</vt:lpstr>
      <vt:lpstr>Declaração do Ordenador</vt:lpstr>
      <vt:lpstr>Declaração do Ordenador</vt:lpstr>
      <vt:lpstr>Licitação x Orçamento</vt:lpstr>
      <vt:lpstr>Empenho</vt:lpstr>
      <vt:lpstr>Empenho</vt:lpstr>
      <vt:lpstr>Empenho x Obrigação</vt:lpstr>
      <vt:lpstr>Contratação</vt:lpstr>
      <vt:lpstr>Liquidação</vt:lpstr>
      <vt:lpstr>Liquidação</vt:lpstr>
      <vt:lpstr>Pagamento</vt:lpstr>
      <vt:lpstr>Anulação de Despesa</vt:lpstr>
      <vt:lpstr>Encerramento do Exercício e Restos a Pagar</vt:lpstr>
      <vt:lpstr>Restos a Pagar – Final de Exercício</vt:lpstr>
      <vt:lpstr>Requisitos para Reconhecimento da Dívida</vt:lpstr>
      <vt:lpstr>Despesas de Exercícios Anteriores</vt:lpstr>
      <vt:lpstr>Muito Obrigado!!!</vt:lpstr>
    </vt:vector>
  </TitlesOfParts>
  <Company>Macroplan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</dc:creator>
  <cp:lastModifiedBy>Sergio de Almeida Melo</cp:lastModifiedBy>
  <cp:revision>443</cp:revision>
  <dcterms:created xsi:type="dcterms:W3CDTF">2006-08-15T18:04:22Z</dcterms:created>
  <dcterms:modified xsi:type="dcterms:W3CDTF">2021-10-27T11:34:51Z</dcterms:modified>
</cp:coreProperties>
</file>