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5c7c1793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1e5c7c1793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5d4fc6cce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Usando rede neural com informações de grafo</a:t>
            </a:r>
            <a:endParaRPr/>
          </a:p>
        </p:txBody>
      </p:sp>
      <p:sp>
        <p:nvSpPr>
          <p:cNvPr id="140" name="Google Shape;140;g1e5d4fc6cce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5c7c1793f_0_3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Usando regressão linear com seleção de variáveis</a:t>
            </a:r>
            <a:endParaRPr/>
          </a:p>
        </p:txBody>
      </p:sp>
      <p:sp>
        <p:nvSpPr>
          <p:cNvPr id="150" name="Google Shape;150;g1e5c7c1793f_0_3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5c7c1793f_0_3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Usando regressão linear com seleção de variáveis</a:t>
            </a:r>
            <a:endParaRPr/>
          </a:p>
        </p:txBody>
      </p:sp>
      <p:sp>
        <p:nvSpPr>
          <p:cNvPr id="159" name="Google Shape;159;g1e5c7c1793f_0_3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e5c7c1793f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e5c7c1793f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5c7c1793f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1e5c7c1793f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5c7c1793f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Usando rede neural com informações de grafo</a:t>
            </a:r>
            <a:endParaRPr/>
          </a:p>
        </p:txBody>
      </p:sp>
      <p:sp>
        <p:nvSpPr>
          <p:cNvPr id="78" name="Google Shape;78;g1e5c7c1793f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5c7c1793f_0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Usando regressão linear com seleção de variáveis</a:t>
            </a:r>
            <a:endParaRPr/>
          </a:p>
        </p:txBody>
      </p:sp>
      <p:sp>
        <p:nvSpPr>
          <p:cNvPr id="86" name="Google Shape;86;g1e5c7c1793f_0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5d4fc6cc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Usando regressão linear com seleção de variáveis</a:t>
            </a:r>
            <a:endParaRPr/>
          </a:p>
        </p:txBody>
      </p:sp>
      <p:sp>
        <p:nvSpPr>
          <p:cNvPr id="95" name="Google Shape;95;g1e5d4fc6cc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5d4fc6cce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Usando regressão linear com seleção de variáveis</a:t>
            </a:r>
            <a:endParaRPr/>
          </a:p>
        </p:txBody>
      </p:sp>
      <p:sp>
        <p:nvSpPr>
          <p:cNvPr id="104" name="Google Shape;104;g1e5d4fc6cce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5d4fc6cce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Usando regressão linear com seleção de variáveis</a:t>
            </a:r>
            <a:endParaRPr/>
          </a:p>
        </p:txBody>
      </p:sp>
      <p:sp>
        <p:nvSpPr>
          <p:cNvPr id="113" name="Google Shape;113;g1e5d4fc6cce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5c7c1793f_0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Usando rede neural com informações de grafo</a:t>
            </a:r>
            <a:endParaRPr/>
          </a:p>
        </p:txBody>
      </p:sp>
      <p:sp>
        <p:nvSpPr>
          <p:cNvPr id="122" name="Google Shape;122;g1e5c7c1793f_0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5d4fc6cce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Usando rede neural com informações de grafo</a:t>
            </a:r>
            <a:endParaRPr/>
          </a:p>
        </p:txBody>
      </p:sp>
      <p:sp>
        <p:nvSpPr>
          <p:cNvPr id="131" name="Google Shape;131;g1e5d4fc6cce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5093494" y="4800600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4E60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5330675" y="871625"/>
            <a:ext cx="3768900" cy="28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108000" spcFirstLastPara="1" rIns="108000" wrap="square" tIns="34275">
            <a:spAutoFit/>
          </a:bodyPr>
          <a:lstStyle/>
          <a:p>
            <a:pPr indent="0" lvl="1" marL="4064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Escrituração Contábil Digital - Novas Regras de Auditoria e Monitoramento</a:t>
            </a:r>
            <a:r>
              <a:rPr b="1" i="0" lang="pt-BR" sz="2700" u="none" cap="none" strike="noStrike">
                <a:solidFill>
                  <a:srgbClr val="004E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/>
          </a:p>
          <a:p>
            <a:pPr indent="-342900" lvl="1" marL="74930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42900" lvl="1" marL="749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7493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Prof. Bruno Marçal (SEFAZ GO)</a:t>
            </a:r>
            <a:endParaRPr b="1" sz="17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74930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pt-BR" sz="2700" u="none" cap="none" strike="noStrike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700" u="none" cap="none" strike="noStrike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7468" r="7468" t="0"/>
          <a:stretch/>
        </p:blipFill>
        <p:spPr>
          <a:xfrm>
            <a:off x="9827" y="-14280"/>
            <a:ext cx="5271371" cy="5143500"/>
          </a:xfrm>
          <a:custGeom>
            <a:rect b="b" l="l" r="r" t="t"/>
            <a:pathLst>
              <a:path extrusionOk="0" h="6858000" w="7028495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967000" y="3730800"/>
            <a:ext cx="951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Agosto</a:t>
            </a:r>
            <a:r>
              <a:rPr b="1" i="0" lang="pt-BR" sz="14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/2</a:t>
            </a:r>
            <a:r>
              <a:rPr b="1" lang="pt-BR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675" y="4017125"/>
            <a:ext cx="3690374" cy="11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/>
          <p:nvPr/>
        </p:nvSpPr>
        <p:spPr>
          <a:xfrm>
            <a:off x="0" y="0"/>
            <a:ext cx="9144000" cy="87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Premissas de Malhas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3449050" y="1338075"/>
            <a:ext cx="5515200" cy="3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Parceria com Ministério Público Federal - PGR:</a:t>
            </a:r>
            <a:endParaRPr b="1" sz="22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●"/>
            </a:pPr>
            <a:r>
              <a:rPr lang="pt-BR" sz="19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Convênio com PGR e adesão ao Sigilo Bancário - SIMBA</a:t>
            </a:r>
            <a:endParaRPr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4E60"/>
              </a:solidFill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0" y="786425"/>
            <a:ext cx="3022500" cy="4357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873" y="4141550"/>
            <a:ext cx="846725" cy="7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550" y="1603725"/>
            <a:ext cx="2787900" cy="16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5325" y="4065346"/>
            <a:ext cx="2661363" cy="6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/>
        </p:nvSpPr>
        <p:spPr>
          <a:xfrm>
            <a:off x="565547" y="-325041"/>
            <a:ext cx="48708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0" y="0"/>
            <a:ext cx="9144000" cy="87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Procedimento de Fiscalização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5540550" y="877500"/>
            <a:ext cx="352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533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641850" y="1171475"/>
            <a:ext cx="75654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marR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1300"/>
              <a:buAutoNum type="arabicPeriod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Auditoria das presunções x Auditoria Contábil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AutoNum type="arabicPeriod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Procedimento mais longo em relação à Auditoria Fiscal.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AutoNum type="arabicPeriod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Intimação para apresentar documentação comprobatória dos lançamentos. (extratos, contratos, comprovantes de liquidação financeira, etc.)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AutoNum type="arabicPeriod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Embaraço à Fiscalização + Indispensabilidade das informações -&gt; RIMF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AutoNum type="arabicPeriod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Adesão ao projeto do SIMBA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AutoNum type="arabicPeriod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Dever legal do Fisco de agir.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AutoNum type="arabicPeriod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Representação Fiscal para fins penais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300"/>
              <a:buAutoNum type="arabicPeriod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Valorização do profissional contábil</a:t>
            </a:r>
            <a:endParaRPr sz="13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E60"/>
              </a:solidFill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873" y="4141550"/>
            <a:ext cx="846725" cy="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565547" y="-325041"/>
            <a:ext cx="48708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0" y="0"/>
            <a:ext cx="9144000" cy="87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Regularização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>
            <a:off x="5540550" y="877500"/>
            <a:ext cx="352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533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641850" y="1171475"/>
            <a:ext cx="7565400" cy="30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Calibri"/>
              <a:buAutoNum type="arabicPeriod"/>
            </a:pPr>
            <a:r>
              <a:rPr lang="pt-BR" sz="15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Apresentação de denúncia espontânea (pagamento à vista) ou declaração complementar (pagamento parcelado) com o devido pagamento do imposto.</a:t>
            </a:r>
            <a:endParaRPr sz="1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i="1" lang="pt-BR" sz="15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Art. 72 Lei 4257/89:</a:t>
            </a:r>
            <a:endParaRPr i="1" sz="1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i="1" lang="pt-BR" sz="15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“A responsabilidade por infração é excluída pela denúncia espontânea, acompanhada do pagamento do imposto, se devido, e demais acréscimos legais, ou do depósito da importância arbitrada pela autoridade administrativa, quando o montante do imposto dependa de apuração.”</a:t>
            </a:r>
            <a:endParaRPr i="1" sz="1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1500"/>
              <a:buFont typeface="Calibri"/>
              <a:buAutoNum type="arabicPeriod"/>
            </a:pPr>
            <a:r>
              <a:rPr lang="pt-BR" sz="15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Abertura de chamado no Fale com a SEFAZ para exclusão do contribuinte da malha </a:t>
            </a:r>
            <a:endParaRPr sz="1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873" y="4141550"/>
            <a:ext cx="846725" cy="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45" y="0"/>
            <a:ext cx="5799984" cy="5143500"/>
          </a:xfrm>
          <a:custGeom>
            <a:rect b="b" l="l" r="r" t="t"/>
            <a:pathLst>
              <a:path extrusionOk="0" h="6858000" w="843634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5798351" y="2305370"/>
            <a:ext cx="36315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  <a:endParaRPr b="1" sz="8400">
              <a:solidFill>
                <a:srgbClr val="004E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675" y="3795275"/>
            <a:ext cx="3690374" cy="11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19594" y="0"/>
            <a:ext cx="50652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4820600" y="1802275"/>
            <a:ext cx="4246500" cy="24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06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 – Contextualização</a:t>
            </a:r>
            <a:endParaRPr b="1"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06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2 – Presunções - Omissão de Receita</a:t>
            </a:r>
            <a:endParaRPr b="1"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06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3 – Premissas de Malhas</a:t>
            </a:r>
            <a:endParaRPr b="1"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06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4 – Procedimento de Fiscalização</a:t>
            </a:r>
            <a:endParaRPr b="1"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06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5 – Regularização</a:t>
            </a:r>
            <a:endParaRPr b="1"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06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06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06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4E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p15"/>
          <p:cNvGrpSpPr/>
          <p:nvPr/>
        </p:nvGrpSpPr>
        <p:grpSpPr>
          <a:xfrm>
            <a:off x="485267" y="235424"/>
            <a:ext cx="4059712" cy="4628171"/>
            <a:chOff x="173427" y="130627"/>
            <a:chExt cx="5719515" cy="6531430"/>
          </a:xfrm>
        </p:grpSpPr>
        <p:pic>
          <p:nvPicPr>
            <p:cNvPr descr="Brasil-PI_transparent.png" id="70" name="Google Shape;7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3427" y="4111625"/>
              <a:ext cx="2452207" cy="2550432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  <p:cxnSp>
          <p:nvCxnSpPr>
            <p:cNvPr id="71" name="Google Shape;71;p15"/>
            <p:cNvCxnSpPr/>
            <p:nvPr/>
          </p:nvCxnSpPr>
          <p:spPr>
            <a:xfrm flipH="1">
              <a:off x="2142370" y="3788229"/>
              <a:ext cx="365700" cy="888300"/>
            </a:xfrm>
            <a:prstGeom prst="straightConnector1">
              <a:avLst/>
            </a:prstGeom>
            <a:noFill/>
            <a:ln cap="flat" cmpd="sng" w="9525">
              <a:solidFill>
                <a:srgbClr val="4B983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15"/>
            <p:cNvCxnSpPr/>
            <p:nvPr/>
          </p:nvCxnSpPr>
          <p:spPr>
            <a:xfrm flipH="1" rot="10800000">
              <a:off x="2194560" y="4859487"/>
              <a:ext cx="796800" cy="104400"/>
            </a:xfrm>
            <a:prstGeom prst="straightConnector1">
              <a:avLst/>
            </a:prstGeom>
            <a:noFill/>
            <a:ln cap="flat" cmpd="sng" w="9525">
              <a:solidFill>
                <a:srgbClr val="4B983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descr="Flag_map_of_Piaui.png" id="73" name="Google Shape;73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44537" y="130627"/>
              <a:ext cx="3648405" cy="4872445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</p:pic>
      </p:grpSp>
      <p:cxnSp>
        <p:nvCxnSpPr>
          <p:cNvPr id="74" name="Google Shape;74;p15"/>
          <p:cNvCxnSpPr/>
          <p:nvPr/>
        </p:nvCxnSpPr>
        <p:spPr>
          <a:xfrm>
            <a:off x="5198892" y="1624148"/>
            <a:ext cx="3489900" cy="0"/>
          </a:xfrm>
          <a:prstGeom prst="straightConnector1">
            <a:avLst/>
          </a:prstGeom>
          <a:noFill/>
          <a:ln cap="flat" cmpd="sng" w="28575">
            <a:solidFill>
              <a:srgbClr val="07376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15"/>
          <p:cNvSpPr txBox="1"/>
          <p:nvPr/>
        </p:nvSpPr>
        <p:spPr>
          <a:xfrm>
            <a:off x="4969323" y="1081250"/>
            <a:ext cx="3725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1" marL="406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Sumário</a:t>
            </a:r>
            <a:endParaRPr b="1" sz="24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565547" y="-325041"/>
            <a:ext cx="48708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0"/>
            <a:ext cx="9144000" cy="87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Contextualização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760675" y="968925"/>
            <a:ext cx="7926300" cy="3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Calibri"/>
              <a:buAutoNum type="arabicPeriod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Contexto: Novas regras de auditoria e monitoramento são necessárias em virtude da complexidade das leis fiscais, que muitas vezes envolvem uma variedade de obrigações e incentivos que os contribuintes devem cumprir. A evolução constante dessas leis e a crescente sofisticação das estratégias de planejamento tributário também tornam a auditoria contábil tributária uma ferramenta essencial para garantir a integridade do sistema tributário e a arrecadação adequada de receitas.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4E60"/>
              </a:buClr>
              <a:buSzPts val="1300"/>
              <a:buAutoNum type="arabicPeriod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Objetivos perseguidos com a auditoria contábil: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04E60"/>
              </a:buClr>
              <a:buSzPts val="1300"/>
              <a:buAutoNum type="alphaLcParenR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Combate à Evasão Fiscal;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04E60"/>
              </a:buClr>
              <a:buSzPts val="1300"/>
              <a:buAutoNum type="alphaLcParenR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Equidade Tributária - verificação contábil vai além de malhas entre declarações e documentos fiscais - informações de terceiros - contábeis e financeiras;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04E60"/>
              </a:buClr>
              <a:buSzPts val="1300"/>
              <a:buAutoNum type="alphaLcParenR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Prevenção de Fraudes;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04E60"/>
              </a:buClr>
              <a:buSzPts val="1300"/>
              <a:buAutoNum type="alphaLcParenR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Gestão Eficiente - identificar lacunas no sistema tributário;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04E60"/>
              </a:buClr>
              <a:buSzPts val="1300"/>
              <a:buAutoNum type="alphaLcParenR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Conformidade Voluntária; e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Clr>
                <a:srgbClr val="004E60"/>
              </a:buClr>
              <a:buSzPts val="1500"/>
              <a:buAutoNum type="alphaLcParenR"/>
            </a:pPr>
            <a:r>
              <a:rPr lang="pt-BR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Valorização do profissional contábil</a:t>
            </a:r>
            <a:r>
              <a:rPr lang="pt-BR" sz="1500">
                <a:solidFill>
                  <a:srgbClr val="004E60"/>
                </a:solidFill>
              </a:rPr>
              <a:t> </a:t>
            </a:r>
            <a:endParaRPr sz="1500">
              <a:solidFill>
                <a:srgbClr val="004E6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873" y="4092250"/>
            <a:ext cx="846725" cy="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565547" y="-325041"/>
            <a:ext cx="48708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0"/>
            <a:ext cx="9144000" cy="87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Presunções - Omissão de Receita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540550" y="877500"/>
            <a:ext cx="352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533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641850" y="1171475"/>
            <a:ext cx="7565400" cy="27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Art. 64, § 4º, da Lei 4.257/89:</a:t>
            </a:r>
            <a:endParaRPr b="1" sz="1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1500"/>
              <a:buChar char="▪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1. Saldo Credor na Conta Caixa;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Char char="▪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2. Suprimento Indevido na Conta Caixa;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Char char="▪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3. Passivo Fictício;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Calibri"/>
              <a:buChar char="▪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4. DIMP x Faturamento Declarado;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E60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873" y="4141550"/>
            <a:ext cx="846725" cy="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565547" y="-325041"/>
            <a:ext cx="48708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0" y="0"/>
            <a:ext cx="9144000" cy="87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Presunções - Omissão de Receita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540550" y="877500"/>
            <a:ext cx="352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533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641850" y="1171475"/>
            <a:ext cx="7565400" cy="3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Art. 64, § 4º, da Lei 4.257/89:</a:t>
            </a:r>
            <a:endParaRPr b="1" sz="1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1500"/>
              <a:buChar char="▪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1. Saldo Credor na Conta Caixa; e 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Char char="▪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2. Suprimento Indevido na Conta Caixa: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Art. 64 (...) § 4º Reputam-se realizadas operações ou prestações tributáveis, sem pagamento do imposto, a constatação, pelo Fisco, de ocorrências que indiquem omissão da receita, tais como: 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 – insuficiência ou suprimento de caixa sem a comprovação da origem dos recursos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E60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873" y="4141550"/>
            <a:ext cx="846725" cy="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565547" y="-325041"/>
            <a:ext cx="48708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0" y="0"/>
            <a:ext cx="9144000" cy="87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Presunções - Omissão de Receita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540550" y="877500"/>
            <a:ext cx="352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533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641850" y="1171475"/>
            <a:ext cx="7565400" cy="26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Art. 64, § 4º, da Lei 4.257/89:</a:t>
            </a:r>
            <a:endParaRPr b="1" sz="1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1500"/>
              <a:buChar char="▪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3. Passivo Fictício: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Art. 64 (...) § 4º (...) ocorrências que indiquem omissão da receita, tais como: 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II – manutenção, no passivo exigível, de valores relativos a obrigações já pagas ou inexistentes.</a:t>
            </a:r>
            <a:endParaRPr sz="15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E60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873" y="4141550"/>
            <a:ext cx="846725" cy="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565547" y="-325041"/>
            <a:ext cx="48708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0" y="0"/>
            <a:ext cx="9144000" cy="87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Presunções - Omissão de Receita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5540550" y="877500"/>
            <a:ext cx="352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1" marL="533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641850" y="1171475"/>
            <a:ext cx="7565400" cy="28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Art. 64, § 4º, da Lei 4.257/89:</a:t>
            </a:r>
            <a:endParaRPr b="1" sz="1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1500"/>
              <a:buChar char="▪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4. DIMP x Faturamento Declarado: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Art. 64 (...) § 4º (...) ocorrências que indiquem omissão da receita, tais como: 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VI – escrituração que indique valores de vendas inferiores aos informados por instituições financeiras e administradoras de cartões de crédito, de débito ou similar.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4E60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873" y="4141550"/>
            <a:ext cx="846725" cy="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0" y="0"/>
            <a:ext cx="9144000" cy="87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Premissas de Malhas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1"/>
          <p:cNvSpPr/>
          <p:nvPr/>
        </p:nvSpPr>
        <p:spPr>
          <a:xfrm>
            <a:off x="3449050" y="1338075"/>
            <a:ext cx="5515200" cy="3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Contribuintes no radar da SEFAZ/PI:</a:t>
            </a:r>
            <a:endParaRPr b="1"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1500"/>
              <a:buAutoNum type="arabicPeriod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Omissão de ECD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AutoNum type="arabicPeriod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Saldo Credor na Conta Caixa - DA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AutoNum type="arabicPeriod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Entradas (Excluindo Imobilizado) &gt; Saídas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500"/>
              <a:buAutoNum type="arabicPeriod"/>
            </a:pPr>
            <a:r>
              <a:rPr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Faturamento EFD x Faturamento DIMP</a:t>
            </a:r>
            <a:endParaRPr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4E60"/>
              </a:solidFill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0" y="786425"/>
            <a:ext cx="3022500" cy="4357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26362" y="998325"/>
            <a:ext cx="5075225" cy="33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4873" y="4141550"/>
            <a:ext cx="846725" cy="7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>
            <a:off x="0" y="0"/>
            <a:ext cx="9144000" cy="877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Premissas de </a:t>
            </a: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Malhas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3449050" y="1338075"/>
            <a:ext cx="5515200" cy="31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Contribuintes no radar da SEFAZ/PI:</a:t>
            </a:r>
            <a:endParaRPr b="1" sz="18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73763"/>
              </a:buClr>
              <a:buSzPts val="1400"/>
              <a:buAutoNum type="arabicPeriod"/>
            </a:pPr>
            <a:r>
              <a:rPr lang="pt-BR" sz="17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Número de contribuintes em malha: aproximadamente 1700 contribuintes no exercício de 2021</a:t>
            </a:r>
            <a:endParaRPr sz="17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AutoNum type="arabicPeriod"/>
            </a:pPr>
            <a:r>
              <a:rPr lang="pt-BR" sz="17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Ordens de serviço de auditoria contábil em andamento: 12</a:t>
            </a:r>
            <a:endParaRPr sz="17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AutoNum type="arabicPeriod"/>
            </a:pPr>
            <a:r>
              <a:rPr lang="pt-BR" sz="17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pt-BR" sz="17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rojeção - expectativa de intimar contribuintes omissos de ECD e de fazer auditoria em saldo credor de caixa.</a:t>
            </a:r>
            <a:endParaRPr sz="17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4E60"/>
              </a:solidFill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0" y="786425"/>
            <a:ext cx="3022500" cy="4357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873" y="4141550"/>
            <a:ext cx="846725" cy="7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600" y="1597775"/>
            <a:ext cx="2710351" cy="182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