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6" r:id="rId4"/>
    <p:sldId id="284" r:id="rId5"/>
    <p:sldId id="286" r:id="rId6"/>
    <p:sldId id="288" r:id="rId7"/>
    <p:sldId id="289" r:id="rId8"/>
    <p:sldId id="290" r:id="rId9"/>
    <p:sldId id="292" r:id="rId10"/>
    <p:sldId id="300" r:id="rId11"/>
    <p:sldId id="303" r:id="rId12"/>
    <p:sldId id="304" r:id="rId13"/>
    <p:sldId id="306" r:id="rId14"/>
    <p:sldId id="308" r:id="rId15"/>
    <p:sldId id="309" r:id="rId16"/>
    <p:sldId id="261" r:id="rId17"/>
    <p:sldId id="262" r:id="rId18"/>
    <p:sldId id="263" r:id="rId19"/>
    <p:sldId id="274" r:id="rId20"/>
    <p:sldId id="283" r:id="rId21"/>
    <p:sldId id="264" r:id="rId22"/>
    <p:sldId id="275" r:id="rId23"/>
    <p:sldId id="277" r:id="rId24"/>
    <p:sldId id="270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uli Bold" panose="020B0604020202020204" charset="0"/>
      <p:regular r:id="rId31"/>
    </p:embeddedFont>
    <p:embeddedFont>
      <p:font typeface="Muli Regular" panose="020B0604020202020204" charset="0"/>
      <p:regular r:id="rId32"/>
    </p:embeddedFont>
    <p:embeddedFont>
      <p:font typeface="Raleway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N" initials="S" lastIdx="7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844"/>
    <a:srgbClr val="40A82C"/>
    <a:srgbClr val="66CD33"/>
    <a:srgbClr val="40AE35"/>
    <a:srgbClr val="83F142"/>
    <a:srgbClr val="F9FAFC"/>
    <a:srgbClr val="F8F9FB"/>
    <a:srgbClr val="F7F8FA"/>
    <a:srgbClr val="FAFBFD"/>
    <a:srgbClr val="46A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6B543-4A63-46B5-B521-E2031FA18BA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0A3241-C23C-4FE2-8345-40A1E8579006}">
      <dgm:prSet phldrT="[Texto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Patrimônio</a:t>
          </a:r>
          <a:endParaRPr lang="pt-BR" dirty="0"/>
        </a:p>
      </dgm:t>
    </dgm:pt>
    <dgm:pt modelId="{FC90F18D-EFBD-4C76-A75C-79C6EF453B67}" type="parTrans" cxnId="{96F846DE-7929-4A87-A94F-E5BD83CDFE69}">
      <dgm:prSet/>
      <dgm:spPr/>
      <dgm:t>
        <a:bodyPr/>
        <a:lstStyle/>
        <a:p>
          <a:endParaRPr lang="pt-BR"/>
        </a:p>
      </dgm:t>
    </dgm:pt>
    <dgm:pt modelId="{6210B289-E2DB-44E3-BF42-7423C895A09F}" type="sibTrans" cxnId="{96F846DE-7929-4A87-A94F-E5BD83CDFE69}">
      <dgm:prSet/>
      <dgm:spPr/>
      <dgm:t>
        <a:bodyPr/>
        <a:lstStyle/>
        <a:p>
          <a:endParaRPr lang="pt-BR"/>
        </a:p>
      </dgm:t>
    </dgm:pt>
    <dgm:pt modelId="{711996FA-EF1F-4224-A3A8-E0CB59A86CDD}">
      <dgm:prSet phldrT="[Texto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Compras e Contratos</a:t>
          </a:r>
          <a:endParaRPr lang="pt-BR" dirty="0"/>
        </a:p>
      </dgm:t>
    </dgm:pt>
    <dgm:pt modelId="{0B2B195B-9AEF-45FD-8FBE-7EC2683E011A}" type="parTrans" cxnId="{922940A7-2C60-4158-A164-E53E2DC846D5}">
      <dgm:prSet/>
      <dgm:spPr/>
      <dgm:t>
        <a:bodyPr/>
        <a:lstStyle/>
        <a:p>
          <a:endParaRPr lang="pt-BR"/>
        </a:p>
      </dgm:t>
    </dgm:pt>
    <dgm:pt modelId="{26B1E627-BF88-46E4-9BD4-91A77056AEDA}" type="sibTrans" cxnId="{922940A7-2C60-4158-A164-E53E2DC846D5}">
      <dgm:prSet/>
      <dgm:spPr/>
      <dgm:t>
        <a:bodyPr/>
        <a:lstStyle/>
        <a:p>
          <a:endParaRPr lang="pt-BR"/>
        </a:p>
      </dgm:t>
    </dgm:pt>
    <dgm:pt modelId="{D16EDFF0-02EA-4399-A101-EA3E5C2344A8}">
      <dgm:prSet phldrT="[Texto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Conciliação Bancária</a:t>
          </a:r>
          <a:endParaRPr lang="pt-BR" dirty="0"/>
        </a:p>
      </dgm:t>
    </dgm:pt>
    <dgm:pt modelId="{6D3D4263-B331-4CE1-8697-2D2BACEEDFE9}" type="parTrans" cxnId="{2E5CA473-06BF-4DBB-8BF2-4DF52DF7E9F5}">
      <dgm:prSet/>
      <dgm:spPr/>
      <dgm:t>
        <a:bodyPr/>
        <a:lstStyle/>
        <a:p>
          <a:endParaRPr lang="pt-BR"/>
        </a:p>
      </dgm:t>
    </dgm:pt>
    <dgm:pt modelId="{A502F9D4-3E12-4E67-A0EC-15977453F76E}" type="sibTrans" cxnId="{2E5CA473-06BF-4DBB-8BF2-4DF52DF7E9F5}">
      <dgm:prSet/>
      <dgm:spPr/>
      <dgm:t>
        <a:bodyPr/>
        <a:lstStyle/>
        <a:p>
          <a:endParaRPr lang="pt-BR"/>
        </a:p>
      </dgm:t>
    </dgm:pt>
    <dgm:pt modelId="{8B3FCAFF-B842-41B9-9938-DAD12088D08C}">
      <dgm:prSet phldrT="[Texto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Fluxo de Caixa</a:t>
          </a:r>
          <a:endParaRPr lang="pt-BR" dirty="0"/>
        </a:p>
      </dgm:t>
    </dgm:pt>
    <dgm:pt modelId="{7ED8BB48-3185-4DE6-B73F-7BDBAA5690EE}" type="parTrans" cxnId="{9DB63563-9513-4449-803F-AFD878589811}">
      <dgm:prSet/>
      <dgm:spPr/>
      <dgm:t>
        <a:bodyPr/>
        <a:lstStyle/>
        <a:p>
          <a:endParaRPr lang="pt-BR"/>
        </a:p>
      </dgm:t>
    </dgm:pt>
    <dgm:pt modelId="{552D2D11-0DA8-474E-8209-8D6A5DD1AF62}" type="sibTrans" cxnId="{9DB63563-9513-4449-803F-AFD878589811}">
      <dgm:prSet/>
      <dgm:spPr/>
      <dgm:t>
        <a:bodyPr/>
        <a:lstStyle/>
        <a:p>
          <a:endParaRPr lang="pt-BR"/>
        </a:p>
      </dgm:t>
    </dgm:pt>
    <dgm:pt modelId="{C176D164-4990-4F86-860E-12E6B16DDF7A}">
      <dgm:prSet phldrT="[Texto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Projetos</a:t>
          </a:r>
          <a:endParaRPr lang="pt-BR" dirty="0"/>
        </a:p>
      </dgm:t>
    </dgm:pt>
    <dgm:pt modelId="{E61ACB06-B161-46AA-966C-5A06C7566EA1}" type="parTrans" cxnId="{FF1F9FC6-5160-4BC0-AA26-6AF3045A9807}">
      <dgm:prSet/>
      <dgm:spPr/>
      <dgm:t>
        <a:bodyPr/>
        <a:lstStyle/>
        <a:p>
          <a:endParaRPr lang="pt-BR"/>
        </a:p>
      </dgm:t>
    </dgm:pt>
    <dgm:pt modelId="{C3599D82-141C-429F-BD78-34B63859F594}" type="sibTrans" cxnId="{FF1F9FC6-5160-4BC0-AA26-6AF3045A9807}">
      <dgm:prSet/>
      <dgm:spPr/>
      <dgm:t>
        <a:bodyPr/>
        <a:lstStyle/>
        <a:p>
          <a:endParaRPr lang="pt-BR"/>
        </a:p>
      </dgm:t>
    </dgm:pt>
    <dgm:pt modelId="{56F81DEF-6134-48A7-993F-B04A3189D1B9}">
      <dgm:prSet phldrT="[Texto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 dirty="0"/>
            <a:t>Integrações</a:t>
          </a:r>
          <a:endParaRPr lang="pt-BR" dirty="0"/>
        </a:p>
      </dgm:t>
    </dgm:pt>
    <dgm:pt modelId="{7714E8D3-CBC8-4412-A931-069C5FA87A86}" type="parTrans" cxnId="{EE66ACE7-6F42-4613-8A51-B6D72C4FEAB5}">
      <dgm:prSet/>
      <dgm:spPr/>
      <dgm:t>
        <a:bodyPr/>
        <a:lstStyle/>
        <a:p>
          <a:endParaRPr lang="pt-BR"/>
        </a:p>
      </dgm:t>
    </dgm:pt>
    <dgm:pt modelId="{8D4E860B-039E-40D9-9DFB-3452303F1C8C}" type="sibTrans" cxnId="{EE66ACE7-6F42-4613-8A51-B6D72C4FEAB5}">
      <dgm:prSet/>
      <dgm:spPr/>
      <dgm:t>
        <a:bodyPr/>
        <a:lstStyle/>
        <a:p>
          <a:endParaRPr lang="pt-BR"/>
        </a:p>
      </dgm:t>
    </dgm:pt>
    <dgm:pt modelId="{E3C02FA3-86E6-4E1C-9940-4131A816F7A5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b="1"/>
            <a:t>Dívida Pública</a:t>
          </a:r>
          <a:endParaRPr lang="pt-BR" b="1" dirty="0"/>
        </a:p>
      </dgm:t>
    </dgm:pt>
    <dgm:pt modelId="{4BCC081A-9FE8-4D2F-A101-CBA319D473E4}" type="parTrans" cxnId="{0423893E-F154-4760-AC6F-5FBE02F16CDF}">
      <dgm:prSet/>
      <dgm:spPr/>
      <dgm:t>
        <a:bodyPr/>
        <a:lstStyle/>
        <a:p>
          <a:endParaRPr lang="pt-BR"/>
        </a:p>
      </dgm:t>
    </dgm:pt>
    <dgm:pt modelId="{3D08FB2D-E2C6-42F0-8FCA-E7A8950EE714}" type="sibTrans" cxnId="{0423893E-F154-4760-AC6F-5FBE02F16CDF}">
      <dgm:prSet/>
      <dgm:spPr/>
      <dgm:t>
        <a:bodyPr/>
        <a:lstStyle/>
        <a:p>
          <a:endParaRPr lang="pt-BR"/>
        </a:p>
      </dgm:t>
    </dgm:pt>
    <dgm:pt modelId="{4DA9C5EA-3376-4F62-9CB0-57973599D953}" type="pres">
      <dgm:prSet presAssocID="{50B6B543-4A63-46B5-B521-E2031FA18BA8}" presName="compositeShape" presStyleCnt="0">
        <dgm:presLayoutVars>
          <dgm:dir/>
          <dgm:resizeHandles/>
        </dgm:presLayoutVars>
      </dgm:prSet>
      <dgm:spPr/>
    </dgm:pt>
    <dgm:pt modelId="{F093CFDF-3E8D-4549-B45E-B8CEA387F7E8}" type="pres">
      <dgm:prSet presAssocID="{50B6B543-4A63-46B5-B521-E2031FA18BA8}" presName="pyramid" presStyleLbl="node1" presStyleIdx="0" presStyleCnt="1" custScaleX="168520" custScaleY="94652" custLinFactNeighborX="-5019"/>
      <dgm:spPr>
        <a:gradFill flip="none" rotWithShape="0">
          <a:gsLst>
            <a:gs pos="64500">
              <a:srgbClr val="40A82C"/>
            </a:gs>
            <a:gs pos="0">
              <a:srgbClr val="66CD33"/>
            </a:gs>
            <a:gs pos="50000">
              <a:srgbClr val="1E4844"/>
            </a:gs>
            <a:gs pos="100000">
              <a:srgbClr val="46A89F">
                <a:shade val="100000"/>
                <a:satMod val="115000"/>
              </a:srgbClr>
            </a:gs>
          </a:gsLst>
          <a:lin ang="0" scaled="1"/>
          <a:tileRect/>
        </a:gradFill>
        <a:ln>
          <a:solidFill>
            <a:srgbClr val="46A89F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</dgm:pt>
    <dgm:pt modelId="{D88EFE1B-EDE1-4A20-9A59-2956E8F35773}" type="pres">
      <dgm:prSet presAssocID="{50B6B543-4A63-46B5-B521-E2031FA18BA8}" presName="theList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93D4738-D5FA-4A5F-B8DF-1F3B62A81E81}" type="pres">
      <dgm:prSet presAssocID="{B70A3241-C23C-4FE2-8345-40A1E8579006}" presName="aNode" presStyleLbl="fgAcc1" presStyleIdx="0" presStyleCnt="7">
        <dgm:presLayoutVars>
          <dgm:bulletEnabled val="1"/>
        </dgm:presLayoutVars>
      </dgm:prSet>
      <dgm:spPr/>
    </dgm:pt>
    <dgm:pt modelId="{8E674608-3348-4594-A71F-DEB48EFC1689}" type="pres">
      <dgm:prSet presAssocID="{B70A3241-C23C-4FE2-8345-40A1E8579006}" presName="a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2F14AFFB-9864-4D6E-A4E0-2BAA557114AB}" type="pres">
      <dgm:prSet presAssocID="{711996FA-EF1F-4224-A3A8-E0CB59A86CDD}" presName="aNode" presStyleLbl="fgAcc1" presStyleIdx="1" presStyleCnt="7">
        <dgm:presLayoutVars>
          <dgm:bulletEnabled val="1"/>
        </dgm:presLayoutVars>
      </dgm:prSet>
      <dgm:spPr/>
    </dgm:pt>
    <dgm:pt modelId="{9F2962E4-5C81-429C-AD57-48B88572B269}" type="pres">
      <dgm:prSet presAssocID="{711996FA-EF1F-4224-A3A8-E0CB59A86CDD}" presName="a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955E5E8-4D79-4B06-B855-AB089CEAB5D9}" type="pres">
      <dgm:prSet presAssocID="{D16EDFF0-02EA-4399-A101-EA3E5C2344A8}" presName="aNode" presStyleLbl="fgAcc1" presStyleIdx="2" presStyleCnt="7" custLinFactNeighborX="-405" custLinFactNeighborY="25248">
        <dgm:presLayoutVars>
          <dgm:bulletEnabled val="1"/>
        </dgm:presLayoutVars>
      </dgm:prSet>
      <dgm:spPr/>
    </dgm:pt>
    <dgm:pt modelId="{31B238B6-7AB2-447F-8416-5BEDD9C96AC9}" type="pres">
      <dgm:prSet presAssocID="{D16EDFF0-02EA-4399-A101-EA3E5C2344A8}" presName="a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6B6E1B6-0B1F-4F32-B063-EDCE93AC7A0A}" type="pres">
      <dgm:prSet presAssocID="{E3C02FA3-86E6-4E1C-9940-4131A816F7A5}" presName="aNode" presStyleLbl="fgAcc1" presStyleIdx="3" presStyleCnt="7">
        <dgm:presLayoutVars>
          <dgm:bulletEnabled val="1"/>
        </dgm:presLayoutVars>
      </dgm:prSet>
      <dgm:spPr/>
    </dgm:pt>
    <dgm:pt modelId="{DE5C5F0B-9E0E-45A1-84E5-FFE9C395FB10}" type="pres">
      <dgm:prSet presAssocID="{E3C02FA3-86E6-4E1C-9940-4131A816F7A5}" presName="a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EDAB135-5507-4E95-9F84-8F27FF36A721}" type="pres">
      <dgm:prSet presAssocID="{8B3FCAFF-B842-41B9-9938-DAD12088D08C}" presName="aNode" presStyleLbl="fgAcc1" presStyleIdx="4" presStyleCnt="7" custLinFactNeighborX="-405" custLinFactNeighborY="25248">
        <dgm:presLayoutVars>
          <dgm:bulletEnabled val="1"/>
        </dgm:presLayoutVars>
      </dgm:prSet>
      <dgm:spPr/>
    </dgm:pt>
    <dgm:pt modelId="{0DBF8A9E-459A-4CF7-B93E-B9F42FC80F8A}" type="pres">
      <dgm:prSet presAssocID="{8B3FCAFF-B842-41B9-9938-DAD12088D08C}" presName="a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2A5AEBB-E011-4DC6-B1A9-6B0F2A0DE0B6}" type="pres">
      <dgm:prSet presAssocID="{C176D164-4990-4F86-860E-12E6B16DDF7A}" presName="aNode" presStyleLbl="fgAcc1" presStyleIdx="5" presStyleCnt="7" custLinFactNeighborX="-405" custLinFactNeighborY="25248">
        <dgm:presLayoutVars>
          <dgm:bulletEnabled val="1"/>
        </dgm:presLayoutVars>
      </dgm:prSet>
      <dgm:spPr/>
    </dgm:pt>
    <dgm:pt modelId="{226BC447-5D50-4BE5-8D5E-E8D1B74189DB}" type="pres">
      <dgm:prSet presAssocID="{C176D164-4990-4F86-860E-12E6B16DDF7A}" presName="a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F194427-34EF-4E70-B12D-A56B18BEB401}" type="pres">
      <dgm:prSet presAssocID="{56F81DEF-6134-48A7-993F-B04A3189D1B9}" presName="aNode" presStyleLbl="fgAcc1" presStyleIdx="6" presStyleCnt="7" custLinFactNeighborX="-405" custLinFactNeighborY="25248">
        <dgm:presLayoutVars>
          <dgm:bulletEnabled val="1"/>
        </dgm:presLayoutVars>
      </dgm:prSet>
      <dgm:spPr/>
    </dgm:pt>
    <dgm:pt modelId="{487BF1D3-6249-4D2E-855D-F53D2C42EC79}" type="pres">
      <dgm:prSet presAssocID="{56F81DEF-6134-48A7-993F-B04A3189D1B9}" presName="a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8EAEA82A-61D9-4B26-918D-9331C6F98A52}" type="presOf" srcId="{C176D164-4990-4F86-860E-12E6B16DDF7A}" destId="{A2A5AEBB-E011-4DC6-B1A9-6B0F2A0DE0B6}" srcOrd="0" destOrd="0" presId="urn:microsoft.com/office/officeart/2005/8/layout/pyramid2"/>
    <dgm:cxn modelId="{0423893E-F154-4760-AC6F-5FBE02F16CDF}" srcId="{50B6B543-4A63-46B5-B521-E2031FA18BA8}" destId="{E3C02FA3-86E6-4E1C-9940-4131A816F7A5}" srcOrd="3" destOrd="0" parTransId="{4BCC081A-9FE8-4D2F-A101-CBA319D473E4}" sibTransId="{3D08FB2D-E2C6-42F0-8FCA-E7A8950EE714}"/>
    <dgm:cxn modelId="{C789565E-77EB-4A57-AC2A-67F618997292}" type="presOf" srcId="{8B3FCAFF-B842-41B9-9938-DAD12088D08C}" destId="{8EDAB135-5507-4E95-9F84-8F27FF36A721}" srcOrd="0" destOrd="0" presId="urn:microsoft.com/office/officeart/2005/8/layout/pyramid2"/>
    <dgm:cxn modelId="{9DB63563-9513-4449-803F-AFD878589811}" srcId="{50B6B543-4A63-46B5-B521-E2031FA18BA8}" destId="{8B3FCAFF-B842-41B9-9938-DAD12088D08C}" srcOrd="4" destOrd="0" parTransId="{7ED8BB48-3185-4DE6-B73F-7BDBAA5690EE}" sibTransId="{552D2D11-0DA8-474E-8209-8D6A5DD1AF62}"/>
    <dgm:cxn modelId="{10C3C743-2556-475F-BD84-3901B026D17C}" type="presOf" srcId="{B70A3241-C23C-4FE2-8345-40A1E8579006}" destId="{A93D4738-D5FA-4A5F-B8DF-1F3B62A81E81}" srcOrd="0" destOrd="0" presId="urn:microsoft.com/office/officeart/2005/8/layout/pyramid2"/>
    <dgm:cxn modelId="{E60F6771-0DFD-4666-9894-7AB89477ECAB}" type="presOf" srcId="{711996FA-EF1F-4224-A3A8-E0CB59A86CDD}" destId="{2F14AFFB-9864-4D6E-A4E0-2BAA557114AB}" srcOrd="0" destOrd="0" presId="urn:microsoft.com/office/officeart/2005/8/layout/pyramid2"/>
    <dgm:cxn modelId="{2E5CA473-06BF-4DBB-8BF2-4DF52DF7E9F5}" srcId="{50B6B543-4A63-46B5-B521-E2031FA18BA8}" destId="{D16EDFF0-02EA-4399-A101-EA3E5C2344A8}" srcOrd="2" destOrd="0" parTransId="{6D3D4263-B331-4CE1-8697-2D2BACEEDFE9}" sibTransId="{A502F9D4-3E12-4E67-A0EC-15977453F76E}"/>
    <dgm:cxn modelId="{880B9081-09AC-469C-B022-7EB0365C9FF5}" type="presOf" srcId="{D16EDFF0-02EA-4399-A101-EA3E5C2344A8}" destId="{1955E5E8-4D79-4B06-B855-AB089CEAB5D9}" srcOrd="0" destOrd="0" presId="urn:microsoft.com/office/officeart/2005/8/layout/pyramid2"/>
    <dgm:cxn modelId="{7D5C278A-0837-46B7-8A64-C4A562CF7C12}" type="presOf" srcId="{E3C02FA3-86E6-4E1C-9940-4131A816F7A5}" destId="{A6B6E1B6-0B1F-4F32-B063-EDCE93AC7A0A}" srcOrd="0" destOrd="0" presId="urn:microsoft.com/office/officeart/2005/8/layout/pyramid2"/>
    <dgm:cxn modelId="{922940A7-2C60-4158-A164-E53E2DC846D5}" srcId="{50B6B543-4A63-46B5-B521-E2031FA18BA8}" destId="{711996FA-EF1F-4224-A3A8-E0CB59A86CDD}" srcOrd="1" destOrd="0" parTransId="{0B2B195B-9AEF-45FD-8FBE-7EC2683E011A}" sibTransId="{26B1E627-BF88-46E4-9BD4-91A77056AEDA}"/>
    <dgm:cxn modelId="{FF1F9FC6-5160-4BC0-AA26-6AF3045A9807}" srcId="{50B6B543-4A63-46B5-B521-E2031FA18BA8}" destId="{C176D164-4990-4F86-860E-12E6B16DDF7A}" srcOrd="5" destOrd="0" parTransId="{E61ACB06-B161-46AA-966C-5A06C7566EA1}" sibTransId="{C3599D82-141C-429F-BD78-34B63859F594}"/>
    <dgm:cxn modelId="{96F846DE-7929-4A87-A94F-E5BD83CDFE69}" srcId="{50B6B543-4A63-46B5-B521-E2031FA18BA8}" destId="{B70A3241-C23C-4FE2-8345-40A1E8579006}" srcOrd="0" destOrd="0" parTransId="{FC90F18D-EFBD-4C76-A75C-79C6EF453B67}" sibTransId="{6210B289-E2DB-44E3-BF42-7423C895A09F}"/>
    <dgm:cxn modelId="{46DC14E2-4DA1-4C4F-82B8-1B09AAE48148}" type="presOf" srcId="{56F81DEF-6134-48A7-993F-B04A3189D1B9}" destId="{EF194427-34EF-4E70-B12D-A56B18BEB401}" srcOrd="0" destOrd="0" presId="urn:microsoft.com/office/officeart/2005/8/layout/pyramid2"/>
    <dgm:cxn modelId="{EE66ACE7-6F42-4613-8A51-B6D72C4FEAB5}" srcId="{50B6B543-4A63-46B5-B521-E2031FA18BA8}" destId="{56F81DEF-6134-48A7-993F-B04A3189D1B9}" srcOrd="6" destOrd="0" parTransId="{7714E8D3-CBC8-4412-A931-069C5FA87A86}" sibTransId="{8D4E860B-039E-40D9-9DFB-3452303F1C8C}"/>
    <dgm:cxn modelId="{D34A86F6-A6FD-4F68-AB52-157BE5694BFD}" type="presOf" srcId="{50B6B543-4A63-46B5-B521-E2031FA18BA8}" destId="{4DA9C5EA-3376-4F62-9CB0-57973599D953}" srcOrd="0" destOrd="0" presId="urn:microsoft.com/office/officeart/2005/8/layout/pyramid2"/>
    <dgm:cxn modelId="{0F5B549E-42A0-4D43-BCA0-8082B8EDB3C2}" type="presParOf" srcId="{4DA9C5EA-3376-4F62-9CB0-57973599D953}" destId="{F093CFDF-3E8D-4549-B45E-B8CEA387F7E8}" srcOrd="0" destOrd="0" presId="urn:microsoft.com/office/officeart/2005/8/layout/pyramid2"/>
    <dgm:cxn modelId="{AFE8E880-5DB1-48DA-92AC-4ACD5919941F}" type="presParOf" srcId="{4DA9C5EA-3376-4F62-9CB0-57973599D953}" destId="{D88EFE1B-EDE1-4A20-9A59-2956E8F35773}" srcOrd="1" destOrd="0" presId="urn:microsoft.com/office/officeart/2005/8/layout/pyramid2"/>
    <dgm:cxn modelId="{447732B2-BC0C-4D63-8C56-B4CD8610DB0F}" type="presParOf" srcId="{D88EFE1B-EDE1-4A20-9A59-2956E8F35773}" destId="{A93D4738-D5FA-4A5F-B8DF-1F3B62A81E81}" srcOrd="0" destOrd="0" presId="urn:microsoft.com/office/officeart/2005/8/layout/pyramid2"/>
    <dgm:cxn modelId="{FC5C521A-2E15-4E49-A82C-C1BCE2C75560}" type="presParOf" srcId="{D88EFE1B-EDE1-4A20-9A59-2956E8F35773}" destId="{8E674608-3348-4594-A71F-DEB48EFC1689}" srcOrd="1" destOrd="0" presId="urn:microsoft.com/office/officeart/2005/8/layout/pyramid2"/>
    <dgm:cxn modelId="{7723FBB9-1D53-48C3-A6F9-3377539B258D}" type="presParOf" srcId="{D88EFE1B-EDE1-4A20-9A59-2956E8F35773}" destId="{2F14AFFB-9864-4D6E-A4E0-2BAA557114AB}" srcOrd="2" destOrd="0" presId="urn:microsoft.com/office/officeart/2005/8/layout/pyramid2"/>
    <dgm:cxn modelId="{FB6547E6-5495-429F-93E9-0A23F7367F7A}" type="presParOf" srcId="{D88EFE1B-EDE1-4A20-9A59-2956E8F35773}" destId="{9F2962E4-5C81-429C-AD57-48B88572B269}" srcOrd="3" destOrd="0" presId="urn:microsoft.com/office/officeart/2005/8/layout/pyramid2"/>
    <dgm:cxn modelId="{5E62802A-CA43-4EB8-9795-0556D93E37AA}" type="presParOf" srcId="{D88EFE1B-EDE1-4A20-9A59-2956E8F35773}" destId="{1955E5E8-4D79-4B06-B855-AB089CEAB5D9}" srcOrd="4" destOrd="0" presId="urn:microsoft.com/office/officeart/2005/8/layout/pyramid2"/>
    <dgm:cxn modelId="{5569B4B6-1C85-43FF-902D-3D420092AC91}" type="presParOf" srcId="{D88EFE1B-EDE1-4A20-9A59-2956E8F35773}" destId="{31B238B6-7AB2-447F-8416-5BEDD9C96AC9}" srcOrd="5" destOrd="0" presId="urn:microsoft.com/office/officeart/2005/8/layout/pyramid2"/>
    <dgm:cxn modelId="{82A87417-A43C-4B3B-8641-B97E2C90D94B}" type="presParOf" srcId="{D88EFE1B-EDE1-4A20-9A59-2956E8F35773}" destId="{A6B6E1B6-0B1F-4F32-B063-EDCE93AC7A0A}" srcOrd="6" destOrd="0" presId="urn:microsoft.com/office/officeart/2005/8/layout/pyramid2"/>
    <dgm:cxn modelId="{255387AF-8839-402A-89F9-A07607049813}" type="presParOf" srcId="{D88EFE1B-EDE1-4A20-9A59-2956E8F35773}" destId="{DE5C5F0B-9E0E-45A1-84E5-FFE9C395FB10}" srcOrd="7" destOrd="0" presId="urn:microsoft.com/office/officeart/2005/8/layout/pyramid2"/>
    <dgm:cxn modelId="{5A6F299B-8478-4251-BA41-9D94131F6556}" type="presParOf" srcId="{D88EFE1B-EDE1-4A20-9A59-2956E8F35773}" destId="{8EDAB135-5507-4E95-9F84-8F27FF36A721}" srcOrd="8" destOrd="0" presId="urn:microsoft.com/office/officeart/2005/8/layout/pyramid2"/>
    <dgm:cxn modelId="{FF445313-0D18-4881-83CC-CA8338D42612}" type="presParOf" srcId="{D88EFE1B-EDE1-4A20-9A59-2956E8F35773}" destId="{0DBF8A9E-459A-4CF7-B93E-B9F42FC80F8A}" srcOrd="9" destOrd="0" presId="urn:microsoft.com/office/officeart/2005/8/layout/pyramid2"/>
    <dgm:cxn modelId="{D00E92A8-2C74-40BE-92B3-DF099F60169B}" type="presParOf" srcId="{D88EFE1B-EDE1-4A20-9A59-2956E8F35773}" destId="{A2A5AEBB-E011-4DC6-B1A9-6B0F2A0DE0B6}" srcOrd="10" destOrd="0" presId="urn:microsoft.com/office/officeart/2005/8/layout/pyramid2"/>
    <dgm:cxn modelId="{A886A99A-6656-46F7-8C7B-1BEF0E2263AD}" type="presParOf" srcId="{D88EFE1B-EDE1-4A20-9A59-2956E8F35773}" destId="{226BC447-5D50-4BE5-8D5E-E8D1B74189DB}" srcOrd="11" destOrd="0" presId="urn:microsoft.com/office/officeart/2005/8/layout/pyramid2"/>
    <dgm:cxn modelId="{D031A5AC-8C0A-49D3-A269-2EA4039A5FF9}" type="presParOf" srcId="{D88EFE1B-EDE1-4A20-9A59-2956E8F35773}" destId="{EF194427-34EF-4E70-B12D-A56B18BEB401}" srcOrd="12" destOrd="0" presId="urn:microsoft.com/office/officeart/2005/8/layout/pyramid2"/>
    <dgm:cxn modelId="{D8BE356B-6D33-4FAF-A09B-D30B2E19E9E8}" type="presParOf" srcId="{D88EFE1B-EDE1-4A20-9A59-2956E8F35773}" destId="{487BF1D3-6249-4D2E-855D-F53D2C42EC79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3CFDF-3E8D-4549-B45E-B8CEA387F7E8}">
      <dsp:nvSpPr>
        <dsp:cNvPr id="0" name=""/>
        <dsp:cNvSpPr/>
      </dsp:nvSpPr>
      <dsp:spPr>
        <a:xfrm>
          <a:off x="0" y="170547"/>
          <a:ext cx="10748198" cy="6036900"/>
        </a:xfrm>
        <a:prstGeom prst="triangle">
          <a:avLst/>
        </a:prstGeom>
        <a:gradFill flip="none" rotWithShape="0">
          <a:gsLst>
            <a:gs pos="64500">
              <a:srgbClr val="40A82C"/>
            </a:gs>
            <a:gs pos="0">
              <a:srgbClr val="66CD33"/>
            </a:gs>
            <a:gs pos="50000">
              <a:srgbClr val="1E4844"/>
            </a:gs>
            <a:gs pos="100000">
              <a:srgbClr val="46A89F">
                <a:shade val="100000"/>
                <a:satMod val="115000"/>
              </a:srgbClr>
            </a:gs>
          </a:gsLst>
          <a:lin ang="0" scaled="1"/>
          <a:tileRect/>
        </a:gradFill>
        <a:ln w="25400" cap="flat" cmpd="sng" algn="ctr">
          <a:solidFill>
            <a:srgbClr val="46A89F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D4738-D5FA-4A5F-B8DF-1F3B62A81E81}">
      <dsp:nvSpPr>
        <dsp:cNvPr id="0" name=""/>
        <dsp:cNvSpPr/>
      </dsp:nvSpPr>
      <dsp:spPr>
        <a:xfrm>
          <a:off x="5374105" y="638422"/>
          <a:ext cx="4145697" cy="6477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Patrimônio</a:t>
          </a:r>
          <a:endParaRPr lang="pt-BR" sz="2700" kern="1200" dirty="0"/>
        </a:p>
      </dsp:txBody>
      <dsp:txXfrm>
        <a:off x="5405726" y="670043"/>
        <a:ext cx="4082455" cy="584523"/>
      </dsp:txXfrm>
    </dsp:sp>
    <dsp:sp modelId="{2F14AFFB-9864-4D6E-A4E0-2BAA557114AB}">
      <dsp:nvSpPr>
        <dsp:cNvPr id="0" name=""/>
        <dsp:cNvSpPr/>
      </dsp:nvSpPr>
      <dsp:spPr>
        <a:xfrm>
          <a:off x="5374105" y="1367158"/>
          <a:ext cx="4145697" cy="6477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Compras e Contratos</a:t>
          </a:r>
          <a:endParaRPr lang="pt-BR" sz="2700" kern="1200" dirty="0"/>
        </a:p>
      </dsp:txBody>
      <dsp:txXfrm>
        <a:off x="5405726" y="1398779"/>
        <a:ext cx="4082455" cy="584523"/>
      </dsp:txXfrm>
    </dsp:sp>
    <dsp:sp modelId="{1955E5E8-4D79-4B06-B855-AB089CEAB5D9}">
      <dsp:nvSpPr>
        <dsp:cNvPr id="0" name=""/>
        <dsp:cNvSpPr/>
      </dsp:nvSpPr>
      <dsp:spPr>
        <a:xfrm>
          <a:off x="5357315" y="2116337"/>
          <a:ext cx="4145697" cy="6477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Conciliação Bancária</a:t>
          </a:r>
          <a:endParaRPr lang="pt-BR" sz="2700" kern="1200" dirty="0"/>
        </a:p>
      </dsp:txBody>
      <dsp:txXfrm>
        <a:off x="5388936" y="2147958"/>
        <a:ext cx="4082455" cy="584523"/>
      </dsp:txXfrm>
    </dsp:sp>
    <dsp:sp modelId="{A6B6E1B6-0B1F-4F32-B063-EDCE93AC7A0A}">
      <dsp:nvSpPr>
        <dsp:cNvPr id="0" name=""/>
        <dsp:cNvSpPr/>
      </dsp:nvSpPr>
      <dsp:spPr>
        <a:xfrm>
          <a:off x="5374105" y="2824630"/>
          <a:ext cx="4145697" cy="6477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Dívida Pública</a:t>
          </a:r>
          <a:endParaRPr lang="pt-BR" sz="2700" b="1" kern="1200" dirty="0"/>
        </a:p>
      </dsp:txBody>
      <dsp:txXfrm>
        <a:off x="5405726" y="2856251"/>
        <a:ext cx="4082455" cy="584523"/>
      </dsp:txXfrm>
    </dsp:sp>
    <dsp:sp modelId="{8EDAB135-5507-4E95-9F84-8F27FF36A721}">
      <dsp:nvSpPr>
        <dsp:cNvPr id="0" name=""/>
        <dsp:cNvSpPr/>
      </dsp:nvSpPr>
      <dsp:spPr>
        <a:xfrm>
          <a:off x="5357315" y="3573809"/>
          <a:ext cx="4145697" cy="6477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Fluxo de Caixa</a:t>
          </a:r>
          <a:endParaRPr lang="pt-BR" sz="2700" kern="1200" dirty="0"/>
        </a:p>
      </dsp:txBody>
      <dsp:txXfrm>
        <a:off x="5388936" y="3605430"/>
        <a:ext cx="4082455" cy="584523"/>
      </dsp:txXfrm>
    </dsp:sp>
    <dsp:sp modelId="{A2A5AEBB-E011-4DC6-B1A9-6B0F2A0DE0B6}">
      <dsp:nvSpPr>
        <dsp:cNvPr id="0" name=""/>
        <dsp:cNvSpPr/>
      </dsp:nvSpPr>
      <dsp:spPr>
        <a:xfrm>
          <a:off x="5357315" y="4302545"/>
          <a:ext cx="4145697" cy="6477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Projetos</a:t>
          </a:r>
          <a:endParaRPr lang="pt-BR" sz="2700" kern="1200" dirty="0"/>
        </a:p>
      </dsp:txBody>
      <dsp:txXfrm>
        <a:off x="5388936" y="4334166"/>
        <a:ext cx="4082455" cy="584523"/>
      </dsp:txXfrm>
    </dsp:sp>
    <dsp:sp modelId="{EF194427-34EF-4E70-B12D-A56B18BEB401}">
      <dsp:nvSpPr>
        <dsp:cNvPr id="0" name=""/>
        <dsp:cNvSpPr/>
      </dsp:nvSpPr>
      <dsp:spPr>
        <a:xfrm>
          <a:off x="5357315" y="5031281"/>
          <a:ext cx="4145697" cy="6477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Integrações</a:t>
          </a:r>
          <a:endParaRPr lang="pt-BR" sz="2700" kern="1200" dirty="0"/>
        </a:p>
      </dsp:txBody>
      <dsp:txXfrm>
        <a:off x="5388936" y="5062902"/>
        <a:ext cx="4082455" cy="584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337B5-BCD5-4320-AB30-9E26BB0643A2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2BEA2-01DC-425E-8E58-219F9E8DB2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30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6589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  <p:sp>
        <p:nvSpPr>
          <p:cNvPr id="1658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58DCE-4ECF-4CDA-96EC-A3B0DB67426E}" type="slidenum">
              <a:rPr lang="pt-BR" smtClean="0">
                <a:latin typeface="Arial" pitchFamily="34" charset="0"/>
              </a:rPr>
              <a:pPr/>
              <a:t>6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2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28A0B-D225-4F63-95A4-369EFDB2E640}" type="slidenum">
              <a:rPr lang="pt-BR" smtClean="0">
                <a:latin typeface="Arial" pitchFamily="34" charset="0"/>
              </a:rPr>
              <a:pPr/>
              <a:t>8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7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4" t="26476" b="30598"/>
          <a:stretch/>
        </p:blipFill>
        <p:spPr>
          <a:xfrm>
            <a:off x="0" y="0"/>
            <a:ext cx="18302990" cy="10354455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587708" y="1943100"/>
            <a:ext cx="1093282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pt-BR" sz="9600" b="1" dirty="0" err="1">
                <a:solidFill>
                  <a:srgbClr val="66CD33"/>
                </a:solidFill>
                <a:latin typeface="Muli Bold"/>
              </a:rPr>
              <a:t>SIAFIC´s</a:t>
            </a:r>
            <a:r>
              <a:rPr lang="pt-BR" sz="9600" b="1" dirty="0">
                <a:solidFill>
                  <a:srgbClr val="66CD33"/>
                </a:solidFill>
                <a:latin typeface="Muli Bold"/>
              </a:rPr>
              <a:t> e a Qualidade das Contas Públicas</a:t>
            </a:r>
            <a:endParaRPr lang="en-US" sz="9600" b="1" dirty="0">
              <a:solidFill>
                <a:srgbClr val="66CD33"/>
              </a:solidFill>
              <a:latin typeface="Muli Bold"/>
            </a:endParaRPr>
          </a:p>
        </p:txBody>
      </p:sp>
      <p:sp>
        <p:nvSpPr>
          <p:cNvPr id="27" name="TextBox 2"/>
          <p:cNvSpPr txBox="1"/>
          <p:nvPr/>
        </p:nvSpPr>
        <p:spPr>
          <a:xfrm>
            <a:off x="1563974" y="5759978"/>
            <a:ext cx="9906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pt-BR" sz="4400" b="1" dirty="0">
                <a:solidFill>
                  <a:srgbClr val="1E4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Bold"/>
              </a:rPr>
              <a:t>Ricjardeson Rocha Dias</a:t>
            </a:r>
            <a:endParaRPr lang="en-US" sz="4400" b="1" dirty="0">
              <a:solidFill>
                <a:srgbClr val="1E48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Bold"/>
            </a:endParaRPr>
          </a:p>
        </p:txBody>
      </p:sp>
      <p:sp>
        <p:nvSpPr>
          <p:cNvPr id="29" name="TextBox 2"/>
          <p:cNvSpPr txBox="1"/>
          <p:nvPr/>
        </p:nvSpPr>
        <p:spPr>
          <a:xfrm>
            <a:off x="1563974" y="2004879"/>
            <a:ext cx="1093282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pt-BR" sz="9600" b="1" dirty="0" err="1">
                <a:solidFill>
                  <a:srgbClr val="1E4844"/>
                </a:solidFill>
                <a:latin typeface="Muli Bold"/>
              </a:rPr>
              <a:t>SIAFIC´s</a:t>
            </a:r>
            <a:r>
              <a:rPr lang="pt-BR" sz="9600" b="1" dirty="0">
                <a:solidFill>
                  <a:srgbClr val="1E4844"/>
                </a:solidFill>
                <a:latin typeface="Muli Bold"/>
              </a:rPr>
              <a:t> e a Qualidade das Contas Públicas</a:t>
            </a:r>
            <a:endParaRPr lang="en-US" sz="9600" b="1" dirty="0">
              <a:solidFill>
                <a:srgbClr val="1E4844"/>
              </a:solidFill>
              <a:latin typeface="Muli Bold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1374" l="9949" r="90128">
                        <a14:foregroundMark x1="52468" y1="74615" x2="52468" y2="74615"/>
                        <a14:foregroundMark x1="66421" y1="74286" x2="66421" y2="74286"/>
                        <a14:foregroundMark x1="78818" y1="70879" x2="78818" y2="70879"/>
                        <a14:foregroundMark x1="46405" y1="29670" x2="46405" y2="29670"/>
                        <a14:foregroundMark x1="40964" y1="10604" x2="40964" y2="10604"/>
                        <a14:foregroundMark x1="24407" y1="71538" x2="24407" y2="71538"/>
                        <a14:foregroundMark x1="39409" y1="72143" x2="39409" y2="7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774" y="5295900"/>
            <a:ext cx="2625014" cy="1857265"/>
          </a:xfrm>
          <a:prstGeom prst="rect">
            <a:avLst/>
          </a:prstGeom>
        </p:spPr>
      </p:pic>
      <p:sp>
        <p:nvSpPr>
          <p:cNvPr id="32" name="TextBox 2"/>
          <p:cNvSpPr txBox="1"/>
          <p:nvPr/>
        </p:nvSpPr>
        <p:spPr>
          <a:xfrm>
            <a:off x="14273134" y="4000500"/>
            <a:ext cx="2082384" cy="984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pt-BR" sz="2000" b="1" dirty="0">
                <a:solidFill>
                  <a:srgbClr val="1E4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Bold"/>
              </a:rPr>
              <a:t>Realização:</a:t>
            </a:r>
            <a:endParaRPr lang="en-US" sz="2000" b="1" dirty="0">
              <a:solidFill>
                <a:srgbClr val="1E48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Bold"/>
            </a:endParaRPr>
          </a:p>
        </p:txBody>
      </p:sp>
      <p:sp>
        <p:nvSpPr>
          <p:cNvPr id="33" name="TextBox 2"/>
          <p:cNvSpPr txBox="1"/>
          <p:nvPr/>
        </p:nvSpPr>
        <p:spPr>
          <a:xfrm>
            <a:off x="14273134" y="6660850"/>
            <a:ext cx="2082384" cy="984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pt-BR" sz="2000" b="1" dirty="0">
                <a:solidFill>
                  <a:srgbClr val="1E4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Bold"/>
              </a:rPr>
              <a:t>Apoio:</a:t>
            </a:r>
            <a:endParaRPr lang="en-US" sz="2000" b="1" dirty="0">
              <a:solidFill>
                <a:srgbClr val="1E48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Bold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618" y="7880129"/>
            <a:ext cx="2054312" cy="1551079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91" b="94258" l="4564" r="94191">
                        <a14:foregroundMark x1="51867" y1="23923" x2="51867" y2="23923"/>
                        <a14:foregroundMark x1="63485" y1="60766" x2="63485" y2="60766"/>
                        <a14:foregroundMark x1="79253" y1="87560" x2="79253" y2="87560"/>
                        <a14:foregroundMark x1="84232" y1="87560" x2="84232" y2="87560"/>
                        <a14:foregroundMark x1="59751" y1="86603" x2="59751" y2="86603"/>
                        <a14:foregroundMark x1="69295" y1="86124" x2="69295" y2="86124"/>
                        <a14:foregroundMark x1="49378" y1="87560" x2="49378" y2="87560"/>
                        <a14:foregroundMark x1="42739" y1="86603" x2="42739" y2="86603"/>
                        <a14:foregroundMark x1="31950" y1="86603" x2="31950" y2="86603"/>
                        <a14:foregroundMark x1="24066" y1="86603" x2="24066" y2="86603"/>
                        <a14:foregroundMark x1="7884" y1="86603" x2="7884" y2="86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323" y="7858763"/>
            <a:ext cx="2064175" cy="1790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2"/>
          <a:srcRect l="9636" t="14481" r="28465" b="17095"/>
          <a:stretch/>
        </p:blipFill>
        <p:spPr>
          <a:xfrm rot="16200000">
            <a:off x="3886199" y="-4076701"/>
            <a:ext cx="10439401" cy="18364200"/>
          </a:xfrm>
          <a:prstGeom prst="rect">
            <a:avLst/>
          </a:prstGeom>
          <a:solidFill>
            <a:srgbClr val="40A82C"/>
          </a:solidFill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733" y="2628899"/>
            <a:ext cx="13202012" cy="54800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" name="Título 1"/>
          <p:cNvSpPr txBox="1">
            <a:spLocks/>
          </p:cNvSpPr>
          <p:nvPr/>
        </p:nvSpPr>
        <p:spPr>
          <a:xfrm>
            <a:off x="2381739" y="1181100"/>
            <a:ext cx="13716000" cy="857250"/>
          </a:xfrm>
          <a:prstGeom prst="rect">
            <a:avLst/>
          </a:prstGeom>
          <a:solidFill>
            <a:srgbClr val="1E484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Nova Codificação Orçamentária da Receita </a:t>
            </a:r>
          </a:p>
        </p:txBody>
      </p:sp>
    </p:spTree>
    <p:extLst>
      <p:ext uri="{BB962C8B-B14F-4D97-AF65-F5344CB8AC3E}">
        <p14:creationId xmlns:p14="http://schemas.microsoft.com/office/powerpoint/2010/main" val="57969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2"/>
          <a:srcRect l="508" t="2825" b="2825"/>
          <a:stretch>
            <a:fillRect/>
          </a:stretch>
        </p:blipFill>
        <p:spPr>
          <a:xfrm rot="21207900">
            <a:off x="5519968" y="469150"/>
            <a:ext cx="8644411" cy="28452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l="9792" t="12020" r="20665" b="11066"/>
          <a:stretch/>
        </p:blipFill>
        <p:spPr>
          <a:xfrm rot="16200000">
            <a:off x="3981451" y="-4150783"/>
            <a:ext cx="10477499" cy="18440401"/>
          </a:xfrm>
          <a:prstGeom prst="rect">
            <a:avLst/>
          </a:prstGeom>
          <a:solidFill>
            <a:srgbClr val="40A82C"/>
          </a:solidFill>
        </p:spPr>
      </p:pic>
      <p:sp>
        <p:nvSpPr>
          <p:cNvPr id="18" name="CaixaDeTexto 17"/>
          <p:cNvSpPr txBox="1"/>
          <p:nvPr/>
        </p:nvSpPr>
        <p:spPr>
          <a:xfrm>
            <a:off x="1772927" y="3375132"/>
            <a:ext cx="14894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1E4844"/>
                </a:solidFill>
                <a:latin typeface="Raleway Bold" panose="020B0604020202020204" charset="0"/>
              </a:rPr>
              <a:t>Novo Padrão de Fontes para a Federação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377" y="4820430"/>
            <a:ext cx="9647644" cy="473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0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" y="0"/>
            <a:ext cx="18213618" cy="1028700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2209800" y="1028700"/>
            <a:ext cx="14894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1E4844"/>
                </a:solidFill>
                <a:latin typeface="Raleway Bold" panose="020B0604020202020204" charset="0"/>
              </a:rPr>
              <a:t>Novo Padrão de Fontes para a Federação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766715"/>
            <a:ext cx="13868400" cy="670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4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2"/>
          <a:srcRect l="508" t="2825" b="2825"/>
          <a:stretch>
            <a:fillRect/>
          </a:stretch>
        </p:blipFill>
        <p:spPr>
          <a:xfrm rot="21207900">
            <a:off x="5519968" y="469150"/>
            <a:ext cx="8644411" cy="28452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l="9792" t="12020" r="20665" b="11066"/>
          <a:stretch/>
        </p:blipFill>
        <p:spPr>
          <a:xfrm rot="16200000">
            <a:off x="3981451" y="-4150783"/>
            <a:ext cx="10477499" cy="18440401"/>
          </a:xfrm>
          <a:prstGeom prst="rect">
            <a:avLst/>
          </a:prstGeom>
          <a:solidFill>
            <a:srgbClr val="40AE35"/>
          </a:solidFill>
        </p:spPr>
      </p:pic>
      <p:sp>
        <p:nvSpPr>
          <p:cNvPr id="18" name="CaixaDeTexto 17"/>
          <p:cNvSpPr txBox="1"/>
          <p:nvPr/>
        </p:nvSpPr>
        <p:spPr>
          <a:xfrm>
            <a:off x="2479054" y="3388531"/>
            <a:ext cx="14894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1E4844"/>
                </a:solidFill>
                <a:latin typeface="Raleway Bold" panose="020B0604020202020204" charset="0"/>
              </a:rPr>
              <a:t>Plano de Implantação dos Procedimentos Contábeis Patrimoniais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5517422"/>
            <a:ext cx="11963400" cy="364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69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2"/>
          <a:srcRect l="508" t="2825" b="2825"/>
          <a:stretch>
            <a:fillRect/>
          </a:stretch>
        </p:blipFill>
        <p:spPr>
          <a:xfrm rot="21207900">
            <a:off x="5519968" y="469150"/>
            <a:ext cx="8644411" cy="28452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l="9792" t="12020" r="20665" b="11066"/>
          <a:stretch/>
        </p:blipFill>
        <p:spPr>
          <a:xfrm rot="16200000">
            <a:off x="3981451" y="-4150783"/>
            <a:ext cx="10477499" cy="18440401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2479054" y="3388531"/>
            <a:ext cx="14894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1E4844"/>
                </a:solidFill>
                <a:latin typeface="Raleway Bold" panose="020B0604020202020204" charset="0"/>
              </a:rPr>
              <a:t>Padrão Mínimo de Qualidade dos </a:t>
            </a:r>
            <a:r>
              <a:rPr lang="pt-BR" sz="5400" b="1" dirty="0" err="1">
                <a:solidFill>
                  <a:srgbClr val="1E4844"/>
                </a:solidFill>
                <a:latin typeface="Raleway Bold" panose="020B0604020202020204" charset="0"/>
              </a:rPr>
              <a:t>Siafic´s</a:t>
            </a:r>
            <a:endParaRPr lang="pt-BR" sz="5400" b="1" dirty="0">
              <a:solidFill>
                <a:srgbClr val="1E4844"/>
              </a:solidFill>
              <a:latin typeface="Raleway Bold" panose="020B060402020202020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625611"/>
            <a:ext cx="9448800" cy="5147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5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8" t="37387"/>
          <a:stretch/>
        </p:blipFill>
        <p:spPr>
          <a:xfrm rot="10800000">
            <a:off x="4785" y="0"/>
            <a:ext cx="18283214" cy="10672011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1905000" y="793878"/>
            <a:ext cx="14894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1E4844"/>
                </a:solidFill>
                <a:latin typeface="Raleway Bold" panose="020B0604020202020204" charset="0"/>
              </a:rPr>
              <a:t>Sistemas do Setor Público</a:t>
            </a:r>
          </a:p>
        </p:txBody>
      </p:sp>
      <p:pic>
        <p:nvPicPr>
          <p:cNvPr id="10244" name="Picture 4" descr="Página ini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62" y="4086744"/>
            <a:ext cx="3574314" cy="21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XII EGP - SADIPEM: mudanças no Cadastro da Dívida Pública (CDP) para as  transferências voluntár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55" y="7042170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050" y="6602314"/>
            <a:ext cx="2847976" cy="18037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264" y="4080064"/>
            <a:ext cx="2895600" cy="1019175"/>
          </a:xfrm>
          <a:prstGeom prst="rect">
            <a:avLst/>
          </a:prstGeom>
        </p:spPr>
      </p:pic>
      <p:pic>
        <p:nvPicPr>
          <p:cNvPr id="10254" name="Picture 14" descr="Stream 29 - 08 - 19 Sobre o Siope by FNDE-MEC | Listen online for free on  SoundClou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400" y="4208681"/>
            <a:ext cx="2892425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SIOPS Entrega Da Declaração Sobre Receitas E Despesas Ações E Serviços  Públicos De Saúde. Fique Atento Aos Prazos. - Portal De Convêni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369" y="7101106"/>
            <a:ext cx="351472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CAUC: Municípios devem regularizar pendências para celebrar convênios com a  União - AB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545" y="3521523"/>
            <a:ext cx="3483549" cy="252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2084" y="-6016"/>
            <a:ext cx="9340516" cy="10238874"/>
          </a:xfrm>
          <a:prstGeom prst="rect">
            <a:avLst/>
          </a:prstGeom>
          <a:solidFill>
            <a:srgbClr val="40AE35"/>
          </a:solidFill>
        </p:spPr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t="11567" r="12309" b="8396"/>
          <a:stretch/>
        </p:blipFill>
        <p:spPr bwMode="auto">
          <a:xfrm>
            <a:off x="611560" y="952500"/>
            <a:ext cx="11732840" cy="80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6"/>
          <p:cNvSpPr txBox="1"/>
          <p:nvPr/>
        </p:nvSpPr>
        <p:spPr>
          <a:xfrm>
            <a:off x="12649200" y="4282424"/>
            <a:ext cx="461009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 eaLnBrk="0" hangingPunct="0">
              <a:defRPr/>
            </a:pPr>
            <a:r>
              <a:rPr lang="pt-BR" sz="6600" b="1" dirty="0">
                <a:solidFill>
                  <a:srgbClr val="1E4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AQUISIÇÃO </a:t>
            </a:r>
          </a:p>
          <a:p>
            <a:pPr lvl="0" algn="r" eaLnBrk="0" hangingPunct="0">
              <a:defRPr/>
            </a:pPr>
            <a:r>
              <a:rPr lang="pt-BR" sz="6600" b="1" dirty="0">
                <a:solidFill>
                  <a:srgbClr val="1E4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SIAFE-PI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V="1">
            <a:off x="1295400" y="4381500"/>
            <a:ext cx="11544300" cy="5163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1295400" y="1485900"/>
            <a:ext cx="10553700" cy="2718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8800" dirty="0">
                <a:solidFill>
                  <a:srgbClr val="FFFFFF"/>
                </a:solidFill>
                <a:latin typeface="Muli Bold"/>
              </a:rPr>
              <a:t>COMPARATIVO</a:t>
            </a:r>
          </a:p>
          <a:p>
            <a:pPr>
              <a:lnSpc>
                <a:spcPts val="10560"/>
              </a:lnSpc>
            </a:pPr>
            <a:r>
              <a:rPr lang="en-US" sz="8800" dirty="0">
                <a:solidFill>
                  <a:srgbClr val="FFFFFF"/>
                </a:solidFill>
                <a:latin typeface="Muli Bold"/>
              </a:rPr>
              <a:t>SIAFEM X SIAFE-PI</a:t>
            </a:r>
          </a:p>
        </p:txBody>
      </p:sp>
      <p:pic>
        <p:nvPicPr>
          <p:cNvPr id="6146" name="Picture 2" descr="Tecnologias devem gerar 700 mil empregos na indústria de transformação nos  próximos 10 anos - Agência de Notícias da Indúst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2503"/>
            <a:ext cx="18288000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8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8284" y="419100"/>
            <a:ext cx="9404683" cy="9372600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05768"/>
              </p:ext>
            </p:extLst>
          </p:nvPr>
        </p:nvGraphicFramePr>
        <p:xfrm>
          <a:off x="2247900" y="1523999"/>
          <a:ext cx="13792200" cy="723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0386"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SIAFEM</a:t>
                      </a:r>
                    </a:p>
                  </a:txBody>
                  <a:tcPr anchor="ctr">
                    <a:solidFill>
                      <a:srgbClr val="46A89F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SIAFE-PI</a:t>
                      </a:r>
                    </a:p>
                  </a:txBody>
                  <a:tcPr anchor="ctr">
                    <a:solidFill>
                      <a:srgbClr val="46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154"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Geração:</a:t>
                      </a:r>
                      <a:r>
                        <a:rPr lang="pt-BR" sz="2800" b="1" baseline="0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 </a:t>
                      </a:r>
                    </a:p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b="1" baseline="0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1ª</a:t>
                      </a:r>
                      <a:endParaRPr lang="pt-BR" sz="2800" b="1" dirty="0">
                        <a:solidFill>
                          <a:srgbClr val="FF0000"/>
                        </a:solidFill>
                        <a:latin typeface="Muli Bold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Geração:</a:t>
                      </a:r>
                      <a:r>
                        <a:rPr lang="pt-BR" sz="2800" baseline="0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 </a:t>
                      </a:r>
                    </a:p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b="1" baseline="0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3ª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Muli Bold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154"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Linguagem:</a:t>
                      </a:r>
                      <a:r>
                        <a:rPr lang="pt-BR" sz="2800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 </a:t>
                      </a:r>
                    </a:p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Natural ADABAS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Linguagem: </a:t>
                      </a:r>
                    </a:p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JAVA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154"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Layout:</a:t>
                      </a:r>
                      <a:r>
                        <a:rPr lang="pt-BR" sz="2800" b="1" baseline="0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 </a:t>
                      </a:r>
                    </a:p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b="1" baseline="0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DOS</a:t>
                      </a:r>
                      <a:endParaRPr lang="pt-BR" sz="2800" b="1" dirty="0">
                        <a:solidFill>
                          <a:srgbClr val="FF0000"/>
                        </a:solidFill>
                        <a:latin typeface="Muli Bold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Layout: </a:t>
                      </a:r>
                    </a:p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WEB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2154"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Empresa:</a:t>
                      </a:r>
                      <a:r>
                        <a:rPr lang="pt-BR" sz="2800" b="1" baseline="0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 </a:t>
                      </a:r>
                    </a:p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b="1" baseline="0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SERPRO (pública)</a:t>
                      </a:r>
                      <a:endParaRPr lang="pt-BR" sz="2800" b="1" dirty="0">
                        <a:solidFill>
                          <a:srgbClr val="FF0000"/>
                        </a:solidFill>
                        <a:latin typeface="Muli Bold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Empresa:</a:t>
                      </a:r>
                      <a:r>
                        <a:rPr lang="pt-BR" sz="2800" baseline="0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 </a:t>
                      </a:r>
                    </a:p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b="1" baseline="0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LOGUS (privada)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Muli Bold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8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28600" y="495300"/>
            <a:ext cx="9372600" cy="9220200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46382"/>
              </p:ext>
            </p:extLst>
          </p:nvPr>
        </p:nvGraphicFramePr>
        <p:xfrm>
          <a:off x="2247900" y="1523999"/>
          <a:ext cx="13792200" cy="723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0386"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SIAFEM</a:t>
                      </a:r>
                    </a:p>
                  </a:txBody>
                  <a:tcPr anchor="ctr">
                    <a:solidFill>
                      <a:srgbClr val="46A89F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SIAFE-PI</a:t>
                      </a:r>
                    </a:p>
                  </a:txBody>
                  <a:tcPr anchor="ctr">
                    <a:solidFill>
                      <a:srgbClr val="46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154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Acesso: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Intranet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Acesso: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Intranet e/ou</a:t>
                      </a:r>
                      <a:r>
                        <a:rPr lang="pt-BR" sz="2800" b="1" baseline="0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 Internet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Muli Bol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154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Integração com sistemas: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Difícil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Integração</a:t>
                      </a:r>
                      <a:r>
                        <a:rPr lang="pt-BR" sz="2800" b="1" baseline="0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 com sistemas</a:t>
                      </a: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: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Fácil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154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Geração de relatórios: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Difícil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Geração de relatórios: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Fácil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2154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Uso</a:t>
                      </a:r>
                      <a:r>
                        <a:rPr lang="pt-BR" sz="2800" b="1" baseline="0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 do mouse</a:t>
                      </a: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: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Muli Bold" panose="020B0604020202020204" charset="0"/>
                        </a:rPr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Uso do mouse: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Muli Bold" panose="020B0604020202020204" charset="0"/>
                        </a:rPr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05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9175"/>
            <a:ext cx="14516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Bold" panose="020B0604020202020204" charset="0"/>
              </a:rPr>
              <a:t>PERFIL DO MINISTRANTE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4689" y="2304548"/>
            <a:ext cx="10782300" cy="6722588"/>
            <a:chOff x="-3220" y="-541575"/>
            <a:chExt cx="8656626" cy="4658397"/>
          </a:xfrm>
        </p:grpSpPr>
        <p:sp>
          <p:nvSpPr>
            <p:cNvPr id="4" name="AutoShape 4"/>
            <p:cNvSpPr/>
            <p:nvPr/>
          </p:nvSpPr>
          <p:spPr>
            <a:xfrm>
              <a:off x="0" y="-541575"/>
              <a:ext cx="8077199" cy="6635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3220" y="-273044"/>
              <a:ext cx="8656626" cy="4389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2"/>
                </a:lnSpc>
              </a:pPr>
              <a:r>
                <a:rPr lang="pt-BR" sz="2737" spc="54" dirty="0">
                  <a:solidFill>
                    <a:srgbClr val="FFFFFF"/>
                  </a:solidFill>
                  <a:latin typeface="Muli Bold"/>
                </a:rPr>
                <a:t>Bacharel em Ciências Contábeis (UFPI). </a:t>
              </a:r>
            </a:p>
            <a:p>
              <a:pPr>
                <a:lnSpc>
                  <a:spcPts val="3832"/>
                </a:lnSpc>
              </a:pPr>
              <a:r>
                <a:rPr lang="pt-BR" sz="2737" spc="54" dirty="0">
                  <a:solidFill>
                    <a:srgbClr val="FFFFFF"/>
                  </a:solidFill>
                  <a:latin typeface="Muli Bold"/>
                </a:rPr>
                <a:t>Especialista em Contabilidade Pública (UFPI). </a:t>
              </a:r>
            </a:p>
            <a:p>
              <a:pPr>
                <a:lnSpc>
                  <a:spcPts val="3832"/>
                </a:lnSpc>
              </a:pPr>
              <a:r>
                <a:rPr lang="pt-BR" sz="2737" spc="54" dirty="0">
                  <a:solidFill>
                    <a:srgbClr val="FFFFFF"/>
                  </a:solidFill>
                  <a:latin typeface="Muli Bold"/>
                </a:rPr>
                <a:t>MBA em Finanças Públicas (IBMEC).</a:t>
              </a:r>
            </a:p>
            <a:p>
              <a:pPr>
                <a:lnSpc>
                  <a:spcPts val="3832"/>
                </a:lnSpc>
              </a:pPr>
              <a:endParaRPr lang="pt-BR" sz="2737" spc="54" dirty="0">
                <a:solidFill>
                  <a:srgbClr val="FFFFFF"/>
                </a:solidFill>
                <a:latin typeface="Muli Bold"/>
              </a:endParaRPr>
            </a:p>
            <a:p>
              <a:pPr>
                <a:lnSpc>
                  <a:spcPts val="3832"/>
                </a:lnSpc>
              </a:pPr>
              <a:r>
                <a:rPr lang="pt-BR" sz="2737" spc="54" dirty="0">
                  <a:solidFill>
                    <a:srgbClr val="FFFFFF"/>
                  </a:solidFill>
                  <a:latin typeface="Muli Bold"/>
                </a:rPr>
                <a:t>Vice-Presidente de Desenvolvimento Profissional do CRC-PI.</a:t>
              </a:r>
            </a:p>
            <a:p>
              <a:pPr>
                <a:lnSpc>
                  <a:spcPts val="3832"/>
                </a:lnSpc>
              </a:pPr>
              <a:endParaRPr lang="pt-BR" sz="2737" spc="54" dirty="0">
                <a:solidFill>
                  <a:srgbClr val="FFFFFF"/>
                </a:solidFill>
                <a:latin typeface="Muli Bold"/>
              </a:endParaRPr>
            </a:p>
            <a:p>
              <a:pPr>
                <a:lnSpc>
                  <a:spcPts val="3832"/>
                </a:lnSpc>
              </a:pPr>
              <a:r>
                <a:rPr lang="pt-BR" sz="2737" spc="54" dirty="0">
                  <a:solidFill>
                    <a:srgbClr val="FFFFFF"/>
                  </a:solidFill>
                  <a:latin typeface="Muli Bold"/>
                </a:rPr>
                <a:t>Analista do Tesouro Estadual – SEFAZ/PI.</a:t>
              </a:r>
            </a:p>
            <a:p>
              <a:pPr>
                <a:lnSpc>
                  <a:spcPts val="3832"/>
                </a:lnSpc>
              </a:pPr>
              <a:r>
                <a:rPr lang="pt-BR" sz="2737" spc="54" dirty="0">
                  <a:solidFill>
                    <a:srgbClr val="FFFFFF"/>
                  </a:solidFill>
                  <a:latin typeface="Muli Bold"/>
                </a:rPr>
                <a:t>Diretor de Orçamento e Finanças da ALEPI.</a:t>
              </a:r>
            </a:p>
            <a:p>
              <a:pPr>
                <a:lnSpc>
                  <a:spcPts val="3832"/>
                </a:lnSpc>
              </a:pPr>
              <a:r>
                <a:rPr lang="pt-BR" sz="2737" spc="54" dirty="0">
                  <a:solidFill>
                    <a:srgbClr val="FFFFFF"/>
                  </a:solidFill>
                  <a:latin typeface="Muli Bold"/>
                </a:rPr>
                <a:t>Professor</a:t>
              </a:r>
            </a:p>
            <a:p>
              <a:pPr>
                <a:lnSpc>
                  <a:spcPts val="3832"/>
                </a:lnSpc>
              </a:pPr>
              <a:endParaRPr lang="pt-BR" sz="2737" spc="54" dirty="0">
                <a:solidFill>
                  <a:srgbClr val="FFFFFF"/>
                </a:solidFill>
                <a:latin typeface="Muli Bold"/>
              </a:endParaRPr>
            </a:p>
            <a:p>
              <a:pPr>
                <a:lnSpc>
                  <a:spcPts val="3832"/>
                </a:lnSpc>
              </a:pPr>
              <a:r>
                <a:rPr lang="pt-BR" sz="2737" spc="54" dirty="0">
                  <a:solidFill>
                    <a:srgbClr val="FFFFFF"/>
                  </a:solidFill>
                  <a:latin typeface="Muli Bold"/>
                </a:rPr>
                <a:t>Autor do livro "Contabilidade Aplicada ao Setor Público para Exame de Suficiência do CRC“. Editora EDIPRO.  Bauru/SP.</a:t>
              </a:r>
            </a:p>
            <a:p>
              <a:pPr>
                <a:lnSpc>
                  <a:spcPts val="3832"/>
                </a:lnSpc>
              </a:pPr>
              <a:r>
                <a:rPr lang="pt-BR" sz="2737" spc="54" dirty="0">
                  <a:solidFill>
                    <a:srgbClr val="FFFFFF"/>
                  </a:solidFill>
                  <a:latin typeface="Muli Bold"/>
                </a:rPr>
                <a:t> </a:t>
              </a:r>
            </a:p>
          </p:txBody>
        </p:sp>
      </p:grp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0" y="1333500"/>
            <a:ext cx="5105400" cy="739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62100"/>
            <a:ext cx="16036611" cy="74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8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431758" y="1028700"/>
            <a:ext cx="15268762" cy="1070821"/>
            <a:chOff x="414421" y="-3058698"/>
            <a:chExt cx="20358349" cy="2410460"/>
          </a:xfrm>
        </p:grpSpPr>
        <p:sp>
          <p:nvSpPr>
            <p:cNvPr id="6" name="AutoShape 6"/>
            <p:cNvSpPr/>
            <p:nvPr/>
          </p:nvSpPr>
          <p:spPr>
            <a:xfrm flipV="1">
              <a:off x="419769" y="-772401"/>
              <a:ext cx="19965317" cy="124163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414421" y="-3058698"/>
              <a:ext cx="20358349" cy="22862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pt-BR" sz="6600" dirty="0">
                  <a:solidFill>
                    <a:srgbClr val="FFFFFF"/>
                  </a:solidFill>
                  <a:latin typeface="Muli Bold"/>
                </a:rPr>
                <a:t>TRANSAÇÕES EM TRÊS CLIQUES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05100"/>
            <a:ext cx="13560278" cy="630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8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V="1">
            <a:off x="1295400" y="4381500"/>
            <a:ext cx="11544300" cy="5163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1295400" y="2781300"/>
            <a:ext cx="12344400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8800" dirty="0">
                <a:solidFill>
                  <a:srgbClr val="FFFFFF"/>
                </a:solidFill>
                <a:latin typeface="Muli Bold"/>
              </a:rPr>
              <a:t>MODULOS SIAFE-PI</a:t>
            </a:r>
          </a:p>
        </p:txBody>
      </p:sp>
      <p:pic>
        <p:nvPicPr>
          <p:cNvPr id="13314" name="Picture 2" descr="Tecnologia em RH: 6 Tendências Tecnológicas para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18288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11277600" y="0"/>
            <a:ext cx="7232984" cy="10287000"/>
          </a:xfrm>
          <a:prstGeom prst="rect">
            <a:avLst/>
          </a:prstGeom>
          <a:solidFill>
            <a:srgbClr val="40A82C"/>
          </a:solidFill>
          <a:ln>
            <a:solidFill>
              <a:srgbClr val="1E4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-12032" y="0"/>
            <a:ext cx="774032" cy="10287000"/>
          </a:xfrm>
          <a:prstGeom prst="rect">
            <a:avLst/>
          </a:prstGeom>
          <a:solidFill>
            <a:srgbClr val="40A82C"/>
          </a:solidFill>
          <a:ln>
            <a:solidFill>
              <a:srgbClr val="1E4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extBox 2"/>
          <p:cNvSpPr txBox="1"/>
          <p:nvPr/>
        </p:nvSpPr>
        <p:spPr>
          <a:xfrm>
            <a:off x="1032711" y="1540240"/>
            <a:ext cx="12763500" cy="2718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pt-BR" sz="8000" dirty="0">
                <a:solidFill>
                  <a:srgbClr val="1E4844"/>
                </a:solidFill>
                <a:latin typeface="Muli Bold"/>
              </a:rPr>
              <a:t>NOVOS MODULOS SIAFE-PI</a:t>
            </a:r>
          </a:p>
        </p:txBody>
      </p:sp>
      <p:sp>
        <p:nvSpPr>
          <p:cNvPr id="4" name="AutoShape 4"/>
          <p:cNvSpPr/>
          <p:nvPr/>
        </p:nvSpPr>
        <p:spPr>
          <a:xfrm>
            <a:off x="1050044" y="4227079"/>
            <a:ext cx="2069142" cy="182953"/>
          </a:xfrm>
          <a:prstGeom prst="rect">
            <a:avLst/>
          </a:prstGeom>
          <a:solidFill>
            <a:srgbClr val="1E4844"/>
          </a:solidFill>
        </p:spPr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638150508"/>
              </p:ext>
            </p:extLst>
          </p:nvPr>
        </p:nvGraphicFramePr>
        <p:xfrm>
          <a:off x="3848091" y="3355665"/>
          <a:ext cx="10748211" cy="637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6"/>
          <p:cNvSpPr txBox="1"/>
          <p:nvPr/>
        </p:nvSpPr>
        <p:spPr>
          <a:xfrm>
            <a:off x="6400800" y="6972300"/>
            <a:ext cx="2590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6000" b="1" dirty="0" err="1"/>
              <a:t>Siafe-Pi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198219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90800" y="3495819"/>
            <a:ext cx="7243281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63"/>
              </a:lnSpc>
            </a:pPr>
            <a:r>
              <a:rPr lang="en-US" sz="6969" dirty="0">
                <a:solidFill>
                  <a:srgbClr val="1E4844"/>
                </a:solidFill>
                <a:latin typeface="Muli Bold"/>
              </a:rPr>
              <a:t>PERGUNTAS?</a:t>
            </a:r>
          </a:p>
          <a:p>
            <a:pPr>
              <a:lnSpc>
                <a:spcPts val="8363"/>
              </a:lnSpc>
            </a:pPr>
            <a:r>
              <a:rPr lang="en-US" sz="6969" dirty="0">
                <a:solidFill>
                  <a:srgbClr val="1E4844"/>
                </a:solidFill>
                <a:latin typeface="Muli Bold"/>
              </a:rPr>
              <a:t>DÚVIDAS?</a:t>
            </a:r>
          </a:p>
          <a:p>
            <a:pPr>
              <a:lnSpc>
                <a:spcPts val="8363"/>
              </a:lnSpc>
            </a:pPr>
            <a:r>
              <a:rPr lang="en-US" sz="6969" dirty="0">
                <a:solidFill>
                  <a:srgbClr val="1E4844"/>
                </a:solidFill>
                <a:latin typeface="Muli Bold"/>
              </a:rPr>
              <a:t>OBRIGADO!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665188" y="2596559"/>
            <a:ext cx="5578070" cy="5030174"/>
            <a:chOff x="0" y="0"/>
            <a:chExt cx="7437426" cy="670689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32833" cy="47367"/>
            </a:xfrm>
            <a:prstGeom prst="rect">
              <a:avLst/>
            </a:prstGeom>
            <a:solidFill>
              <a:srgbClr val="1E484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440737"/>
              <a:ext cx="7437426" cy="534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2400" spc="48" dirty="0">
                <a:solidFill>
                  <a:srgbClr val="1E4844"/>
                </a:solidFill>
                <a:latin typeface="Muli Regular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866041"/>
              <a:ext cx="1132833" cy="47367"/>
            </a:xfrm>
            <a:prstGeom prst="rect">
              <a:avLst/>
            </a:prstGeom>
            <a:solidFill>
              <a:srgbClr val="1E484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3306778"/>
              <a:ext cx="7437426" cy="534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400" spc="48" dirty="0">
                  <a:solidFill>
                    <a:srgbClr val="1E4844"/>
                  </a:solidFill>
                  <a:latin typeface="Muli Regular"/>
                </a:rPr>
                <a:t>ricjardeson@gmail.com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5732081"/>
              <a:ext cx="1132833" cy="47367"/>
            </a:xfrm>
            <a:prstGeom prst="rect">
              <a:avLst/>
            </a:prstGeom>
            <a:solidFill>
              <a:srgbClr val="1E484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6172819"/>
              <a:ext cx="7437426" cy="534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400" spc="48" dirty="0">
                  <a:solidFill>
                    <a:srgbClr val="1E4844"/>
                  </a:solidFill>
                  <a:latin typeface="Muli Regular"/>
                </a:rPr>
                <a:t>@</a:t>
              </a:r>
              <a:r>
                <a:rPr lang="en-US" sz="2400" spc="48" dirty="0" err="1">
                  <a:solidFill>
                    <a:srgbClr val="1E4844"/>
                  </a:solidFill>
                  <a:latin typeface="Muli Regular"/>
                </a:rPr>
                <a:t>ricjardeson</a:t>
              </a:r>
              <a:endParaRPr lang="en-US" sz="2400" spc="48" dirty="0">
                <a:solidFill>
                  <a:srgbClr val="1E4844"/>
                </a:solidFill>
                <a:latin typeface="Muli Regular"/>
              </a:endParaRPr>
            </a:p>
          </p:txBody>
        </p:sp>
      </p:grpSp>
      <p:sp>
        <p:nvSpPr>
          <p:cNvPr id="10" name="TextBox 7"/>
          <p:cNvSpPr txBox="1"/>
          <p:nvPr/>
        </p:nvSpPr>
        <p:spPr>
          <a:xfrm>
            <a:off x="11681230" y="3362674"/>
            <a:ext cx="5578070" cy="40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spc="48" dirty="0">
                <a:solidFill>
                  <a:srgbClr val="1E4844"/>
                </a:solidFill>
                <a:latin typeface="Muli Regular"/>
              </a:rPr>
              <a:t>(86) 98803-5358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-457200" y="0"/>
            <a:ext cx="2095500" cy="10287000"/>
          </a:xfrm>
          <a:prstGeom prst="rect">
            <a:avLst/>
          </a:prstGeom>
          <a:solidFill>
            <a:srgbClr val="F9FAFC"/>
          </a:solidFill>
          <a:ln>
            <a:solidFill>
              <a:srgbClr val="F9FAFC"/>
            </a:solidFill>
          </a:ln>
        </p:spPr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3827" b="30561"/>
          <a:stretch/>
        </p:blipFill>
        <p:spPr>
          <a:xfrm>
            <a:off x="-457199" y="0"/>
            <a:ext cx="187452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810001" y="2857500"/>
            <a:ext cx="4572000" cy="152400"/>
          </a:xfrm>
          <a:prstGeom prst="rect">
            <a:avLst/>
          </a:prstGeom>
          <a:solidFill>
            <a:srgbClr val="1E4844"/>
          </a:solidFill>
        </p:spPr>
      </p:sp>
      <p:sp>
        <p:nvSpPr>
          <p:cNvPr id="7" name="TextBox 7"/>
          <p:cNvSpPr txBox="1"/>
          <p:nvPr/>
        </p:nvSpPr>
        <p:spPr>
          <a:xfrm>
            <a:off x="1630279" y="952500"/>
            <a:ext cx="15284115" cy="637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3800" dirty="0">
                <a:solidFill>
                  <a:srgbClr val="40A8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Bold"/>
              </a:rPr>
              <a:t>A NOVA </a:t>
            </a:r>
          </a:p>
          <a:p>
            <a:r>
              <a:rPr lang="en-US" sz="13800" dirty="0">
                <a:solidFill>
                  <a:srgbClr val="40A8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Bold"/>
              </a:rPr>
              <a:t>CASP BRASILEIRA  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1630278" y="896607"/>
            <a:ext cx="15284115" cy="637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3800" dirty="0">
                <a:solidFill>
                  <a:srgbClr val="1E4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Bold"/>
              </a:rPr>
              <a:t>A NOVA </a:t>
            </a:r>
          </a:p>
          <a:p>
            <a:r>
              <a:rPr lang="en-US" sz="13800" dirty="0">
                <a:solidFill>
                  <a:srgbClr val="1E4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Bold"/>
              </a:rPr>
              <a:t>CASP BRASILEIRA  </a:t>
            </a:r>
          </a:p>
        </p:txBody>
      </p:sp>
    </p:spTree>
    <p:extLst>
      <p:ext uri="{BB962C8B-B14F-4D97-AF65-F5344CB8AC3E}">
        <p14:creationId xmlns:p14="http://schemas.microsoft.com/office/powerpoint/2010/main" val="13542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8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2"/>
          <a:srcRect l="508" t="2825" b="2825"/>
          <a:stretch>
            <a:fillRect/>
          </a:stretch>
        </p:blipFill>
        <p:spPr>
          <a:xfrm rot="21207900">
            <a:off x="5519968" y="469150"/>
            <a:ext cx="8644411" cy="28452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l="9792" t="12020" r="20665" b="11066"/>
          <a:stretch/>
        </p:blipFill>
        <p:spPr>
          <a:xfrm rot="16200000">
            <a:off x="3981451" y="-3994969"/>
            <a:ext cx="10477499" cy="18440401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2479054" y="3388531"/>
            <a:ext cx="14894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1E4844"/>
                </a:solidFill>
                <a:latin typeface="Raleway Bold" panose="020B0604020202020204" charset="0"/>
              </a:rPr>
              <a:t>Mudanças na Contabilidade Aplicada ao Setor Público: discussões e estudos</a:t>
            </a:r>
          </a:p>
        </p:txBody>
      </p:sp>
      <p:pic>
        <p:nvPicPr>
          <p:cNvPr id="13314" name="Picture 2" descr="Home | Gefin - Grupo de Gestores das finanças estadua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659271"/>
            <a:ext cx="5685207" cy="178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rquivos CTCONF - IRB - Instituto Rui Barbo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6387238"/>
            <a:ext cx="4648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O que é e o que faz o STN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20" name="Picture 8" descr="O que é e o que faz o STN 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17" y="6387238"/>
            <a:ext cx="2870557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4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2"/>
          <a:srcRect l="508" t="2825" b="2825"/>
          <a:stretch>
            <a:fillRect/>
          </a:stretch>
        </p:blipFill>
        <p:spPr>
          <a:xfrm rot="21207900">
            <a:off x="5519968" y="469150"/>
            <a:ext cx="8644411" cy="28452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l="6568" t="20977" r="54455" b="2561"/>
          <a:stretch/>
        </p:blipFill>
        <p:spPr>
          <a:xfrm rot="16200000">
            <a:off x="3959391" y="-4017546"/>
            <a:ext cx="10276974" cy="18332117"/>
          </a:xfrm>
          <a:prstGeom prst="rect">
            <a:avLst/>
          </a:prstGeom>
          <a:solidFill>
            <a:srgbClr val="40A82C"/>
          </a:solidFill>
        </p:spPr>
      </p:pic>
      <p:pic>
        <p:nvPicPr>
          <p:cNvPr id="2050" name="Picture 2" descr="STN publica 9ª edição do Manual de Contabilidade Aplicada ao Setor Público  para 2022 - Portal I9 Treinamen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62100"/>
            <a:ext cx="14173200" cy="671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751" b="90590" l="51535" r="81745">
                        <a14:foregroundMark x1="57633" y1="73142" x2="57633" y2="73142"/>
                        <a14:foregroundMark x1="58279" y1="43053" x2="57310" y2="85622"/>
                        <a14:foregroundMark x1="60743" y1="88570" x2="70113" y2="90590"/>
                        <a14:foregroundMark x1="57027" y1="43982" x2="57189" y2="55816"/>
                        <a14:foregroundMark x1="60460" y1="22132" x2="59976" y2="33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78" t="7037" r="14444" b="5555"/>
          <a:stretch/>
        </p:blipFill>
        <p:spPr>
          <a:xfrm>
            <a:off x="3074072" y="876300"/>
            <a:ext cx="990600" cy="22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622224" y="2324100"/>
            <a:ext cx="12100282" cy="6917173"/>
          </a:xfrm>
          <a:prstGeom prst="flowChartAlternateProcess">
            <a:avLst/>
          </a:prstGeom>
          <a:solidFill>
            <a:srgbClr val="40A82C"/>
          </a:solidFill>
          <a:ln>
            <a:solidFill>
              <a:srgbClr val="66CD33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8113" tIns="69057" rIns="138113" bIns="69057" anchor="ctr"/>
          <a:lstStyle/>
          <a:p>
            <a:pPr algn="ctr"/>
            <a:r>
              <a:rPr lang="pt-BR" sz="6600" b="1" dirty="0">
                <a:solidFill>
                  <a:schemeClr val="bg1"/>
                </a:solidFill>
                <a:latin typeface="Calibri" pitchFamily="34" charset="0"/>
              </a:rPr>
              <a:t>Plano de Contas é a estrutura básica da escrituração contábil, formada por contas contábeis que permitem o registro dos atos e fatos praticados pela entidade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4365" y="647700"/>
            <a:ext cx="13716000" cy="1254920"/>
          </a:xfrm>
          <a:prstGeom prst="rect">
            <a:avLst/>
          </a:prstGeom>
          <a:solidFill>
            <a:srgbClr val="1E4844"/>
          </a:solidFill>
          <a:ln>
            <a:solidFill>
              <a:srgbClr val="1E4844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Plano de Contas Aplicado ao Setor Público</a:t>
            </a:r>
          </a:p>
        </p:txBody>
      </p:sp>
    </p:spTree>
    <p:extLst>
      <p:ext uri="{BB962C8B-B14F-4D97-AF65-F5344CB8AC3E}">
        <p14:creationId xmlns:p14="http://schemas.microsoft.com/office/powerpoint/2010/main" val="3322683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/>
          </p:cNvPicPr>
          <p:nvPr/>
        </p:nvPicPr>
        <p:blipFill rotWithShape="1">
          <a:blip r:embed="rId2"/>
          <a:srcRect l="6568" t="20977" r="54455" b="2561"/>
          <a:stretch/>
        </p:blipFill>
        <p:spPr>
          <a:xfrm rot="16200000">
            <a:off x="3959391" y="-4017546"/>
            <a:ext cx="10276974" cy="18332117"/>
          </a:xfrm>
          <a:prstGeom prst="rect">
            <a:avLst/>
          </a:prstGeom>
          <a:solidFill>
            <a:srgbClr val="40A82C"/>
          </a:solidFill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295400" y="1562100"/>
            <a:ext cx="10363200" cy="7239000"/>
          </a:xfrm>
          <a:prstGeom prst="rightArrowCallout">
            <a:avLst/>
          </a:prstGeom>
          <a:gradFill flip="none" rotWithShape="1">
            <a:gsLst>
              <a:gs pos="0">
                <a:srgbClr val="66CD33">
                  <a:shade val="30000"/>
                  <a:satMod val="115000"/>
                </a:srgbClr>
              </a:gs>
              <a:gs pos="50000">
                <a:srgbClr val="66CD33">
                  <a:shade val="67500"/>
                  <a:satMod val="115000"/>
                </a:srgbClr>
              </a:gs>
              <a:gs pos="100000">
                <a:srgbClr val="66CD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1003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Porque adotar um </a:t>
            </a:r>
          </a:p>
          <a:p>
            <a:pPr algn="ctr" eaLnBrk="0" hangingPunct="0">
              <a:defRPr/>
            </a:pPr>
            <a:r>
              <a:rPr lang="pt-B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Plano de Contas </a:t>
            </a:r>
          </a:p>
          <a:p>
            <a:pPr algn="ctr" eaLnBrk="0" hangingPunct="0">
              <a:defRPr/>
            </a:pPr>
            <a:r>
              <a:rPr lang="pt-B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para todo o </a:t>
            </a:r>
          </a:p>
          <a:p>
            <a:pPr algn="ctr" eaLnBrk="0" hangingPunct="0">
              <a:defRPr/>
            </a:pPr>
            <a:r>
              <a:rPr lang="pt-B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Setor Público?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915400" y="558870"/>
            <a:ext cx="4695323" cy="4157041"/>
          </a:xfrm>
          <a:prstGeom prst="foldedCorner">
            <a:avLst/>
          </a:prstGeom>
          <a:solidFill>
            <a:srgbClr val="40AE35"/>
          </a:solidFill>
          <a:ln>
            <a:solidFill>
              <a:srgbClr val="1E484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1003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Consolidação das Contas Públicas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686800" y="5905500"/>
            <a:ext cx="4636168" cy="3743826"/>
          </a:xfrm>
          <a:prstGeom prst="foldedCorner">
            <a:avLst/>
          </a:prstGeom>
          <a:solidFill>
            <a:srgbClr val="40AE35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1003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Padronização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3182600" y="3376329"/>
            <a:ext cx="4306302" cy="3610542"/>
          </a:xfrm>
          <a:prstGeom prst="foldedCorner">
            <a:avLst/>
          </a:prstGeom>
          <a:solidFill>
            <a:srgbClr val="40AE35"/>
          </a:solidFill>
          <a:ln>
            <a:solidFill>
              <a:srgbClr val="1E4844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1003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Transparência</a:t>
            </a:r>
          </a:p>
        </p:txBody>
      </p:sp>
    </p:spTree>
    <p:extLst>
      <p:ext uri="{BB962C8B-B14F-4D97-AF65-F5344CB8AC3E}">
        <p14:creationId xmlns:p14="http://schemas.microsoft.com/office/powerpoint/2010/main" val="17641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Espaço Reservado para Número de Slide 4"/>
          <p:cNvSpPr>
            <a:spLocks noGrp="1"/>
          </p:cNvSpPr>
          <p:nvPr>
            <p:ph type="sldNum" sz="quarter" idx="10"/>
          </p:nvPr>
        </p:nvSpPr>
        <p:spPr>
          <a:xfrm>
            <a:off x="15037595" y="9751220"/>
            <a:ext cx="554831" cy="311943"/>
          </a:xfrm>
          <a:noFill/>
        </p:spPr>
        <p:txBody>
          <a:bodyPr/>
          <a:lstStyle/>
          <a:p>
            <a:fld id="{FFB1A351-7595-4F42-BB64-6D893D033FCB}" type="slidenum">
              <a:rPr lang="pt-BR" smtClean="0">
                <a:latin typeface="Arial" pitchFamily="34" charset="0"/>
              </a:rPr>
              <a:pPr/>
              <a:t>8</a:t>
            </a:fld>
            <a:endParaRPr lang="pt-BR">
              <a:latin typeface="Arial" pitchFamily="34" charset="0"/>
            </a:endParaRPr>
          </a:p>
        </p:txBody>
      </p:sp>
      <p:sp>
        <p:nvSpPr>
          <p:cNvPr id="13" name="Rectangle 21"/>
          <p:cNvSpPr txBox="1">
            <a:spLocks noChangeArrowheads="1"/>
          </p:cNvSpPr>
          <p:nvPr/>
        </p:nvSpPr>
        <p:spPr>
          <a:xfrm>
            <a:off x="3078958" y="107157"/>
            <a:ext cx="12708731" cy="626268"/>
          </a:xfrm>
          <a:prstGeom prst="rect">
            <a:avLst/>
          </a:prstGeom>
          <a:noFill/>
          <a:ln/>
        </p:spPr>
        <p:txBody>
          <a:bodyPr/>
          <a:lstStyle/>
          <a:p>
            <a:pPr algn="r" eaLnBrk="0" hangingPunct="0">
              <a:defRPr/>
            </a:pPr>
            <a:r>
              <a:rPr lang="pt-BR" sz="3000" b="1" kern="0" dirty="0">
                <a:solidFill>
                  <a:schemeClr val="bg1"/>
                </a:solidFill>
                <a:latin typeface="Calibri" pitchFamily="34" charset="0"/>
                <a:ea typeface="+mj-ea"/>
              </a:rPr>
              <a:t>Estrutura da Conta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86000" y="532874"/>
            <a:ext cx="13716000" cy="1255068"/>
          </a:xfrm>
          <a:prstGeom prst="rect">
            <a:avLst/>
          </a:prstGeom>
          <a:solidFill>
            <a:srgbClr val="40AE35"/>
          </a:solidFill>
        </p:spPr>
        <p:style>
          <a:lnRef idx="0">
            <a:schemeClr val="accent1"/>
          </a:lnRef>
          <a:fillRef idx="1003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pt-BR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Hierarquia das Contas no PCASP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91" t="28171" r="25526" b="29265"/>
          <a:stretch/>
        </p:blipFill>
        <p:spPr bwMode="auto">
          <a:xfrm>
            <a:off x="2409895" y="2011153"/>
            <a:ext cx="13468211" cy="688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4250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8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2"/>
          <a:srcRect l="508" t="2825" b="2825"/>
          <a:stretch>
            <a:fillRect/>
          </a:stretch>
        </p:blipFill>
        <p:spPr>
          <a:xfrm rot="21207900">
            <a:off x="5519968" y="469150"/>
            <a:ext cx="8644411" cy="28452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l="9636" t="14481" r="28465" b="17095"/>
          <a:stretch/>
        </p:blipFill>
        <p:spPr>
          <a:xfrm rot="16200000">
            <a:off x="3886199" y="-4076701"/>
            <a:ext cx="10439401" cy="1836420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1676400" y="2476500"/>
            <a:ext cx="14894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1E4844"/>
                </a:solidFill>
                <a:latin typeface="Raleway Bold" panose="020B0604020202020204" charset="0"/>
              </a:rPr>
              <a:t>Alterações no PCASP em 2021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000500"/>
            <a:ext cx="9753600" cy="5164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3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345</Words>
  <Application>Microsoft Office PowerPoint</Application>
  <PresentationFormat>Personalizar</PresentationFormat>
  <Paragraphs>102</Paragraphs>
  <Slides>24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Raleway Bold</vt:lpstr>
      <vt:lpstr>Arial</vt:lpstr>
      <vt:lpstr>Muli Bold</vt:lpstr>
      <vt:lpstr>Times New Roman</vt:lpstr>
      <vt:lpstr>Calibri</vt:lpstr>
      <vt:lpstr>Muli Regular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User</cp:lastModifiedBy>
  <cp:revision>59</cp:revision>
  <dcterms:created xsi:type="dcterms:W3CDTF">2006-08-16T00:00:00Z</dcterms:created>
  <dcterms:modified xsi:type="dcterms:W3CDTF">2023-09-18T15:11:20Z</dcterms:modified>
  <dc:identifier>DAEsGLMIqUw</dc:identifier>
</cp:coreProperties>
</file>