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34"/>
  </p:notesMasterIdLst>
  <p:handoutMasterIdLst>
    <p:handoutMasterId r:id="rId35"/>
  </p:handoutMasterIdLst>
  <p:sldIdLst>
    <p:sldId id="261" r:id="rId2"/>
    <p:sldId id="467" r:id="rId3"/>
    <p:sldId id="468" r:id="rId4"/>
    <p:sldId id="476" r:id="rId5"/>
    <p:sldId id="477" r:id="rId6"/>
    <p:sldId id="478" r:id="rId7"/>
    <p:sldId id="471" r:id="rId8"/>
    <p:sldId id="470" r:id="rId9"/>
    <p:sldId id="495" r:id="rId10"/>
    <p:sldId id="472" r:id="rId11"/>
    <p:sldId id="473" r:id="rId12"/>
    <p:sldId id="474" r:id="rId13"/>
    <p:sldId id="475" r:id="rId14"/>
    <p:sldId id="469" r:id="rId15"/>
    <p:sldId id="481" r:id="rId16"/>
    <p:sldId id="482" r:id="rId17"/>
    <p:sldId id="483" r:id="rId18"/>
    <p:sldId id="484" r:id="rId19"/>
    <p:sldId id="485" r:id="rId20"/>
    <p:sldId id="487" r:id="rId21"/>
    <p:sldId id="488" r:id="rId22"/>
    <p:sldId id="490" r:id="rId23"/>
    <p:sldId id="491" r:id="rId24"/>
    <p:sldId id="492" r:id="rId25"/>
    <p:sldId id="493" r:id="rId26"/>
    <p:sldId id="500" r:id="rId27"/>
    <p:sldId id="499" r:id="rId28"/>
    <p:sldId id="498" r:id="rId29"/>
    <p:sldId id="494" r:id="rId30"/>
    <p:sldId id="497" r:id="rId31"/>
    <p:sldId id="496" r:id="rId32"/>
    <p:sldId id="466" r:id="rId3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F6"/>
    <a:srgbClr val="B00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1" d="100"/>
          <a:sy n="71" d="100"/>
        </p:scale>
        <p:origin x="492" y="6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2945659" cy="495427"/>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50445" y="0"/>
            <a:ext cx="2945659" cy="495427"/>
          </a:xfrm>
          <a:prstGeom prst="rect">
            <a:avLst/>
          </a:prstGeom>
        </p:spPr>
        <p:txBody>
          <a:bodyPr vert="horz" lIns="91440" tIns="45720" rIns="91440" bIns="45720" rtlCol="0"/>
          <a:lstStyle>
            <a:lvl1pPr algn="r">
              <a:defRPr sz="1200"/>
            </a:lvl1pPr>
          </a:lstStyle>
          <a:p>
            <a:pPr rtl="0"/>
            <a:fld id="{0ECB700D-7E1A-49E2-ABAD-092ACBACD43B}" type="datetime1">
              <a:rPr lang="pt-BR" smtClean="0"/>
              <a:t>08/06/2024</a:t>
            </a:fld>
            <a:endParaRPr lang="en-US" dirty="0"/>
          </a:p>
        </p:txBody>
      </p:sp>
      <p:sp>
        <p:nvSpPr>
          <p:cNvPr id="4" name="Espaço Reservado para Rodapé 3"/>
          <p:cNvSpPr>
            <a:spLocks noGrp="1"/>
          </p:cNvSpPr>
          <p:nvPr>
            <p:ph type="ftr" sz="quarter" idx="2"/>
          </p:nvPr>
        </p:nvSpPr>
        <p:spPr>
          <a:xfrm>
            <a:off x="2" y="9378827"/>
            <a:ext cx="2945659" cy="495425"/>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50445" y="9378827"/>
            <a:ext cx="2945659" cy="495425"/>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2945659" cy="495427"/>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50445" y="0"/>
            <a:ext cx="2945659" cy="495427"/>
          </a:xfrm>
          <a:prstGeom prst="rect">
            <a:avLst/>
          </a:prstGeom>
        </p:spPr>
        <p:txBody>
          <a:bodyPr vert="horz" lIns="91440" tIns="45720" rIns="91440" bIns="45720" rtlCol="0"/>
          <a:lstStyle>
            <a:lvl1pPr algn="r">
              <a:defRPr sz="1200"/>
            </a:lvl1pPr>
          </a:lstStyle>
          <a:p>
            <a:pPr rtl="0"/>
            <a:fld id="{F3E3353A-A592-44BD-B6AB-B98E47E0DF51}" type="datetime1">
              <a:rPr lang="pt-BR" smtClean="0"/>
              <a:t>08/06/2024</a:t>
            </a:fld>
            <a:endParaRPr lang="en-US"/>
          </a:p>
        </p:txBody>
      </p:sp>
      <p:sp>
        <p:nvSpPr>
          <p:cNvPr id="4" name="Espaço Reservado para Imagem do Slide 3"/>
          <p:cNvSpPr>
            <a:spLocks noGrp="1" noRot="1" noChangeAspect="1"/>
          </p:cNvSpPr>
          <p:nvPr>
            <p:ph type="sldImg" idx="2"/>
          </p:nvPr>
        </p:nvSpPr>
        <p:spPr>
          <a:xfrm>
            <a:off x="434975" y="1233488"/>
            <a:ext cx="5927725" cy="3335337"/>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79768" y="4751985"/>
            <a:ext cx="5438140" cy="3887987"/>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2" y="9378827"/>
            <a:ext cx="2945659" cy="495425"/>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50445" y="9378827"/>
            <a:ext cx="2945659" cy="495425"/>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rtl="0"/>
            <a:fld id="{00472D23-6933-4398-B088-86D87D4569A8}"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25541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83770774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A98EE3D-8CD1-4C3F-BD1C-C98C9596463C}" type="slidenum">
              <a:rPr lang="en-US" smtClean="0"/>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4153620"/>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697109547"/>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2509157"/>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824159"/>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21237861"/>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798244935"/>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202983356"/>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fld id="{C9F9B11C-AD18-4A04-821E-C5366FCA14C8}" type="datetime1">
              <a:rPr lang="pt-BR" smtClean="0"/>
              <a:t>08/06/2024</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95752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547424390"/>
      </p:ext>
    </p:extLst>
  </p:cSld>
  <p:clrMapOvr>
    <a:masterClrMapping/>
  </p:clrMapOvr>
  <p:hf sldNum="0" hdr="0" ft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618307984"/>
      </p:ext>
    </p:extLst>
  </p:cSld>
  <p:clrMapOvr>
    <a:masterClrMapping/>
  </p:clrMapOvr>
  <p:hf sldNum="0"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fld id="{45D2EFA0-DD31-4334-BD97-CA68CA1EAF7D}" type="datetime1">
              <a:rPr lang="pt-BR" smtClean="0"/>
              <a:t>08/06/2024</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95068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725311965"/>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fld id="{ACCDFDDD-D174-442B-974C-2E7F8D4F71ED}" type="datetime1">
              <a:rPr lang="pt-BR" smtClean="0"/>
              <a:t>08/06/2024</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018317509"/>
      </p:ext>
    </p:extLst>
  </p:cSld>
  <p:clrMapOvr>
    <a:masterClrMapping/>
  </p:clrMapOvr>
  <p:hf sldNum="0" hdr="0" ftr="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fld id="{9CBC8F94-10C4-4E0E-B702-FA76FB225505}" type="datetime1">
              <a:rPr lang="pt-BR" smtClean="0"/>
              <a:t>08/06/2024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6649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ACCDFDDD-D174-442B-974C-2E7F8D4F71ED}" type="datetime1">
              <a:rPr lang="pt-BR" smtClean="0"/>
              <a:t>08/06/2024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90386963"/>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ig.tse.jus.br/ords/dwapr/r/seai/sig-eleicao/ho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ig.tse.jus.br/ords/dwapr/r/seai/sig-eleicao/hom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se.jus.br/legislacao/compilada/res/2019/resolucao-no-23-605-de-17-de-dezembro-de-2019" TargetMode="External"/><Relationship Id="rId2" Type="http://schemas.openxmlformats.org/officeDocument/2006/relationships/hyperlink" Target="https://www.tse.jus.br/eleicoes/eleicoes-2022/prestacao-de-contas/fundo-especial-de-financiamento-de-campanha-fef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hyperlink" Target="https://www2.camara.leg.br/a-camara/estruturaadm/secretarias/secretaria-da-mulher/observatorio-nacional-da-mulher-na-politica/nota-tecnica-05-2024/view" TargetMode="External"/><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562972-3449-42D1-8185-B4BEFD52AB44}"/>
              </a:ext>
            </a:extLst>
          </p:cNvPr>
          <p:cNvSpPr>
            <a:spLocks noGrp="1"/>
          </p:cNvSpPr>
          <p:nvPr>
            <p:ph type="title"/>
          </p:nvPr>
        </p:nvSpPr>
        <p:spPr>
          <a:xfrm>
            <a:off x="1436914" y="0"/>
            <a:ext cx="10755086" cy="5699184"/>
          </a:xfrm>
          <a:noFill/>
        </p:spPr>
        <p:txBody>
          <a:bodyPr rtlCol="0" anchor="ctr">
            <a:normAutofit/>
          </a:bodyPr>
          <a:lstStyle/>
          <a:p>
            <a:pPr algn="ctr" rtl="0"/>
            <a:r>
              <a:rPr lang="pt-BR" sz="4800" b="1" dirty="0">
                <a:solidFill>
                  <a:schemeClr val="bg2">
                    <a:lumMod val="25000"/>
                  </a:schemeClr>
                </a:solidFill>
                <a:latin typeface="Calibri Light" panose="020F0302020204030204" pitchFamily="34" charset="0"/>
              </a:rPr>
              <a:t>SEMINÁRIO</a:t>
            </a:r>
            <a:br>
              <a:rPr lang="pt-BR" sz="5400" b="1" dirty="0">
                <a:solidFill>
                  <a:schemeClr val="bg2">
                    <a:lumMod val="25000"/>
                  </a:schemeClr>
                </a:solidFill>
                <a:latin typeface="Calibri Light" panose="020F0302020204030204" pitchFamily="34" charset="0"/>
              </a:rPr>
            </a:br>
            <a:r>
              <a:rPr lang="pt-BR" sz="3200" b="1" dirty="0">
                <a:solidFill>
                  <a:schemeClr val="bg2">
                    <a:lumMod val="25000"/>
                  </a:schemeClr>
                </a:solidFill>
                <a:latin typeface="Calibri Light" panose="020F0302020204030204" pitchFamily="34" charset="0"/>
              </a:rPr>
              <a:t>Eleições Municipais 2024: </a:t>
            </a:r>
            <a:br>
              <a:rPr lang="pt-BR" sz="3200" b="1" dirty="0">
                <a:solidFill>
                  <a:schemeClr val="bg2">
                    <a:lumMod val="25000"/>
                  </a:schemeClr>
                </a:solidFill>
                <a:latin typeface="Calibri Light" panose="020F0302020204030204" pitchFamily="34" charset="0"/>
              </a:rPr>
            </a:br>
            <a:r>
              <a:rPr lang="pt-BR" sz="3200" b="1" dirty="0">
                <a:solidFill>
                  <a:schemeClr val="bg2">
                    <a:lumMod val="25000"/>
                  </a:schemeClr>
                </a:solidFill>
                <a:latin typeface="Calibri Light" panose="020F0302020204030204" pitchFamily="34" charset="0"/>
              </a:rPr>
              <a:t>Financiamento de Campanha e Prestação de Contas</a:t>
            </a:r>
            <a:br>
              <a:rPr lang="pt-BR" sz="3200" b="1" dirty="0">
                <a:solidFill>
                  <a:schemeClr val="bg2">
                    <a:lumMod val="25000"/>
                  </a:schemeClr>
                </a:solidFill>
                <a:latin typeface="Calibri Light" panose="020F0302020204030204" pitchFamily="34" charset="0"/>
              </a:rPr>
            </a:br>
            <a:br>
              <a:rPr lang="pt-BR" sz="3200" b="1" dirty="0">
                <a:solidFill>
                  <a:schemeClr val="bg2">
                    <a:lumMod val="25000"/>
                  </a:schemeClr>
                </a:solidFill>
                <a:latin typeface="Calibri Light" panose="020F0302020204030204" pitchFamily="34" charset="0"/>
              </a:rPr>
            </a:br>
            <a:r>
              <a:rPr lang="pt-BR" sz="4800" b="1" dirty="0">
                <a:solidFill>
                  <a:schemeClr val="bg2">
                    <a:lumMod val="25000"/>
                  </a:schemeClr>
                </a:solidFill>
                <a:latin typeface="Calibri Light" panose="020F0302020204030204" pitchFamily="34" charset="0"/>
              </a:rPr>
              <a:t>PAINEL TEMÁTICO</a:t>
            </a:r>
            <a:br>
              <a:rPr lang="pt-BR" sz="3200" b="1" dirty="0">
                <a:solidFill>
                  <a:schemeClr val="bg2">
                    <a:lumMod val="25000"/>
                  </a:schemeClr>
                </a:solidFill>
                <a:latin typeface="Calibri Light" panose="020F0302020204030204" pitchFamily="34" charset="0"/>
              </a:rPr>
            </a:br>
            <a:r>
              <a:rPr lang="pt-BR" sz="2800" b="1" dirty="0">
                <a:solidFill>
                  <a:schemeClr val="bg2">
                    <a:lumMod val="25000"/>
                  </a:schemeClr>
                </a:solidFill>
                <a:latin typeface="Calibri Light" panose="020F0302020204030204" pitchFamily="34" charset="0"/>
              </a:rPr>
              <a:t>Financiamento Público de Campanha e a Participação Feminina na Política</a:t>
            </a:r>
            <a:endParaRPr lang="pt-BR" sz="4400" b="1" dirty="0">
              <a:solidFill>
                <a:schemeClr val="bg2">
                  <a:lumMod val="25000"/>
                </a:schemeClr>
              </a:solidFill>
              <a:latin typeface="Calibri Light" panose="020F0302020204030204" pitchFamily="34" charset="0"/>
            </a:endParaRPr>
          </a:p>
        </p:txBody>
      </p:sp>
      <p:sp>
        <p:nvSpPr>
          <p:cNvPr id="5" name="CustomShape 3">
            <a:extLst>
              <a:ext uri="{FF2B5EF4-FFF2-40B4-BE49-F238E27FC236}">
                <a16:creationId xmlns:a16="http://schemas.microsoft.com/office/drawing/2014/main" id="{DDB1E30D-B2DF-4684-AFC1-B41AA645B479}"/>
              </a:ext>
            </a:extLst>
          </p:cNvPr>
          <p:cNvSpPr/>
          <p:nvPr/>
        </p:nvSpPr>
        <p:spPr>
          <a:xfrm>
            <a:off x="1576055" y="4867476"/>
            <a:ext cx="3934219" cy="16495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1600" b="1" strike="noStrike" spc="-1" dirty="0">
                <a:solidFill>
                  <a:schemeClr val="bg2">
                    <a:lumMod val="25000"/>
                  </a:schemeClr>
                </a:solidFill>
                <a:latin typeface="Calibri Light" panose="020F0302020204030204" pitchFamily="34" charset="0"/>
              </a:rPr>
              <a:t>Silvani Maia Resende Santana </a:t>
            </a:r>
          </a:p>
          <a:p>
            <a:pPr>
              <a:lnSpc>
                <a:spcPct val="100000"/>
              </a:lnSpc>
            </a:pPr>
            <a:r>
              <a:rPr lang="pt-BR" sz="1200" spc="-1" dirty="0">
                <a:solidFill>
                  <a:schemeClr val="bg2">
                    <a:lumMod val="25000"/>
                  </a:schemeClr>
                </a:solidFill>
                <a:latin typeface="Calibri Light" panose="020F0302020204030204" pitchFamily="34" charset="0"/>
              </a:rPr>
              <a:t>Diretora-Geral do TRE-PI</a:t>
            </a:r>
          </a:p>
          <a:p>
            <a:pPr>
              <a:lnSpc>
                <a:spcPct val="100000"/>
              </a:lnSpc>
            </a:pPr>
            <a:r>
              <a:rPr lang="pt-BR" sz="1200" strike="noStrike" spc="-1" dirty="0">
                <a:solidFill>
                  <a:schemeClr val="bg2">
                    <a:lumMod val="25000"/>
                  </a:schemeClr>
                </a:solidFill>
                <a:latin typeface="Calibri Light" panose="020F0302020204030204" pitchFamily="34" charset="0"/>
              </a:rPr>
              <a:t>Coordenadora do Comitê Gestor de Política de Gêneros</a:t>
            </a:r>
          </a:p>
          <a:p>
            <a:pPr>
              <a:lnSpc>
                <a:spcPct val="100000"/>
              </a:lnSpc>
            </a:pPr>
            <a:r>
              <a:rPr lang="pt-BR" sz="1200" strike="noStrike" spc="-1" dirty="0">
                <a:solidFill>
                  <a:schemeClr val="bg2">
                    <a:lumMod val="25000"/>
                  </a:schemeClr>
                </a:solidFill>
                <a:latin typeface="Calibri Light" panose="020F0302020204030204" pitchFamily="34" charset="0"/>
              </a:rPr>
              <a:t>silvani.maia@tre-pi.jus</a:t>
            </a:r>
          </a:p>
          <a:p>
            <a:pPr>
              <a:lnSpc>
                <a:spcPct val="100000"/>
              </a:lnSpc>
            </a:pPr>
            <a:r>
              <a:rPr lang="pt-BR" sz="1200" strike="noStrike" spc="-1" dirty="0">
                <a:solidFill>
                  <a:schemeClr val="bg2">
                    <a:lumMod val="25000"/>
                  </a:schemeClr>
                </a:solidFill>
                <a:latin typeface="Calibri Light" panose="020F0302020204030204" pitchFamily="34" charset="0"/>
              </a:rPr>
              <a:t>Telefone: (86) 2107-9822</a:t>
            </a:r>
          </a:p>
          <a:p>
            <a:pPr>
              <a:lnSpc>
                <a:spcPct val="100000"/>
              </a:lnSpc>
            </a:pPr>
            <a:r>
              <a:rPr lang="pt-BR" sz="1600" b="1" spc="-1">
                <a:solidFill>
                  <a:schemeClr val="bg2">
                    <a:lumMod val="25000"/>
                  </a:schemeClr>
                </a:solidFill>
                <a:latin typeface="Calibri Light" panose="020F0302020204030204" pitchFamily="34" charset="0"/>
              </a:rPr>
              <a:t>Brunna </a:t>
            </a:r>
            <a:r>
              <a:rPr lang="pt-BR" sz="1600" b="1" spc="-1" dirty="0">
                <a:solidFill>
                  <a:schemeClr val="bg2">
                    <a:lumMod val="25000"/>
                  </a:schemeClr>
                </a:solidFill>
                <a:latin typeface="Calibri Light" panose="020F0302020204030204" pitchFamily="34" charset="0"/>
              </a:rPr>
              <a:t>Barros Carvalho Martins</a:t>
            </a:r>
          </a:p>
          <a:p>
            <a:pPr>
              <a:lnSpc>
                <a:spcPct val="100000"/>
              </a:lnSpc>
            </a:pPr>
            <a:r>
              <a:rPr lang="pt-BR" sz="1200" strike="noStrike" spc="-1" dirty="0">
                <a:solidFill>
                  <a:schemeClr val="bg2">
                    <a:lumMod val="25000"/>
                  </a:schemeClr>
                </a:solidFill>
                <a:latin typeface="Calibri Light" panose="020F0302020204030204" pitchFamily="34" charset="0"/>
              </a:rPr>
              <a:t>Assessora de Juiz Membro – TRE-PI</a:t>
            </a:r>
          </a:p>
          <a:p>
            <a:pPr>
              <a:lnSpc>
                <a:spcPct val="100000"/>
              </a:lnSpc>
            </a:pPr>
            <a:r>
              <a:rPr lang="pt-BR" sz="1200" strike="noStrike" spc="-1" dirty="0">
                <a:solidFill>
                  <a:schemeClr val="bg2">
                    <a:lumMod val="25000"/>
                  </a:schemeClr>
                </a:solidFill>
                <a:latin typeface="Calibri Light" panose="020F0302020204030204" pitchFamily="34" charset="0"/>
              </a:rPr>
              <a:t>brunna.martins@tre-pi.jus</a:t>
            </a:r>
          </a:p>
          <a:p>
            <a:pPr>
              <a:lnSpc>
                <a:spcPct val="100000"/>
              </a:lnSpc>
            </a:pPr>
            <a:r>
              <a:rPr lang="pt-BR" sz="1200" strike="noStrike" spc="-1" dirty="0">
                <a:solidFill>
                  <a:schemeClr val="bg2">
                    <a:lumMod val="25000"/>
                  </a:schemeClr>
                </a:solidFill>
                <a:latin typeface="Calibri Light" panose="020F0302020204030204" pitchFamily="34" charset="0"/>
              </a:rPr>
              <a:t>Telefone: (86) 2107-9837</a:t>
            </a:r>
          </a:p>
        </p:txBody>
      </p:sp>
      <p:pic>
        <p:nvPicPr>
          <p:cNvPr id="7" name="Espaço Reservado para Conteúdo 5">
            <a:extLst>
              <a:ext uri="{FF2B5EF4-FFF2-40B4-BE49-F238E27FC236}">
                <a16:creationId xmlns:a16="http://schemas.microsoft.com/office/drawing/2014/main" id="{5ED61784-AA40-490D-8BC5-CC153B4061FA}"/>
              </a:ext>
            </a:extLst>
          </p:cNvPr>
          <p:cNvPicPr/>
          <p:nvPr/>
        </p:nvPicPr>
        <p:blipFill>
          <a:blip r:embed="rId2"/>
          <a:stretch/>
        </p:blipFill>
        <p:spPr>
          <a:xfrm>
            <a:off x="5454385" y="5243879"/>
            <a:ext cx="1712158" cy="685751"/>
          </a:xfrm>
          <a:prstGeom prst="rect">
            <a:avLst/>
          </a:prstGeom>
          <a:ln>
            <a:noFill/>
          </a:ln>
        </p:spPr>
      </p:pic>
      <p:pic>
        <p:nvPicPr>
          <p:cNvPr id="1026" name="Picture 2">
            <a:extLst>
              <a:ext uri="{FF2B5EF4-FFF2-40B4-BE49-F238E27FC236}">
                <a16:creationId xmlns:a16="http://schemas.microsoft.com/office/drawing/2014/main" id="{74AFDBE2-8FEC-DDC7-1227-61919ADE352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32600" y="5063430"/>
            <a:ext cx="1365465" cy="866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E8347D1-999C-2C57-B322-9DBAAC5AF02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13174" y="5018145"/>
            <a:ext cx="857146" cy="10208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4F98B664-1831-0DB1-563C-C55EB4C28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4470" y="4916265"/>
            <a:ext cx="1712158" cy="1122729"/>
          </a:xfrm>
          <a:prstGeom prst="rect">
            <a:avLst/>
          </a:prstGeom>
        </p:spPr>
      </p:pic>
      <p:pic>
        <p:nvPicPr>
          <p:cNvPr id="3" name="Picture 2" descr="Conselho Regional de Contabilidade do Piauí | ::Conselho ...">
            <a:extLst>
              <a:ext uri="{FF2B5EF4-FFF2-40B4-BE49-F238E27FC236}">
                <a16:creationId xmlns:a16="http://schemas.microsoft.com/office/drawing/2014/main" id="{FB71D935-23AC-9836-05FD-92F5F701E7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885" y="6238174"/>
            <a:ext cx="1097260" cy="619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missão de Contabilidade Eleitoral – CRC-PI">
            <a:extLst>
              <a:ext uri="{FF2B5EF4-FFF2-40B4-BE49-F238E27FC236}">
                <a16:creationId xmlns:a16="http://schemas.microsoft.com/office/drawing/2014/main" id="{4CAB231D-A36B-385E-0319-15D8A79CBC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1729" y="6315541"/>
            <a:ext cx="1180871" cy="4650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rtal da APPM">
            <a:extLst>
              <a:ext uri="{FF2B5EF4-FFF2-40B4-BE49-F238E27FC236}">
                <a16:creationId xmlns:a16="http://schemas.microsoft.com/office/drawing/2014/main" id="{5895AFDC-FB6F-3199-DB2F-F2946812E8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3184" y="6329420"/>
            <a:ext cx="1160262" cy="45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rmAutofit fontScale="90000"/>
          </a:bodyPr>
          <a:lstStyle/>
          <a:p>
            <a:r>
              <a:rPr lang="pt-BR" sz="2000" b="1" dirty="0">
                <a:solidFill>
                  <a:schemeClr val="bg2">
                    <a:lumMod val="25000"/>
                  </a:schemeClr>
                </a:solidFill>
              </a:rPr>
              <a:t>RECURSOS DE CAMPANHA LIBERADOS PARA MULHERES (FEFC+FP)</a:t>
            </a:r>
            <a:br>
              <a:rPr lang="pt-BR" sz="2000" b="1" dirty="0">
                <a:solidFill>
                  <a:schemeClr val="bg2">
                    <a:lumMod val="25000"/>
                  </a:schemeClr>
                </a:solidFill>
              </a:rPr>
            </a:br>
            <a:r>
              <a:rPr lang="pt-BR" sz="1300" i="1" dirty="0">
                <a:solidFill>
                  <a:schemeClr val="bg2">
                    <a:lumMod val="25000"/>
                  </a:schemeClr>
                </a:solidFill>
              </a:rPr>
              <a:t>ESFERA: </a:t>
            </a:r>
            <a:r>
              <a:rPr lang="pt-BR" sz="1300" b="1" i="1" dirty="0">
                <a:solidFill>
                  <a:schemeClr val="bg2">
                    <a:lumMod val="25000"/>
                  </a:schemeClr>
                </a:solidFill>
              </a:rPr>
              <a:t>NACIONAL</a:t>
            </a:r>
            <a:r>
              <a:rPr lang="pt-BR" sz="1300" i="1" dirty="0">
                <a:solidFill>
                  <a:schemeClr val="bg2">
                    <a:lumMod val="25000"/>
                  </a:schemeClr>
                </a:solidFill>
              </a:rPr>
              <a:t>; ANO: </a:t>
            </a:r>
            <a:r>
              <a:rPr lang="pt-BR" sz="1300" b="1" i="1" dirty="0">
                <a:solidFill>
                  <a:schemeClr val="bg2">
                    <a:lumMod val="25000"/>
                  </a:schemeClr>
                </a:solidFill>
              </a:rPr>
              <a:t>2020</a:t>
            </a:r>
            <a:endParaRPr lang="pt-BR" sz="2000" b="1" i="1" dirty="0">
              <a:solidFill>
                <a:schemeClr val="bg2">
                  <a:lumMod val="25000"/>
                </a:schemeClr>
              </a:solidFill>
            </a:endParaRPr>
          </a:p>
        </p:txBody>
      </p:sp>
      <p:graphicFrame>
        <p:nvGraphicFramePr>
          <p:cNvPr id="13" name="Tabela 12">
            <a:extLst>
              <a:ext uri="{FF2B5EF4-FFF2-40B4-BE49-F238E27FC236}">
                <a16:creationId xmlns:a16="http://schemas.microsoft.com/office/drawing/2014/main" id="{9E5645BE-123A-3594-D2B5-95ABC03E3F26}"/>
              </a:ext>
            </a:extLst>
          </p:cNvPr>
          <p:cNvGraphicFramePr>
            <a:graphicFrameLocks noGrp="1"/>
          </p:cNvGraphicFramePr>
          <p:nvPr>
            <p:extLst>
              <p:ext uri="{D42A27DB-BD31-4B8C-83A1-F6EECF244321}">
                <p14:modId xmlns:p14="http://schemas.microsoft.com/office/powerpoint/2010/main" val="790627540"/>
              </p:ext>
            </p:extLst>
          </p:nvPr>
        </p:nvGraphicFramePr>
        <p:xfrm>
          <a:off x="1986169" y="1490178"/>
          <a:ext cx="9910970" cy="5089534"/>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765219">
                  <a:extLst>
                    <a:ext uri="{9D8B030D-6E8A-4147-A177-3AD203B41FA5}">
                      <a16:colId xmlns:a16="http://schemas.microsoft.com/office/drawing/2014/main" val="3165301452"/>
                    </a:ext>
                  </a:extLst>
                </a:gridCol>
                <a:gridCol w="488634">
                  <a:extLst>
                    <a:ext uri="{9D8B030D-6E8A-4147-A177-3AD203B41FA5}">
                      <a16:colId xmlns:a16="http://schemas.microsoft.com/office/drawing/2014/main" val="2377930305"/>
                    </a:ext>
                  </a:extLst>
                </a:gridCol>
                <a:gridCol w="518597">
                  <a:extLst>
                    <a:ext uri="{9D8B030D-6E8A-4147-A177-3AD203B41FA5}">
                      <a16:colId xmlns:a16="http://schemas.microsoft.com/office/drawing/2014/main" val="3220306957"/>
                    </a:ext>
                  </a:extLst>
                </a:gridCol>
                <a:gridCol w="931170">
                  <a:extLst>
                    <a:ext uri="{9D8B030D-6E8A-4147-A177-3AD203B41FA5}">
                      <a16:colId xmlns:a16="http://schemas.microsoft.com/office/drawing/2014/main" val="198320585"/>
                    </a:ext>
                  </a:extLst>
                </a:gridCol>
                <a:gridCol w="988792">
                  <a:extLst>
                    <a:ext uri="{9D8B030D-6E8A-4147-A177-3AD203B41FA5}">
                      <a16:colId xmlns:a16="http://schemas.microsoft.com/office/drawing/2014/main" val="1054099121"/>
                    </a:ext>
                  </a:extLst>
                </a:gridCol>
                <a:gridCol w="792878">
                  <a:extLst>
                    <a:ext uri="{9D8B030D-6E8A-4147-A177-3AD203B41FA5}">
                      <a16:colId xmlns:a16="http://schemas.microsoft.com/office/drawing/2014/main" val="4289542822"/>
                    </a:ext>
                  </a:extLst>
                </a:gridCol>
                <a:gridCol w="931170">
                  <a:extLst>
                    <a:ext uri="{9D8B030D-6E8A-4147-A177-3AD203B41FA5}">
                      <a16:colId xmlns:a16="http://schemas.microsoft.com/office/drawing/2014/main" val="1723696999"/>
                    </a:ext>
                  </a:extLst>
                </a:gridCol>
                <a:gridCol w="988792">
                  <a:extLst>
                    <a:ext uri="{9D8B030D-6E8A-4147-A177-3AD203B41FA5}">
                      <a16:colId xmlns:a16="http://schemas.microsoft.com/office/drawing/2014/main" val="1398074227"/>
                    </a:ext>
                  </a:extLst>
                </a:gridCol>
                <a:gridCol w="792878">
                  <a:extLst>
                    <a:ext uri="{9D8B030D-6E8A-4147-A177-3AD203B41FA5}">
                      <a16:colId xmlns:a16="http://schemas.microsoft.com/office/drawing/2014/main" val="1423262160"/>
                    </a:ext>
                  </a:extLst>
                </a:gridCol>
                <a:gridCol w="931170">
                  <a:extLst>
                    <a:ext uri="{9D8B030D-6E8A-4147-A177-3AD203B41FA5}">
                      <a16:colId xmlns:a16="http://schemas.microsoft.com/office/drawing/2014/main" val="2037839158"/>
                    </a:ext>
                  </a:extLst>
                </a:gridCol>
                <a:gridCol w="988792">
                  <a:extLst>
                    <a:ext uri="{9D8B030D-6E8A-4147-A177-3AD203B41FA5}">
                      <a16:colId xmlns:a16="http://schemas.microsoft.com/office/drawing/2014/main" val="2093710644"/>
                    </a:ext>
                  </a:extLst>
                </a:gridCol>
                <a:gridCol w="792878">
                  <a:extLst>
                    <a:ext uri="{9D8B030D-6E8A-4147-A177-3AD203B41FA5}">
                      <a16:colId xmlns:a16="http://schemas.microsoft.com/office/drawing/2014/main" val="1079402904"/>
                    </a:ext>
                  </a:extLst>
                </a:gridCol>
              </a:tblGrid>
              <a:tr h="1081744">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Gênero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Qtd</a:t>
                      </a: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de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Candidatas</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extLst>
                  <a:ext uri="{0D108BD9-81ED-4DB2-BD59-A6C34878D82A}">
                    <a16:rowId xmlns:a16="http://schemas.microsoft.com/office/drawing/2014/main" val="1115222861"/>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AVANTE</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5.047</a:t>
                      </a:r>
                      <a:endPar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R$ 7.821.668,88</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R$ 28.121.267,64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27,81%</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R$ 469.743,66</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R$ 4.814.160,30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9,76%</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R$ 8.291.412,54</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R$ 32.935.427,94</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25,17%</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537961971"/>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CIDADANIA</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5.894</a:t>
                      </a:r>
                      <a:endPar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R$ 12.245.518,87</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R$ 35.824.724,42</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34,18%</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R$ 614.868,35</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R$ 381.800,00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161,04%</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R$ 12.860.387,22</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R$ 36.206.524,42</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35,52%</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1349411147"/>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DC</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1.610</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R$ 618.655,51</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R$ 4.025.171,90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15,37%</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R$ 618.655,51</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R$ 4.025.171,90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15,37%</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1849471597"/>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DEM</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11.136</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R$ 28.237.194,64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R$ 120.810.759,08</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23,37%</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R$ 2.604.560,10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R$ 6.389.259,68</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40,76%</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R$ 30.841.754,74</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R$ 127.200.018,76</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24,25%</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713941039"/>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MDB</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15.146</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R$ 50.387.378,99</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R$ 148.253.393,14</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33,99%</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R$ 101.000,00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R$ 270.500,00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37,34%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R$ 50.488.378,99</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R$ 148.523.893,14</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33,99%</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2353223568"/>
                  </a:ext>
                </a:extLst>
              </a:tr>
              <a:tr h="222655">
                <a:tc>
                  <a:txBody>
                    <a:bodyPr/>
                    <a:lstStyle/>
                    <a:p>
                      <a:pPr algn="l"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NOVO</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212</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3660242280"/>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PATRIOTA</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4.739</a:t>
                      </a:r>
                      <a:endPar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R$ 9.705.257,65</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R$ 35.139.355,52</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27,62%</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R$ 1.453.430,00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R$ 5.987.305,00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24,28%</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R$ 11.158.687,65</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R$ 41.126.660,52</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27,13%</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4277173542"/>
                  </a:ext>
                </a:extLst>
              </a:tr>
              <a:tr h="222655">
                <a:tc>
                  <a:txBody>
                    <a:bodyPr/>
                    <a:lstStyle/>
                    <a:p>
                      <a:pPr algn="l"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PC do B</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3.676</a:t>
                      </a:r>
                      <a:endPar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R$ 11.322.543,64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R$ 30.941.860,30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36,59%</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R$ 1.387.305,42</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R$ 1.767.226,88</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78,50%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R$ 12.709.849,06</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R$ 32.709.087,18</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38,86%</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1572489625"/>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PCB</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23</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R$ 476.844,44</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R$ 1.233.305,95</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38,66%</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R$ 476.844,44</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R$ 1.233.305,95</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38,66%</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2126750299"/>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PCO</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39</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R$ 1.233.305,95</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R$ 1.233.305,95</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3716745093"/>
                  </a:ext>
                </a:extLst>
              </a:tr>
              <a:tr h="222655">
                <a:tc>
                  <a:txBody>
                    <a:bodyPr/>
                    <a:lstStyle/>
                    <a:p>
                      <a:pPr algn="l"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PDT</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9.631</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R$ 25.191.914,84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R$ 103.314.544,11</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24,38%</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R$ 140.000,00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R$ 5.427.200,00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2,58%</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R$ 25.331.914,84</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R$ 108.741.744,11</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23,30%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4038527306"/>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PL</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9.524</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R$ 33.857.690,78</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R$ 117.621.670,45</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28,79%</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R$ 3.891.175,00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R$ 21.358.327,30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18,22%</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R$ 37.748.865,78</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R$ 138.979.997,75</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27,16%</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1523257402"/>
                  </a:ext>
                </a:extLst>
              </a:tr>
              <a:tr h="222655">
                <a:tc>
                  <a:txBody>
                    <a:bodyPr/>
                    <a:lstStyle/>
                    <a:p>
                      <a:pPr algn="l" fontAlgn="b"/>
                      <a:r>
                        <a:rPr lang="pt-BR" sz="900" b="1"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PMB</a:t>
                      </a:r>
                      <a:endPar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1.027</a:t>
                      </a:r>
                      <a:endPar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R$ 669.780,38</a:t>
                      </a:r>
                      <a:endPar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R$ 1.233.305,95</a:t>
                      </a:r>
                      <a:endPar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54,31%</a:t>
                      </a:r>
                      <a:endPar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R$ 669.780,38</a:t>
                      </a:r>
                      <a:endPar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R$ 1.233.305,95</a:t>
                      </a:r>
                      <a:endPar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54,31%</a:t>
                      </a:r>
                      <a:endPar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3990598107"/>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PMN</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1.675</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R$ 1.517.173,94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R$ 5.872.173,76</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25,84%</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R$ 1.517.173,94</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R$ 5.872.173,76</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25,84%</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4276682484"/>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PODE</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6.877</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R$ 19.664.663,88</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R$ 77.968.130,80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25,22%</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R$ 3.540.258,35</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R$ 12.759.496,53</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27,75%</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R$ 23.204.922,23</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R$ 90.727.627,33</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25,58%</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2626634571"/>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PP</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12.867</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R$ 40.442.565,93</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R$ 140.669.215,02</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28,75%</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R$ 1.102.500,00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R$ 6.730.000,00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16,38%</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a:effectLst/>
                          <a:latin typeface="Calibri Light" panose="020F0302020204030204" pitchFamily="34" charset="0"/>
                          <a:ea typeface="Calibri Light" panose="020F0302020204030204" pitchFamily="34" charset="0"/>
                          <a:cs typeface="Calibri Light" panose="020F0302020204030204" pitchFamily="34" charset="0"/>
                        </a:rPr>
                        <a:t>R$ 41.545.065,93</a:t>
                      </a:r>
                      <a:endPar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R$ 147.399.215,02</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28,19%</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2558549103"/>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PROS</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3.959</a:t>
                      </a:r>
                      <a:endPar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R$ 9.064.982,63</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R$ 37.187.846,96</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24,38%</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R$ 9.064.982,63</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R$ 37.187.846,96</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24,38%</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751293287"/>
                  </a:ext>
                </a:extLst>
              </a:tr>
              <a:tr h="222655">
                <a:tc>
                  <a:txBody>
                    <a:bodyPr/>
                    <a:lstStyle/>
                    <a:p>
                      <a:pPr algn="l"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PRTB</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l"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Feminino</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ctr"/>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2.613</a:t>
                      </a:r>
                      <a:endPar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R$ 0,00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tc>
                  <a:txBody>
                    <a:bodyPr/>
                    <a:lstStyle/>
                    <a:p>
                      <a:pPr algn="ctr" fontAlgn="b"/>
                      <a:r>
                        <a:rPr lang="pt-BR" sz="900" b="1" u="none" strike="noStrike" dirty="0">
                          <a:effectLst/>
                          <a:latin typeface="Calibri Light" panose="020F0302020204030204" pitchFamily="34" charset="0"/>
                          <a:ea typeface="Calibri Light" panose="020F0302020204030204" pitchFamily="34" charset="0"/>
                          <a:cs typeface="Calibri Light" panose="020F0302020204030204" pitchFamily="34" charset="0"/>
                        </a:rPr>
                        <a:t>0,00%</a:t>
                      </a:r>
                      <a:endPar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tc>
                <a:extLst>
                  <a:ext uri="{0D108BD9-81ED-4DB2-BD59-A6C34878D82A}">
                    <a16:rowId xmlns:a16="http://schemas.microsoft.com/office/drawing/2014/main" val="1741015769"/>
                  </a:ext>
                </a:extLst>
              </a:tr>
            </a:tbl>
          </a:graphicData>
        </a:graphic>
      </p:graphicFrame>
    </p:spTree>
    <p:extLst>
      <p:ext uri="{BB962C8B-B14F-4D97-AF65-F5344CB8AC3E}">
        <p14:creationId xmlns:p14="http://schemas.microsoft.com/office/powerpoint/2010/main" val="21271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rmAutofit fontScale="90000"/>
          </a:bodyPr>
          <a:lstStyle/>
          <a:p>
            <a:r>
              <a:rPr lang="pt-BR" sz="2000" b="1" dirty="0">
                <a:solidFill>
                  <a:schemeClr val="bg2">
                    <a:lumMod val="25000"/>
                  </a:schemeClr>
                </a:solidFill>
              </a:rPr>
              <a:t>RECURSOS DE CAMPANHA LIBERADOS PARA MULHERES (FEFC+FP)</a:t>
            </a:r>
            <a:br>
              <a:rPr lang="pt-BR" sz="2000" b="1" dirty="0">
                <a:solidFill>
                  <a:schemeClr val="bg2">
                    <a:lumMod val="25000"/>
                  </a:schemeClr>
                </a:solidFill>
              </a:rPr>
            </a:br>
            <a:r>
              <a:rPr lang="pt-BR" sz="1300" i="1" dirty="0">
                <a:solidFill>
                  <a:schemeClr val="bg2">
                    <a:lumMod val="25000"/>
                  </a:schemeClr>
                </a:solidFill>
              </a:rPr>
              <a:t>ESFERA: </a:t>
            </a:r>
            <a:r>
              <a:rPr lang="pt-BR" sz="1300" b="1" i="1" dirty="0">
                <a:solidFill>
                  <a:schemeClr val="bg2">
                    <a:lumMod val="25000"/>
                  </a:schemeClr>
                </a:solidFill>
              </a:rPr>
              <a:t>NACIONAL</a:t>
            </a:r>
            <a:r>
              <a:rPr lang="pt-BR" sz="1300" i="1" dirty="0">
                <a:solidFill>
                  <a:schemeClr val="bg2">
                    <a:lumMod val="25000"/>
                  </a:schemeClr>
                </a:solidFill>
              </a:rPr>
              <a:t>; ANO: </a:t>
            </a:r>
            <a:r>
              <a:rPr lang="pt-BR" sz="1300" b="1" i="1" dirty="0">
                <a:solidFill>
                  <a:schemeClr val="bg2">
                    <a:lumMod val="25000"/>
                  </a:schemeClr>
                </a:solidFill>
              </a:rPr>
              <a:t>2020</a:t>
            </a:r>
            <a:endParaRPr lang="pt-BR" sz="2000" b="1" i="1" dirty="0">
              <a:solidFill>
                <a:schemeClr val="bg2">
                  <a:lumMod val="25000"/>
                </a:schemeClr>
              </a:solidFill>
            </a:endParaRPr>
          </a:p>
        </p:txBody>
      </p:sp>
      <p:graphicFrame>
        <p:nvGraphicFramePr>
          <p:cNvPr id="13" name="Tabela 12">
            <a:extLst>
              <a:ext uri="{FF2B5EF4-FFF2-40B4-BE49-F238E27FC236}">
                <a16:creationId xmlns:a16="http://schemas.microsoft.com/office/drawing/2014/main" id="{9E5645BE-123A-3594-D2B5-95ABC03E3F26}"/>
              </a:ext>
            </a:extLst>
          </p:cNvPr>
          <p:cNvGraphicFramePr>
            <a:graphicFrameLocks noGrp="1"/>
          </p:cNvGraphicFramePr>
          <p:nvPr>
            <p:extLst>
              <p:ext uri="{D42A27DB-BD31-4B8C-83A1-F6EECF244321}">
                <p14:modId xmlns:p14="http://schemas.microsoft.com/office/powerpoint/2010/main" val="1361579819"/>
              </p:ext>
            </p:extLst>
          </p:nvPr>
        </p:nvGraphicFramePr>
        <p:xfrm>
          <a:off x="1986169" y="1490178"/>
          <a:ext cx="9910970" cy="4644224"/>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765219">
                  <a:extLst>
                    <a:ext uri="{9D8B030D-6E8A-4147-A177-3AD203B41FA5}">
                      <a16:colId xmlns:a16="http://schemas.microsoft.com/office/drawing/2014/main" val="3165301452"/>
                    </a:ext>
                  </a:extLst>
                </a:gridCol>
                <a:gridCol w="488634">
                  <a:extLst>
                    <a:ext uri="{9D8B030D-6E8A-4147-A177-3AD203B41FA5}">
                      <a16:colId xmlns:a16="http://schemas.microsoft.com/office/drawing/2014/main" val="2377930305"/>
                    </a:ext>
                  </a:extLst>
                </a:gridCol>
                <a:gridCol w="518597">
                  <a:extLst>
                    <a:ext uri="{9D8B030D-6E8A-4147-A177-3AD203B41FA5}">
                      <a16:colId xmlns:a16="http://schemas.microsoft.com/office/drawing/2014/main" val="3220306957"/>
                    </a:ext>
                  </a:extLst>
                </a:gridCol>
                <a:gridCol w="931170">
                  <a:extLst>
                    <a:ext uri="{9D8B030D-6E8A-4147-A177-3AD203B41FA5}">
                      <a16:colId xmlns:a16="http://schemas.microsoft.com/office/drawing/2014/main" val="198320585"/>
                    </a:ext>
                  </a:extLst>
                </a:gridCol>
                <a:gridCol w="988792">
                  <a:extLst>
                    <a:ext uri="{9D8B030D-6E8A-4147-A177-3AD203B41FA5}">
                      <a16:colId xmlns:a16="http://schemas.microsoft.com/office/drawing/2014/main" val="1054099121"/>
                    </a:ext>
                  </a:extLst>
                </a:gridCol>
                <a:gridCol w="792878">
                  <a:extLst>
                    <a:ext uri="{9D8B030D-6E8A-4147-A177-3AD203B41FA5}">
                      <a16:colId xmlns:a16="http://schemas.microsoft.com/office/drawing/2014/main" val="4289542822"/>
                    </a:ext>
                  </a:extLst>
                </a:gridCol>
                <a:gridCol w="931170">
                  <a:extLst>
                    <a:ext uri="{9D8B030D-6E8A-4147-A177-3AD203B41FA5}">
                      <a16:colId xmlns:a16="http://schemas.microsoft.com/office/drawing/2014/main" val="1723696999"/>
                    </a:ext>
                  </a:extLst>
                </a:gridCol>
                <a:gridCol w="988792">
                  <a:extLst>
                    <a:ext uri="{9D8B030D-6E8A-4147-A177-3AD203B41FA5}">
                      <a16:colId xmlns:a16="http://schemas.microsoft.com/office/drawing/2014/main" val="1398074227"/>
                    </a:ext>
                  </a:extLst>
                </a:gridCol>
                <a:gridCol w="792878">
                  <a:extLst>
                    <a:ext uri="{9D8B030D-6E8A-4147-A177-3AD203B41FA5}">
                      <a16:colId xmlns:a16="http://schemas.microsoft.com/office/drawing/2014/main" val="1423262160"/>
                    </a:ext>
                  </a:extLst>
                </a:gridCol>
                <a:gridCol w="931170">
                  <a:extLst>
                    <a:ext uri="{9D8B030D-6E8A-4147-A177-3AD203B41FA5}">
                      <a16:colId xmlns:a16="http://schemas.microsoft.com/office/drawing/2014/main" val="2037839158"/>
                    </a:ext>
                  </a:extLst>
                </a:gridCol>
                <a:gridCol w="988792">
                  <a:extLst>
                    <a:ext uri="{9D8B030D-6E8A-4147-A177-3AD203B41FA5}">
                      <a16:colId xmlns:a16="http://schemas.microsoft.com/office/drawing/2014/main" val="2093710644"/>
                    </a:ext>
                  </a:extLst>
                </a:gridCol>
                <a:gridCol w="792878">
                  <a:extLst>
                    <a:ext uri="{9D8B030D-6E8A-4147-A177-3AD203B41FA5}">
                      <a16:colId xmlns:a16="http://schemas.microsoft.com/office/drawing/2014/main" val="1079402904"/>
                    </a:ext>
                  </a:extLst>
                </a:gridCol>
              </a:tblGrid>
              <a:tr h="1081744">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Gênero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Qtd</a:t>
                      </a: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de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Candidatas</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extLst>
                  <a:ext uri="{0D108BD9-81ED-4DB2-BD59-A6C34878D82A}">
                    <a16:rowId xmlns:a16="http://schemas.microsoft.com/office/drawing/2014/main" val="1115222861"/>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PSB</a:t>
                      </a:r>
                    </a:p>
                  </a:txBody>
                  <a:tcPr marL="9525" marR="9525" marT="9525" marB="0" anchor="ctr"/>
                </a:tc>
                <a:tc>
                  <a:txBody>
                    <a:bodyPr/>
                    <a:lstStyle/>
                    <a:p>
                      <a:pPr algn="l"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9.095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R$ 24.369.516,25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R$ 109.545.178,16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22,25%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R$ 772.516,93</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R$ 4.214.200,00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18,33%</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R$ 25.142.033,18</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R$ 113.759.378,16</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22,10%</a:t>
                      </a:r>
                    </a:p>
                  </a:txBody>
                  <a:tcPr marL="9525" marR="9525" marT="9525" marB="0" anchor="ctr"/>
                </a:tc>
                <a:extLst>
                  <a:ext uri="{0D108BD9-81ED-4DB2-BD59-A6C34878D82A}">
                    <a16:rowId xmlns:a16="http://schemas.microsoft.com/office/drawing/2014/main" val="537961971"/>
                  </a:ext>
                </a:extLst>
              </a:tr>
              <a:tr h="222655">
                <a:tc>
                  <a:txBody>
                    <a:bodyPr/>
                    <a:lstStyle/>
                    <a:p>
                      <a:pPr algn="l"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PSC</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6.030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R$ 10.596.405,43</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R$ 33.239.786,22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31,88%</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R$ 1.401.484,00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R$ 1.349.189,10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103,88%</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R$ 11.997.889,43</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R$ 34.588.975,32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34,69%</a:t>
                      </a:r>
                    </a:p>
                  </a:txBody>
                  <a:tcPr marL="9525" marR="9525" marT="9525" marB="0" anchor="ctr"/>
                </a:tc>
                <a:extLst>
                  <a:ext uri="{0D108BD9-81ED-4DB2-BD59-A6C34878D82A}">
                    <a16:rowId xmlns:a16="http://schemas.microsoft.com/office/drawing/2014/main" val="1349411147"/>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PSD</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13.228</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R$ 38.104.435,77</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R$ 138.872.223,52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27,44%</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R$ 38.104.435,77</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R$ 138.872.223,52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27,44%</a:t>
                      </a:r>
                    </a:p>
                  </a:txBody>
                  <a:tcPr marL="9525" marR="9525" marT="9525" marB="0" anchor="ctr"/>
                </a:tc>
                <a:extLst>
                  <a:ext uri="{0D108BD9-81ED-4DB2-BD59-A6C34878D82A}">
                    <a16:rowId xmlns:a16="http://schemas.microsoft.com/office/drawing/2014/main" val="1849471597"/>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PSDB</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11.135</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R$ 39.268.384,08</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R$ 130.452.061,58</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30,10%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R$ 871.850,44</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R$ 6.646.461,08</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13,12%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R$ 40.140.234,52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R$ 137.098.522,66</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29,28%</a:t>
                      </a:r>
                    </a:p>
                  </a:txBody>
                  <a:tcPr marL="9525" marR="9525" marT="9525" marB="0" anchor="ctr"/>
                </a:tc>
                <a:extLst>
                  <a:ext uri="{0D108BD9-81ED-4DB2-BD59-A6C34878D82A}">
                    <a16:rowId xmlns:a16="http://schemas.microsoft.com/office/drawing/2014/main" val="713941039"/>
                  </a:ext>
                </a:extLst>
              </a:tr>
              <a:tr h="222655">
                <a:tc>
                  <a:txBody>
                    <a:bodyPr/>
                    <a:lstStyle/>
                    <a:p>
                      <a:pPr algn="l"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PSL</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7.288</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R$ 63.137.829,95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R$ 199.442.419,81</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31,66%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R$ 173.380,00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R$ 887.539,11</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19,53%</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R$ 63.311.209,95</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R$ 200.329.958,92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31,60%</a:t>
                      </a:r>
                    </a:p>
                  </a:txBody>
                  <a:tcPr marL="9525" marR="9525" marT="9525" marB="0" anchor="ctr"/>
                </a:tc>
                <a:extLst>
                  <a:ext uri="{0D108BD9-81ED-4DB2-BD59-A6C34878D82A}">
                    <a16:rowId xmlns:a16="http://schemas.microsoft.com/office/drawing/2014/main" val="2353223568"/>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PSOL</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1.731</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R$ 15.420.713,91</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R$ 40.634.516,50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37,95%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R$ 303.975,00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R$ 15.420.713,91</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R$ 40.938.491,50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37,67%</a:t>
                      </a:r>
                    </a:p>
                  </a:txBody>
                  <a:tcPr marL="9525" marR="9525" marT="9525" marB="0" anchor="ctr"/>
                </a:tc>
                <a:extLst>
                  <a:ext uri="{0D108BD9-81ED-4DB2-BD59-A6C34878D82A}">
                    <a16:rowId xmlns:a16="http://schemas.microsoft.com/office/drawing/2014/main" val="3660242280"/>
                  </a:ext>
                </a:extLst>
              </a:tr>
              <a:tr h="222655">
                <a:tc>
                  <a:txBody>
                    <a:bodyPr/>
                    <a:lstStyle/>
                    <a:p>
                      <a:pPr algn="l" fontAlgn="b"/>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PSTU</a:t>
                      </a:r>
                    </a:p>
                  </a:txBody>
                  <a:tcPr marL="9525" marR="9525" marT="9525" marB="0" anchor="ctr"/>
                </a:tc>
                <a:tc>
                  <a:txBody>
                    <a:bodyPr/>
                    <a:lstStyle/>
                    <a:p>
                      <a:pPr algn="l"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81</a:t>
                      </a:r>
                    </a:p>
                  </a:txBody>
                  <a:tcPr marL="9525" marR="9525" marT="9525" marB="0" anchor="ctr"/>
                </a:tc>
                <a:tc>
                  <a:txBody>
                    <a:bodyPr/>
                    <a:lstStyle/>
                    <a:p>
                      <a:pPr algn="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R$ 582.000,00</a:t>
                      </a:r>
                    </a:p>
                  </a:txBody>
                  <a:tcPr marL="9525" marR="9525" marT="9525" marB="0" anchor="ctr"/>
                </a:tc>
                <a:tc>
                  <a:txBody>
                    <a:bodyPr/>
                    <a:lstStyle/>
                    <a:p>
                      <a:pPr algn="r" fontAlgn="b"/>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R$ 1.233.305,95</a:t>
                      </a:r>
                    </a:p>
                  </a:txBody>
                  <a:tcPr marL="9525" marR="9525" marT="9525" marB="0" anchor="ctr"/>
                </a:tc>
                <a:tc>
                  <a:txBody>
                    <a:bodyPr/>
                    <a:lstStyle/>
                    <a:p>
                      <a:pPr algn="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47,19%</a:t>
                      </a:r>
                    </a:p>
                  </a:txBody>
                  <a:tcPr marL="9525" marR="9525" marT="9525" marB="0" anchor="ctr"/>
                </a:tc>
                <a:tc>
                  <a:txBody>
                    <a:bodyPr/>
                    <a:lstStyle/>
                    <a:p>
                      <a:pPr algn="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R$ 582.000,00</a:t>
                      </a:r>
                    </a:p>
                  </a:txBody>
                  <a:tcPr marL="9525" marR="9525" marT="9525" marB="0" anchor="ctr"/>
                </a:tc>
                <a:tc>
                  <a:txBody>
                    <a:bodyPr/>
                    <a:lstStyle/>
                    <a:p>
                      <a:pPr algn="r" fontAlgn="b"/>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R$ 1.233.305,95</a:t>
                      </a:r>
                    </a:p>
                  </a:txBody>
                  <a:tcPr marL="9525" marR="9525" marT="9525" marB="0" anchor="ctr"/>
                </a:tc>
                <a:tc>
                  <a:txBody>
                    <a:bodyPr/>
                    <a:lstStyle/>
                    <a:p>
                      <a:pPr algn="r" fontAlgn="b"/>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47,19%</a:t>
                      </a:r>
                    </a:p>
                  </a:txBody>
                  <a:tcPr marL="9525" marR="9525" marT="9525" marB="0" anchor="ctr"/>
                </a:tc>
                <a:extLst>
                  <a:ext uri="{0D108BD9-81ED-4DB2-BD59-A6C34878D82A}">
                    <a16:rowId xmlns:a16="http://schemas.microsoft.com/office/drawing/2014/main" val="4277173542"/>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PT</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11.202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R$ 70.065.260,35</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R$ 201.297.516,62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34,81%</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R$ 1.601.500,00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R$ 1.840.277,35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87,02%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R$ 71.666.760,35</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R$ 203.137.793,97</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35,28%</a:t>
                      </a:r>
                    </a:p>
                  </a:txBody>
                  <a:tcPr marL="9525" marR="9525" marT="9525" marB="0" anchor="ctr"/>
                </a:tc>
                <a:extLst>
                  <a:ext uri="{0D108BD9-81ED-4DB2-BD59-A6C34878D82A}">
                    <a16:rowId xmlns:a16="http://schemas.microsoft.com/office/drawing/2014/main" val="1572489625"/>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PTB</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7.969</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R$ 12.561.481,67</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R$ 46.658.777,07</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26,92%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R$ 12.561.481,67</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R$ 46.658.777,07</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26,92%</a:t>
                      </a:r>
                    </a:p>
                  </a:txBody>
                  <a:tcPr marL="9525" marR="9525" marT="9525" marB="0" anchor="ctr"/>
                </a:tc>
                <a:extLst>
                  <a:ext uri="{0D108BD9-81ED-4DB2-BD59-A6C34878D82A}">
                    <a16:rowId xmlns:a16="http://schemas.microsoft.com/office/drawing/2014/main" val="2126750299"/>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PTC</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2.294</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R$ 1.587.901,02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R$ 9.498.596,58</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16,72%</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R$ 1.587.901,02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R$ 9.498.596,58</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16,72%</a:t>
                      </a:r>
                    </a:p>
                  </a:txBody>
                  <a:tcPr marL="9525" marR="9525" marT="9525" marB="0" anchor="ctr"/>
                </a:tc>
                <a:extLst>
                  <a:ext uri="{0D108BD9-81ED-4DB2-BD59-A6C34878D82A}">
                    <a16:rowId xmlns:a16="http://schemas.microsoft.com/office/drawing/2014/main" val="3716745093"/>
                  </a:ext>
                </a:extLst>
              </a:tr>
              <a:tr h="222655">
                <a:tc>
                  <a:txBody>
                    <a:bodyPr/>
                    <a:lstStyle/>
                    <a:p>
                      <a:pPr algn="l"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PV</a:t>
                      </a:r>
                    </a:p>
                  </a:txBody>
                  <a:tcPr marL="9525" marR="9525" marT="9525" marB="0" anchor="ctr"/>
                </a:tc>
                <a:tc>
                  <a:txBody>
                    <a:bodyPr/>
                    <a:lstStyle/>
                    <a:p>
                      <a:pPr algn="l"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4.159</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R$ 4.814.713,64</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R$ 20.498.922,01</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23,49%</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R$ 150.000,00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R$ 363.462,50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41,27%</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R$ 4.964.713,64</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R$ 20.862.384,51</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23,80%</a:t>
                      </a:r>
                    </a:p>
                  </a:txBody>
                  <a:tcPr marL="9525" marR="9525" marT="9525" marB="0" anchor="ctr"/>
                </a:tc>
                <a:extLst>
                  <a:ext uri="{0D108BD9-81ED-4DB2-BD59-A6C34878D82A}">
                    <a16:rowId xmlns:a16="http://schemas.microsoft.com/office/drawing/2014/main" val="4038527306"/>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REDE</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1.675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R$ 7.682.744,56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R$ 28.430.214,66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27,02%</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R$ 7.682.744,56</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R$ 28.430.214,66</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27,02%</a:t>
                      </a:r>
                    </a:p>
                  </a:txBody>
                  <a:tcPr marL="9525" marR="9525" marT="9525" marB="0" anchor="ctr"/>
                </a:tc>
                <a:extLst>
                  <a:ext uri="{0D108BD9-81ED-4DB2-BD59-A6C34878D82A}">
                    <a16:rowId xmlns:a16="http://schemas.microsoft.com/office/drawing/2014/main" val="1523257402"/>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REPUBLICANOS</a:t>
                      </a:r>
                    </a:p>
                  </a:txBody>
                  <a:tcPr marL="9525" marR="9525" marT="9525" marB="0" anchor="ctr"/>
                </a:tc>
                <a:tc>
                  <a:txBody>
                    <a:bodyPr/>
                    <a:lstStyle/>
                    <a:p>
                      <a:pPr algn="l"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9.646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R$ 31.455.891,29</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R$ 100.632.561,34</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31,26%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R$ 3.288.619,02</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R$ 6.009.450,06</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54,72%</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R$ 34.744.510,31</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R$ 106.642.011,40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32,58%</a:t>
                      </a:r>
                    </a:p>
                  </a:txBody>
                  <a:tcPr marL="9525" marR="9525" marT="9525" marB="0" anchor="ctr"/>
                </a:tc>
                <a:extLst>
                  <a:ext uri="{0D108BD9-81ED-4DB2-BD59-A6C34878D82A}">
                    <a16:rowId xmlns:a16="http://schemas.microsoft.com/office/drawing/2014/main" val="3990598107"/>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SOLIDARIEDADE</a:t>
                      </a:r>
                    </a:p>
                  </a:txBody>
                  <a:tcPr marL="9525" marR="9525" marT="9525" marB="0" anchor="ctr"/>
                </a:tc>
                <a:tc>
                  <a:txBody>
                    <a:bodyPr/>
                    <a:lstStyle/>
                    <a:p>
                      <a:pPr algn="l"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5.736</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R$ 11.988.758,45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R$ 46.037.917,83</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26,04%</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R$ 11.988.758,45</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R$ 46.037.917,83</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26,04%</a:t>
                      </a:r>
                    </a:p>
                  </a:txBody>
                  <a:tcPr marL="9525" marR="9525" marT="9525" marB="0" anchor="ctr"/>
                </a:tc>
                <a:extLst>
                  <a:ext uri="{0D108BD9-81ED-4DB2-BD59-A6C34878D82A}">
                    <a16:rowId xmlns:a16="http://schemas.microsoft.com/office/drawing/2014/main" val="4276682484"/>
                  </a:ext>
                </a:extLst>
              </a:tr>
              <a:tr h="222655">
                <a:tc>
                  <a:txBody>
                    <a:bodyPr/>
                    <a:lstStyle/>
                    <a:p>
                      <a:pPr algn="l"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UP</a:t>
                      </a:r>
                    </a:p>
                  </a:txBody>
                  <a:tcPr marL="9525" marR="9525" marT="9525" marB="0" anchor="ctr"/>
                </a:tc>
                <a:tc>
                  <a:txBody>
                    <a:bodyPr/>
                    <a:lstStyle/>
                    <a:p>
                      <a:pPr algn="l"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58</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R$ 210.906,18</a:t>
                      </a:r>
                    </a:p>
                  </a:txBody>
                  <a:tcPr marL="9525" marR="9525" marT="9525" marB="0" anchor="ctr"/>
                </a:tc>
                <a:tc>
                  <a:txBody>
                    <a:bodyPr/>
                    <a:lstStyle/>
                    <a:p>
                      <a:pPr algn="r" fontAlgn="b"/>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R$ 1.233.305,95</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17,10%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b"/>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R$ 210.906,18</a:t>
                      </a:r>
                    </a:p>
                  </a:txBody>
                  <a:tcPr marL="9525" marR="9525" marT="9525" marB="0" anchor="ctr"/>
                </a:tc>
                <a:tc>
                  <a:txBody>
                    <a:bodyPr/>
                    <a:lstStyle/>
                    <a:p>
                      <a:pPr algn="r" fontAlgn="b"/>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R$ 1.233.305,95</a:t>
                      </a:r>
                    </a:p>
                  </a:txBody>
                  <a:tcPr marL="9525" marR="9525" marT="9525" marB="0" anchor="ctr"/>
                </a:tc>
                <a:tc>
                  <a:txBody>
                    <a:bodyPr/>
                    <a:lstStyle/>
                    <a:p>
                      <a:pPr algn="r" fontAlgn="b"/>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17,10%</a:t>
                      </a:r>
                    </a:p>
                  </a:txBody>
                  <a:tcPr marL="9525" marR="9525" marT="9525" marB="0" anchor="ctr"/>
                </a:tc>
                <a:extLst>
                  <a:ext uri="{0D108BD9-81ED-4DB2-BD59-A6C34878D82A}">
                    <a16:rowId xmlns:a16="http://schemas.microsoft.com/office/drawing/2014/main" val="2626634571"/>
                  </a:ext>
                </a:extLst>
              </a:tr>
              <a:tr h="222655">
                <a:tc gridSpan="2">
                  <a:txBody>
                    <a:bodyPr/>
                    <a:lstStyle/>
                    <a:p>
                      <a:pPr algn="ct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a:t>
                      </a:r>
                    </a:p>
                  </a:txBody>
                  <a:tcPr marL="9525" marR="9525" marT="9525" marB="0" anchor="ctr">
                    <a:solidFill>
                      <a:schemeClr val="accent3"/>
                    </a:solidFill>
                  </a:tcPr>
                </a:tc>
                <a:tc hMerge="1">
                  <a:txBody>
                    <a:bodyPr/>
                    <a:lstStyle/>
                    <a:p>
                      <a:endParaRPr lang="pt-BR"/>
                    </a:p>
                  </a:txBody>
                  <a:tcPr/>
                </a:tc>
                <a:tc>
                  <a:txBody>
                    <a:bodyPr/>
                    <a:lstStyle/>
                    <a:p>
                      <a:pPr algn="ct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187.022</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583.070.777,55</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1.997.157.334,75</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29,20%</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23.564.191,27</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87.499.829,89</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26,93%</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606.634.968,82</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2.084.657.164,64</a:t>
                      </a:r>
                    </a:p>
                  </a:txBody>
                  <a:tcPr marL="9525" marR="9525" marT="9525" marB="0" anchor="ctr">
                    <a:solidFill>
                      <a:schemeClr val="accent3"/>
                    </a:solidFill>
                  </a:tcPr>
                </a:tc>
                <a:tc>
                  <a:txBody>
                    <a:bodyPr/>
                    <a:lstStyle/>
                    <a:p>
                      <a:pPr algn="r" fontAlgn="b"/>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29,10%</a:t>
                      </a:r>
                    </a:p>
                  </a:txBody>
                  <a:tcPr marL="9525" marR="9525" marT="9525" marB="0" anchor="ctr">
                    <a:solidFill>
                      <a:schemeClr val="accent3"/>
                    </a:solidFill>
                  </a:tcPr>
                </a:tc>
                <a:extLst>
                  <a:ext uri="{0D108BD9-81ED-4DB2-BD59-A6C34878D82A}">
                    <a16:rowId xmlns:a16="http://schemas.microsoft.com/office/drawing/2014/main" val="2558549103"/>
                  </a:ext>
                </a:extLst>
              </a:tr>
            </a:tbl>
          </a:graphicData>
        </a:graphic>
      </p:graphicFrame>
      <p:sp>
        <p:nvSpPr>
          <p:cNvPr id="5" name="CaixaDeTexto 4">
            <a:extLst>
              <a:ext uri="{FF2B5EF4-FFF2-40B4-BE49-F238E27FC236}">
                <a16:creationId xmlns:a16="http://schemas.microsoft.com/office/drawing/2014/main" id="{619825AB-C0BF-29AA-467D-24BFEB03D967}"/>
              </a:ext>
            </a:extLst>
          </p:cNvPr>
          <p:cNvSpPr txBox="1"/>
          <p:nvPr/>
        </p:nvSpPr>
        <p:spPr>
          <a:xfrm>
            <a:off x="1898373" y="6180992"/>
            <a:ext cx="6096000" cy="430887"/>
          </a:xfrm>
          <a:prstGeom prst="rect">
            <a:avLst/>
          </a:prstGeom>
          <a:noFill/>
        </p:spPr>
        <p:txBody>
          <a:bodyPr wrap="square">
            <a:spAutoFit/>
          </a:bodyPr>
          <a:lstStyle/>
          <a:p>
            <a:pPr algn="l" fontAlgn="b"/>
            <a:r>
              <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Fonte: </a:t>
            </a:r>
            <a:r>
              <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https://sig.tse.jus.br/ords/dwapr/r/seai/sig-eleicao/home</a:t>
            </a:r>
            <a:endPar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fontAlgn="b"/>
            <a:r>
              <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Dados atualizados em 24/04/2024</a:t>
            </a:r>
          </a:p>
        </p:txBody>
      </p:sp>
    </p:spTree>
    <p:extLst>
      <p:ext uri="{BB962C8B-B14F-4D97-AF65-F5344CB8AC3E}">
        <p14:creationId xmlns:p14="http://schemas.microsoft.com/office/powerpoint/2010/main" val="24442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rmAutofit fontScale="90000"/>
          </a:bodyPr>
          <a:lstStyle/>
          <a:p>
            <a:r>
              <a:rPr lang="pt-BR" sz="2000" b="1" dirty="0">
                <a:solidFill>
                  <a:schemeClr val="bg2">
                    <a:lumMod val="25000"/>
                  </a:schemeClr>
                </a:solidFill>
              </a:rPr>
              <a:t>RECURSOS DE CAMPANHA LIBERADOS PARA MULHERES (FEFC+FP)</a:t>
            </a:r>
            <a:br>
              <a:rPr lang="pt-BR" sz="2000" b="1" dirty="0">
                <a:solidFill>
                  <a:schemeClr val="bg2">
                    <a:lumMod val="25000"/>
                  </a:schemeClr>
                </a:solidFill>
              </a:rPr>
            </a:br>
            <a:r>
              <a:rPr lang="pt-BR" sz="1300" i="1" dirty="0">
                <a:solidFill>
                  <a:schemeClr val="bg2">
                    <a:lumMod val="25000"/>
                  </a:schemeClr>
                </a:solidFill>
              </a:rPr>
              <a:t>ESFERA: </a:t>
            </a:r>
            <a:r>
              <a:rPr lang="pt-BR" sz="1300" b="1" i="1" dirty="0">
                <a:solidFill>
                  <a:schemeClr val="bg2">
                    <a:lumMod val="25000"/>
                  </a:schemeClr>
                </a:solidFill>
              </a:rPr>
              <a:t>NACIONAL</a:t>
            </a:r>
            <a:r>
              <a:rPr lang="pt-BR" sz="1300" i="1" dirty="0">
                <a:solidFill>
                  <a:schemeClr val="bg2">
                    <a:lumMod val="25000"/>
                  </a:schemeClr>
                </a:solidFill>
              </a:rPr>
              <a:t>; ANO: </a:t>
            </a:r>
            <a:r>
              <a:rPr lang="pt-BR" sz="1300" b="1" i="1" dirty="0">
                <a:solidFill>
                  <a:schemeClr val="bg2">
                    <a:lumMod val="25000"/>
                  </a:schemeClr>
                </a:solidFill>
              </a:rPr>
              <a:t>2022</a:t>
            </a:r>
            <a:endParaRPr lang="pt-BR" sz="2000" b="1" i="1" dirty="0">
              <a:solidFill>
                <a:schemeClr val="bg2">
                  <a:lumMod val="25000"/>
                </a:schemeClr>
              </a:solidFill>
            </a:endParaRPr>
          </a:p>
        </p:txBody>
      </p:sp>
      <p:graphicFrame>
        <p:nvGraphicFramePr>
          <p:cNvPr id="13" name="Tabela 12">
            <a:extLst>
              <a:ext uri="{FF2B5EF4-FFF2-40B4-BE49-F238E27FC236}">
                <a16:creationId xmlns:a16="http://schemas.microsoft.com/office/drawing/2014/main" id="{9E5645BE-123A-3594-D2B5-95ABC03E3F26}"/>
              </a:ext>
            </a:extLst>
          </p:cNvPr>
          <p:cNvGraphicFramePr>
            <a:graphicFrameLocks noGrp="1"/>
          </p:cNvGraphicFramePr>
          <p:nvPr>
            <p:extLst>
              <p:ext uri="{D42A27DB-BD31-4B8C-83A1-F6EECF244321}">
                <p14:modId xmlns:p14="http://schemas.microsoft.com/office/powerpoint/2010/main" val="3514779740"/>
              </p:ext>
            </p:extLst>
          </p:nvPr>
        </p:nvGraphicFramePr>
        <p:xfrm>
          <a:off x="1986169" y="1490178"/>
          <a:ext cx="9910970" cy="5089534"/>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765219">
                  <a:extLst>
                    <a:ext uri="{9D8B030D-6E8A-4147-A177-3AD203B41FA5}">
                      <a16:colId xmlns:a16="http://schemas.microsoft.com/office/drawing/2014/main" val="3165301452"/>
                    </a:ext>
                  </a:extLst>
                </a:gridCol>
                <a:gridCol w="488634">
                  <a:extLst>
                    <a:ext uri="{9D8B030D-6E8A-4147-A177-3AD203B41FA5}">
                      <a16:colId xmlns:a16="http://schemas.microsoft.com/office/drawing/2014/main" val="2377930305"/>
                    </a:ext>
                  </a:extLst>
                </a:gridCol>
                <a:gridCol w="518597">
                  <a:extLst>
                    <a:ext uri="{9D8B030D-6E8A-4147-A177-3AD203B41FA5}">
                      <a16:colId xmlns:a16="http://schemas.microsoft.com/office/drawing/2014/main" val="3220306957"/>
                    </a:ext>
                  </a:extLst>
                </a:gridCol>
                <a:gridCol w="931170">
                  <a:extLst>
                    <a:ext uri="{9D8B030D-6E8A-4147-A177-3AD203B41FA5}">
                      <a16:colId xmlns:a16="http://schemas.microsoft.com/office/drawing/2014/main" val="198320585"/>
                    </a:ext>
                  </a:extLst>
                </a:gridCol>
                <a:gridCol w="988792">
                  <a:extLst>
                    <a:ext uri="{9D8B030D-6E8A-4147-A177-3AD203B41FA5}">
                      <a16:colId xmlns:a16="http://schemas.microsoft.com/office/drawing/2014/main" val="1054099121"/>
                    </a:ext>
                  </a:extLst>
                </a:gridCol>
                <a:gridCol w="792878">
                  <a:extLst>
                    <a:ext uri="{9D8B030D-6E8A-4147-A177-3AD203B41FA5}">
                      <a16:colId xmlns:a16="http://schemas.microsoft.com/office/drawing/2014/main" val="4289542822"/>
                    </a:ext>
                  </a:extLst>
                </a:gridCol>
                <a:gridCol w="931170">
                  <a:extLst>
                    <a:ext uri="{9D8B030D-6E8A-4147-A177-3AD203B41FA5}">
                      <a16:colId xmlns:a16="http://schemas.microsoft.com/office/drawing/2014/main" val="1723696999"/>
                    </a:ext>
                  </a:extLst>
                </a:gridCol>
                <a:gridCol w="988792">
                  <a:extLst>
                    <a:ext uri="{9D8B030D-6E8A-4147-A177-3AD203B41FA5}">
                      <a16:colId xmlns:a16="http://schemas.microsoft.com/office/drawing/2014/main" val="1398074227"/>
                    </a:ext>
                  </a:extLst>
                </a:gridCol>
                <a:gridCol w="792878">
                  <a:extLst>
                    <a:ext uri="{9D8B030D-6E8A-4147-A177-3AD203B41FA5}">
                      <a16:colId xmlns:a16="http://schemas.microsoft.com/office/drawing/2014/main" val="1423262160"/>
                    </a:ext>
                  </a:extLst>
                </a:gridCol>
                <a:gridCol w="931170">
                  <a:extLst>
                    <a:ext uri="{9D8B030D-6E8A-4147-A177-3AD203B41FA5}">
                      <a16:colId xmlns:a16="http://schemas.microsoft.com/office/drawing/2014/main" val="2037839158"/>
                    </a:ext>
                  </a:extLst>
                </a:gridCol>
                <a:gridCol w="988792">
                  <a:extLst>
                    <a:ext uri="{9D8B030D-6E8A-4147-A177-3AD203B41FA5}">
                      <a16:colId xmlns:a16="http://schemas.microsoft.com/office/drawing/2014/main" val="2093710644"/>
                    </a:ext>
                  </a:extLst>
                </a:gridCol>
                <a:gridCol w="792878">
                  <a:extLst>
                    <a:ext uri="{9D8B030D-6E8A-4147-A177-3AD203B41FA5}">
                      <a16:colId xmlns:a16="http://schemas.microsoft.com/office/drawing/2014/main" val="1079402904"/>
                    </a:ext>
                  </a:extLst>
                </a:gridCol>
              </a:tblGrid>
              <a:tr h="1081744">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Gênero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Qtd</a:t>
                      </a: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de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Candidatas</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extLst>
                  <a:ext uri="{0D108BD9-81ED-4DB2-BD59-A6C34878D82A}">
                    <a16:rowId xmlns:a16="http://schemas.microsoft.com/office/drawing/2014/main" val="1115222861"/>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AGIR</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R$ 6.372.038,21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R$ 32.427.935,94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19,65%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R$ 6.372.038,21</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R$ 32.427.935,94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19,65%</a:t>
                      </a:r>
                    </a:p>
                  </a:txBody>
                  <a:tcPr marL="9525" marR="9525" marT="9525" marB="0" anchor="ctr"/>
                </a:tc>
                <a:extLst>
                  <a:ext uri="{0D108BD9-81ED-4DB2-BD59-A6C34878D82A}">
                    <a16:rowId xmlns:a16="http://schemas.microsoft.com/office/drawing/2014/main" val="537961971"/>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AVANTE</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R$ 18.231.997,21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R$ 68.682.506,29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26,55%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R$ 5.070.267,29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R$ 29.008.621,82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17,48%</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R$ 23.302.264,50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R$ 97.691.128,11</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23,85%</a:t>
                      </a:r>
                    </a:p>
                  </a:txBody>
                  <a:tcPr marL="9525" marR="9525" marT="9525" marB="0" anchor="ctr"/>
                </a:tc>
                <a:extLst>
                  <a:ext uri="{0D108BD9-81ED-4DB2-BD59-A6C34878D82A}">
                    <a16:rowId xmlns:a16="http://schemas.microsoft.com/office/drawing/2014/main" val="1349411147"/>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CIDADANIA</a:t>
                      </a:r>
                    </a:p>
                  </a:txBody>
                  <a:tcPr marL="9525" marR="9525" marT="9525" marB="0" anchor="ctr"/>
                </a:tc>
                <a:tc>
                  <a:txBody>
                    <a:bodyPr/>
                    <a:lstStyle/>
                    <a:p>
                      <a:pPr algn="l"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176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R$ 31.090.114,44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R$ 87.225.635,48</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35,64%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R$ 342.000,00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R$ 342.000,00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100,00%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R$ 31.432.114,44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R$ 87.567.635,48</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35,89%</a:t>
                      </a:r>
                    </a:p>
                  </a:txBody>
                  <a:tcPr marL="9525" marR="9525" marT="9525" marB="0" anchor="ctr"/>
                </a:tc>
                <a:extLst>
                  <a:ext uri="{0D108BD9-81ED-4DB2-BD59-A6C34878D82A}">
                    <a16:rowId xmlns:a16="http://schemas.microsoft.com/office/drawing/2014/main" val="1849471597"/>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DC</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258</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R$ 2.710.109,66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R$ 14.555.382,68</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18,62%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R$ 2.710.109,66</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R$ 14.555.382,68</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18,62%</a:t>
                      </a:r>
                    </a:p>
                  </a:txBody>
                  <a:tcPr marL="9525" marR="9525" marT="9525" marB="0" anchor="ctr"/>
                </a:tc>
                <a:extLst>
                  <a:ext uri="{0D108BD9-81ED-4DB2-BD59-A6C34878D82A}">
                    <a16:rowId xmlns:a16="http://schemas.microsoft.com/office/drawing/2014/main" val="713941039"/>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MDB</a:t>
                      </a:r>
                    </a:p>
                  </a:txBody>
                  <a:tcPr marL="9525" marR="9525" marT="9525" marB="0" anchor="ctr"/>
                </a:tc>
                <a:tc>
                  <a:txBody>
                    <a:bodyPr/>
                    <a:lstStyle/>
                    <a:p>
                      <a:pPr algn="l"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483</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R$ 124.119.296,20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R$ 360.347.998,12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34,44%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R$ 16.068.595,89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R$ 21.875.118,93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73,46%</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R$ 140.187.892,09</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R$ 382.223.117,05</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36,68%</a:t>
                      </a:r>
                    </a:p>
                  </a:txBody>
                  <a:tcPr marL="9525" marR="9525" marT="9525" marB="0" anchor="ctr"/>
                </a:tc>
                <a:extLst>
                  <a:ext uri="{0D108BD9-81ED-4DB2-BD59-A6C34878D82A}">
                    <a16:rowId xmlns:a16="http://schemas.microsoft.com/office/drawing/2014/main" val="2353223568"/>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NOVO</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149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R$ 1.440.825,99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R$ 1.440.825,99</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extLst>
                  <a:ext uri="{0D108BD9-81ED-4DB2-BD59-A6C34878D82A}">
                    <a16:rowId xmlns:a16="http://schemas.microsoft.com/office/drawing/2014/main" val="3660242280"/>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PATRIOTA</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410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R$ 30.377.038,56</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R$ 94.966.352,43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31,99%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R$ 121.542,61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R$ 81.090,00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149,89%</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R$ 30.498.581,17</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R$ 95.047.442,43</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32,09%</a:t>
                      </a:r>
                    </a:p>
                  </a:txBody>
                  <a:tcPr marL="9525" marR="9525" marT="9525" marB="0" anchor="ctr"/>
                </a:tc>
                <a:extLst>
                  <a:ext uri="{0D108BD9-81ED-4DB2-BD59-A6C34878D82A}">
                    <a16:rowId xmlns:a16="http://schemas.microsoft.com/office/drawing/2014/main" val="4277173542"/>
                  </a:ext>
                </a:extLst>
              </a:tr>
              <a:tr h="222655">
                <a:tc>
                  <a:txBody>
                    <a:bodyPr/>
                    <a:lstStyle/>
                    <a:p>
                      <a:pPr algn="l" fontAlgn="ctr"/>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PC do B</a:t>
                      </a:r>
                    </a:p>
                  </a:txBody>
                  <a:tcPr marL="9525" marR="9525" marT="9525" marB="0" anchor="ctr"/>
                </a:tc>
                <a:tc>
                  <a:txBody>
                    <a:bodyPr/>
                    <a:lstStyle/>
                    <a:p>
                      <a:pPr algn="l"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101</a:t>
                      </a:r>
                    </a:p>
                  </a:txBody>
                  <a:tcPr marL="9525" marR="9525" marT="9525" marB="0" anchor="ctr"/>
                </a:tc>
                <a:tc>
                  <a:txBody>
                    <a:bodyPr/>
                    <a:lstStyle/>
                    <a:p>
                      <a:pPr algn="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R$ 34.112.542,16</a:t>
                      </a:r>
                    </a:p>
                  </a:txBody>
                  <a:tcPr marL="9525" marR="9525" marT="9525" marB="0" anchor="ctr"/>
                </a:tc>
                <a:tc>
                  <a:txBody>
                    <a:bodyPr/>
                    <a:lstStyle/>
                    <a:p>
                      <a:pPr algn="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R$ 80.200.082,63</a:t>
                      </a:r>
                    </a:p>
                  </a:txBody>
                  <a:tcPr marL="9525" marR="9525" marT="9525" marB="0" anchor="ctr"/>
                </a:tc>
                <a:tc>
                  <a:txBody>
                    <a:bodyPr/>
                    <a:lstStyle/>
                    <a:p>
                      <a:pPr algn="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42,53%</a:t>
                      </a:r>
                    </a:p>
                  </a:txBody>
                  <a:tcPr marL="9525" marR="9525" marT="9525" marB="0" anchor="ctr"/>
                </a:tc>
                <a:tc>
                  <a:txBody>
                    <a:bodyPr/>
                    <a:lstStyle/>
                    <a:p>
                      <a:pPr algn="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R$ 187.000,00</a:t>
                      </a:r>
                    </a:p>
                  </a:txBody>
                  <a:tcPr marL="9525" marR="9525" marT="9525" marB="0" anchor="ctr"/>
                </a:tc>
                <a:tc>
                  <a:txBody>
                    <a:bodyPr/>
                    <a:lstStyle/>
                    <a:p>
                      <a:pPr algn="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R$ 89.109,70</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209,85%</a:t>
                      </a:r>
                    </a:p>
                  </a:txBody>
                  <a:tcPr marL="9525" marR="9525" marT="9525" marB="0" anchor="ctr"/>
                </a:tc>
                <a:tc>
                  <a:txBody>
                    <a:bodyPr/>
                    <a:lstStyle/>
                    <a:p>
                      <a:pPr algn="r"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R$ 34.299.542,16</a:t>
                      </a:r>
                    </a:p>
                  </a:txBody>
                  <a:tcPr marL="9525" marR="9525" marT="9525" marB="0" anchor="ctr"/>
                </a:tc>
                <a:tc>
                  <a:txBody>
                    <a:bodyPr/>
                    <a:lstStyle/>
                    <a:p>
                      <a:pPr algn="r"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R$ 80.289.192,33</a:t>
                      </a:r>
                    </a:p>
                  </a:txBody>
                  <a:tcPr marL="9525" marR="9525" marT="9525" marB="0" anchor="ctr"/>
                </a:tc>
                <a:tc>
                  <a:txBody>
                    <a:bodyPr/>
                    <a:lstStyle/>
                    <a:p>
                      <a:pPr algn="r" fontAlgn="ctr"/>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42,72%</a:t>
                      </a:r>
                    </a:p>
                  </a:txBody>
                  <a:tcPr marL="9525" marR="9525" marT="9525" marB="0" anchor="ctr"/>
                </a:tc>
                <a:extLst>
                  <a:ext uri="{0D108BD9-81ED-4DB2-BD59-A6C34878D82A}">
                    <a16:rowId xmlns:a16="http://schemas.microsoft.com/office/drawing/2014/main" val="1572489625"/>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PCB</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32</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extLst>
                  <a:ext uri="{0D108BD9-81ED-4DB2-BD59-A6C34878D82A}">
                    <a16:rowId xmlns:a16="http://schemas.microsoft.com/office/drawing/2014/main" val="2126750299"/>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PCO</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54</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R$ 198.368,32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6,40%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R$ 198.368,32</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6,40%</a:t>
                      </a:r>
                    </a:p>
                  </a:txBody>
                  <a:tcPr marL="9525" marR="9525" marT="9525" marB="0" anchor="ctr"/>
                </a:tc>
                <a:extLst>
                  <a:ext uri="{0D108BD9-81ED-4DB2-BD59-A6C34878D82A}">
                    <a16:rowId xmlns:a16="http://schemas.microsoft.com/office/drawing/2014/main" val="3716745093"/>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PDT</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467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R$ 74.593.008,65</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R$ 251.579.810,35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29,65%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R$ 85.800,29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R$ 74.593.008,65</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R$ 251.665.610,64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29,64%</a:t>
                      </a:r>
                    </a:p>
                  </a:txBody>
                  <a:tcPr marL="9525" marR="9525" marT="9525" marB="0" anchor="ctr"/>
                </a:tc>
                <a:extLst>
                  <a:ext uri="{0D108BD9-81ED-4DB2-BD59-A6C34878D82A}">
                    <a16:rowId xmlns:a16="http://schemas.microsoft.com/office/drawing/2014/main" val="4038527306"/>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PL</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522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R$ 81.364.486,99</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R$ 268.137.715,72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30,34%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R$ 22.727.905,29</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R$ 88.007.085,42</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25,83%</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R$ 104.092.392,28</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R$ 356.144.801,14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29,23%</a:t>
                      </a:r>
                    </a:p>
                  </a:txBody>
                  <a:tcPr marL="9525" marR="9525" marT="9525" marB="0" anchor="ctr"/>
                </a:tc>
                <a:extLst>
                  <a:ext uri="{0D108BD9-81ED-4DB2-BD59-A6C34878D82A}">
                    <a16:rowId xmlns:a16="http://schemas.microsoft.com/office/drawing/2014/main" val="1523257402"/>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PMB</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276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R$ 1.086.874,17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35,05%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R$ 1.086.874,17</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35,05%</a:t>
                      </a:r>
                    </a:p>
                  </a:txBody>
                  <a:tcPr marL="9525" marR="9525" marT="9525" marB="0" anchor="ctr"/>
                </a:tc>
                <a:extLst>
                  <a:ext uri="{0D108BD9-81ED-4DB2-BD59-A6C34878D82A}">
                    <a16:rowId xmlns:a16="http://schemas.microsoft.com/office/drawing/2014/main" val="3990598107"/>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PMN</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267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R$ 8.846.577,09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R$ 28.349.925,42</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31,20%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R$ 8.846.577,09</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R$ 28.349.925,42</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31,20%</a:t>
                      </a:r>
                    </a:p>
                  </a:txBody>
                  <a:tcPr marL="9525" marR="9525" marT="9525" marB="0" anchor="ctr"/>
                </a:tc>
                <a:extLst>
                  <a:ext uri="{0D108BD9-81ED-4DB2-BD59-A6C34878D82A}">
                    <a16:rowId xmlns:a16="http://schemas.microsoft.com/office/drawing/2014/main" val="4276682484"/>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PODE</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398</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R$ 64.092.242,24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R$ 212.665.572,65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30,14%</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R$ 655.171,90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R$ 12.306.869,80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5,32%</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R$ 64.747.414,14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R$ 224.972.442,45</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28,78%</a:t>
                      </a:r>
                    </a:p>
                  </a:txBody>
                  <a:tcPr marL="9525" marR="9525" marT="9525" marB="0" anchor="ctr"/>
                </a:tc>
                <a:extLst>
                  <a:ext uri="{0D108BD9-81ED-4DB2-BD59-A6C34878D82A}">
                    <a16:rowId xmlns:a16="http://schemas.microsoft.com/office/drawing/2014/main" val="2626634571"/>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PP</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450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R$ 112.596.251,44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R$ 333.148.141,82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33,80%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R$ 13.082.651,40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R$ 51.424.203,00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25,44%</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R$ 125.678.902,84</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R$ 384.572.344,82</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32,68%</a:t>
                      </a:r>
                    </a:p>
                  </a:txBody>
                  <a:tcPr marL="9525" marR="9525" marT="9525" marB="0" anchor="ctr"/>
                </a:tc>
                <a:extLst>
                  <a:ext uri="{0D108BD9-81ED-4DB2-BD59-A6C34878D82A}">
                    <a16:rowId xmlns:a16="http://schemas.microsoft.com/office/drawing/2014/main" val="2558549103"/>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PROS</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365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R$ 24.914.158,79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R$ 86.030.592,55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28,96%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R$ 1.109,44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R$ 1.421,08</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78,07%</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R$ 24.915.268,23</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R$ 86.032.013,63</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28,96%</a:t>
                      </a:r>
                    </a:p>
                  </a:txBody>
                  <a:tcPr marL="9525" marR="9525" marT="9525" marB="0" anchor="ctr"/>
                </a:tc>
                <a:extLst>
                  <a:ext uri="{0D108BD9-81ED-4DB2-BD59-A6C34878D82A}">
                    <a16:rowId xmlns:a16="http://schemas.microsoft.com/office/drawing/2014/main" val="751293287"/>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PRTB</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300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R$ 771.713,59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24,89%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R$ 771.713,59</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24,89%</a:t>
                      </a:r>
                    </a:p>
                  </a:txBody>
                  <a:tcPr marL="9525" marR="9525" marT="9525" marB="0" anchor="ctr"/>
                </a:tc>
                <a:extLst>
                  <a:ext uri="{0D108BD9-81ED-4DB2-BD59-A6C34878D82A}">
                    <a16:rowId xmlns:a16="http://schemas.microsoft.com/office/drawing/2014/main" val="1741015769"/>
                  </a:ext>
                </a:extLst>
              </a:tr>
            </a:tbl>
          </a:graphicData>
        </a:graphic>
      </p:graphicFrame>
    </p:spTree>
    <p:extLst>
      <p:ext uri="{BB962C8B-B14F-4D97-AF65-F5344CB8AC3E}">
        <p14:creationId xmlns:p14="http://schemas.microsoft.com/office/powerpoint/2010/main" val="394486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rmAutofit fontScale="90000"/>
          </a:bodyPr>
          <a:lstStyle/>
          <a:p>
            <a:r>
              <a:rPr lang="pt-BR" sz="2000" b="1" dirty="0">
                <a:solidFill>
                  <a:schemeClr val="bg2">
                    <a:lumMod val="25000"/>
                  </a:schemeClr>
                </a:solidFill>
              </a:rPr>
              <a:t>RECURSOS DE CAMPANHA LIBERADOS PARA MULHERES (FEFC+FP)</a:t>
            </a:r>
            <a:br>
              <a:rPr lang="pt-BR" sz="2000" b="1" dirty="0">
                <a:solidFill>
                  <a:schemeClr val="bg2">
                    <a:lumMod val="25000"/>
                  </a:schemeClr>
                </a:solidFill>
              </a:rPr>
            </a:br>
            <a:r>
              <a:rPr lang="pt-BR" sz="1300" i="1" dirty="0">
                <a:solidFill>
                  <a:schemeClr val="bg2">
                    <a:lumMod val="25000"/>
                  </a:schemeClr>
                </a:solidFill>
              </a:rPr>
              <a:t>ESFERA: </a:t>
            </a:r>
            <a:r>
              <a:rPr lang="pt-BR" sz="1300" b="1" i="1" dirty="0">
                <a:solidFill>
                  <a:schemeClr val="bg2">
                    <a:lumMod val="25000"/>
                  </a:schemeClr>
                </a:solidFill>
              </a:rPr>
              <a:t>NACIONAL</a:t>
            </a:r>
            <a:r>
              <a:rPr lang="pt-BR" sz="1300" i="1" dirty="0">
                <a:solidFill>
                  <a:schemeClr val="bg2">
                    <a:lumMod val="25000"/>
                  </a:schemeClr>
                </a:solidFill>
              </a:rPr>
              <a:t>; ANO: </a:t>
            </a:r>
            <a:r>
              <a:rPr lang="pt-BR" sz="1300" b="1" i="1" dirty="0">
                <a:solidFill>
                  <a:schemeClr val="bg2">
                    <a:lumMod val="25000"/>
                  </a:schemeClr>
                </a:solidFill>
              </a:rPr>
              <a:t>2022</a:t>
            </a:r>
            <a:endParaRPr lang="pt-BR" sz="2000" b="1" i="1" dirty="0">
              <a:solidFill>
                <a:schemeClr val="bg2">
                  <a:lumMod val="25000"/>
                </a:schemeClr>
              </a:solidFill>
            </a:endParaRPr>
          </a:p>
        </p:txBody>
      </p:sp>
      <p:graphicFrame>
        <p:nvGraphicFramePr>
          <p:cNvPr id="13" name="Tabela 12">
            <a:extLst>
              <a:ext uri="{FF2B5EF4-FFF2-40B4-BE49-F238E27FC236}">
                <a16:creationId xmlns:a16="http://schemas.microsoft.com/office/drawing/2014/main" id="{9E5645BE-123A-3594-D2B5-95ABC03E3F26}"/>
              </a:ext>
            </a:extLst>
          </p:cNvPr>
          <p:cNvGraphicFramePr>
            <a:graphicFrameLocks noGrp="1"/>
          </p:cNvGraphicFramePr>
          <p:nvPr>
            <p:extLst>
              <p:ext uri="{D42A27DB-BD31-4B8C-83A1-F6EECF244321}">
                <p14:modId xmlns:p14="http://schemas.microsoft.com/office/powerpoint/2010/main" val="2024434197"/>
              </p:ext>
            </p:extLst>
          </p:nvPr>
        </p:nvGraphicFramePr>
        <p:xfrm>
          <a:off x="1986169" y="1490178"/>
          <a:ext cx="9910970" cy="4421569"/>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765219">
                  <a:extLst>
                    <a:ext uri="{9D8B030D-6E8A-4147-A177-3AD203B41FA5}">
                      <a16:colId xmlns:a16="http://schemas.microsoft.com/office/drawing/2014/main" val="3165301452"/>
                    </a:ext>
                  </a:extLst>
                </a:gridCol>
                <a:gridCol w="488634">
                  <a:extLst>
                    <a:ext uri="{9D8B030D-6E8A-4147-A177-3AD203B41FA5}">
                      <a16:colId xmlns:a16="http://schemas.microsoft.com/office/drawing/2014/main" val="2377930305"/>
                    </a:ext>
                  </a:extLst>
                </a:gridCol>
                <a:gridCol w="518597">
                  <a:extLst>
                    <a:ext uri="{9D8B030D-6E8A-4147-A177-3AD203B41FA5}">
                      <a16:colId xmlns:a16="http://schemas.microsoft.com/office/drawing/2014/main" val="3220306957"/>
                    </a:ext>
                  </a:extLst>
                </a:gridCol>
                <a:gridCol w="931170">
                  <a:extLst>
                    <a:ext uri="{9D8B030D-6E8A-4147-A177-3AD203B41FA5}">
                      <a16:colId xmlns:a16="http://schemas.microsoft.com/office/drawing/2014/main" val="198320585"/>
                    </a:ext>
                  </a:extLst>
                </a:gridCol>
                <a:gridCol w="988792">
                  <a:extLst>
                    <a:ext uri="{9D8B030D-6E8A-4147-A177-3AD203B41FA5}">
                      <a16:colId xmlns:a16="http://schemas.microsoft.com/office/drawing/2014/main" val="1054099121"/>
                    </a:ext>
                  </a:extLst>
                </a:gridCol>
                <a:gridCol w="792878">
                  <a:extLst>
                    <a:ext uri="{9D8B030D-6E8A-4147-A177-3AD203B41FA5}">
                      <a16:colId xmlns:a16="http://schemas.microsoft.com/office/drawing/2014/main" val="4289542822"/>
                    </a:ext>
                  </a:extLst>
                </a:gridCol>
                <a:gridCol w="931170">
                  <a:extLst>
                    <a:ext uri="{9D8B030D-6E8A-4147-A177-3AD203B41FA5}">
                      <a16:colId xmlns:a16="http://schemas.microsoft.com/office/drawing/2014/main" val="1723696999"/>
                    </a:ext>
                  </a:extLst>
                </a:gridCol>
                <a:gridCol w="988792">
                  <a:extLst>
                    <a:ext uri="{9D8B030D-6E8A-4147-A177-3AD203B41FA5}">
                      <a16:colId xmlns:a16="http://schemas.microsoft.com/office/drawing/2014/main" val="1398074227"/>
                    </a:ext>
                  </a:extLst>
                </a:gridCol>
                <a:gridCol w="792878">
                  <a:extLst>
                    <a:ext uri="{9D8B030D-6E8A-4147-A177-3AD203B41FA5}">
                      <a16:colId xmlns:a16="http://schemas.microsoft.com/office/drawing/2014/main" val="1423262160"/>
                    </a:ext>
                  </a:extLst>
                </a:gridCol>
                <a:gridCol w="931170">
                  <a:extLst>
                    <a:ext uri="{9D8B030D-6E8A-4147-A177-3AD203B41FA5}">
                      <a16:colId xmlns:a16="http://schemas.microsoft.com/office/drawing/2014/main" val="2037839158"/>
                    </a:ext>
                  </a:extLst>
                </a:gridCol>
                <a:gridCol w="988792">
                  <a:extLst>
                    <a:ext uri="{9D8B030D-6E8A-4147-A177-3AD203B41FA5}">
                      <a16:colId xmlns:a16="http://schemas.microsoft.com/office/drawing/2014/main" val="2093710644"/>
                    </a:ext>
                  </a:extLst>
                </a:gridCol>
                <a:gridCol w="792878">
                  <a:extLst>
                    <a:ext uri="{9D8B030D-6E8A-4147-A177-3AD203B41FA5}">
                      <a16:colId xmlns:a16="http://schemas.microsoft.com/office/drawing/2014/main" val="1079402904"/>
                    </a:ext>
                  </a:extLst>
                </a:gridCol>
              </a:tblGrid>
              <a:tr h="1081744">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Gênero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Qtd</a:t>
                      </a: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de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Candidatas</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Recursos Declarados</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(Feminino)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 </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(FEFC + FP)</a:t>
                      </a:r>
                      <a:b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b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Distribuído ao Partido</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tc>
                  <a:txBody>
                    <a:bodyPr/>
                    <a:lstStyle/>
                    <a:p>
                      <a:pPr algn="ctr" fontAlgn="ctr"/>
                      <a:r>
                        <a:rPr lang="pt-BR" sz="900" b="1"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Porcentagem (%)</a:t>
                      </a:r>
                      <a:endPar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6226" marR="6226" marT="6226" marB="0" anchor="ctr">
                    <a:solidFill>
                      <a:schemeClr val="accent3"/>
                    </a:solidFill>
                  </a:tcPr>
                </a:tc>
                <a:extLst>
                  <a:ext uri="{0D108BD9-81ED-4DB2-BD59-A6C34878D82A}">
                    <a16:rowId xmlns:a16="http://schemas.microsoft.com/office/drawing/2014/main" val="1115222861"/>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PSB</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441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R$ 71.485.554,43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R$ 267.018.102,45</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26,77%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R$ 215.240,00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R$ 2.293.240,00</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9,39%</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R$ 71.700.794,43</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R$ 269.311.342,45</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26,62%</a:t>
                      </a:r>
                    </a:p>
                  </a:txBody>
                  <a:tcPr marL="9525" marR="9525" marT="9525" marB="0" anchor="ctr"/>
                </a:tc>
                <a:extLst>
                  <a:ext uri="{0D108BD9-81ED-4DB2-BD59-A6C34878D82A}">
                    <a16:rowId xmlns:a16="http://schemas.microsoft.com/office/drawing/2014/main" val="537961971"/>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PSC</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362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R$ 22.906.647,77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R$ 75.589.457,11</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30,30%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R$ 1.460.000,00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R$ 1.430.000,00</a:t>
                      </a:r>
                    </a:p>
                  </a:txBody>
                  <a:tcPr marL="9525" marR="9525" marT="9525" marB="0" anchor="ctr"/>
                </a:tc>
                <a:tc>
                  <a:txBody>
                    <a:bodyPr/>
                    <a:lstStyle/>
                    <a:p>
                      <a:pPr algn="ct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102,10%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R$ 24.366.647,77</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R$ 77.019.457,11</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31,64%</a:t>
                      </a:r>
                    </a:p>
                  </a:txBody>
                  <a:tcPr marL="9525" marR="9525" marT="9525" marB="0" anchor="ctr"/>
                </a:tc>
                <a:extLst>
                  <a:ext uri="{0D108BD9-81ED-4DB2-BD59-A6C34878D82A}">
                    <a16:rowId xmlns:a16="http://schemas.microsoft.com/office/drawing/2014/main" val="1349411147"/>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PSD</a:t>
                      </a:r>
                    </a:p>
                  </a:txBody>
                  <a:tcPr marL="9525" marR="9525" marT="9525" marB="0" anchor="ctr"/>
                </a:tc>
                <a:tc>
                  <a:txBody>
                    <a:bodyPr/>
                    <a:lstStyle/>
                    <a:p>
                      <a:pPr algn="l"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405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R$ 110.545.190,21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R$ 342.597.829,47</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32,27%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R$ 1.510.000,00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R$ 4.176.490,00</a:t>
                      </a:r>
                    </a:p>
                  </a:txBody>
                  <a:tcPr marL="9525" marR="9525" marT="9525" marB="0" anchor="ctr"/>
                </a:tc>
                <a:tc>
                  <a:txBody>
                    <a:bodyPr/>
                    <a:lstStyle/>
                    <a:p>
                      <a:pPr algn="ct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36,15%</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R$ 112.055.190,21</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R$ 346.774.319,47</a:t>
                      </a:r>
                    </a:p>
                  </a:txBody>
                  <a:tcPr marL="9525" marR="9525" marT="9525" marB="0" anchor="ctr"/>
                </a:tc>
                <a:tc>
                  <a:txBody>
                    <a:bodyPr/>
                    <a:lstStyle/>
                    <a:p>
                      <a:pPr algn="ct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32,31%</a:t>
                      </a:r>
                    </a:p>
                  </a:txBody>
                  <a:tcPr marL="9525" marR="9525" marT="9525" marB="0" anchor="ctr"/>
                </a:tc>
                <a:extLst>
                  <a:ext uri="{0D108BD9-81ED-4DB2-BD59-A6C34878D82A}">
                    <a16:rowId xmlns:a16="http://schemas.microsoft.com/office/drawing/2014/main" val="1849471597"/>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PSDB</a:t>
                      </a:r>
                    </a:p>
                  </a:txBody>
                  <a:tcPr marL="9525" marR="9525" marT="9525" marB="0" anchor="ctr"/>
                </a:tc>
                <a:tc>
                  <a:txBody>
                    <a:bodyPr/>
                    <a:lstStyle/>
                    <a:p>
                      <a:pPr algn="l"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348</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R$ 107.917.259,75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R$ 317.291.889,91</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34,01%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R$ 605.000,00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R$ 446.872,07</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135,39%</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R$ 108.522.259,75</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R$ 317.738.761,98</a:t>
                      </a:r>
                    </a:p>
                  </a:txBody>
                  <a:tcPr marL="9525" marR="9525" marT="9525" marB="0" anchor="ctr"/>
                </a:tc>
                <a:tc>
                  <a:txBody>
                    <a:bodyPr/>
                    <a:lstStyle/>
                    <a:p>
                      <a:pPr algn="ct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34,15%</a:t>
                      </a:r>
                    </a:p>
                  </a:txBody>
                  <a:tcPr marL="9525" marR="9525" marT="9525" marB="0" anchor="ctr"/>
                </a:tc>
                <a:extLst>
                  <a:ext uri="{0D108BD9-81ED-4DB2-BD59-A6C34878D82A}">
                    <a16:rowId xmlns:a16="http://schemas.microsoft.com/office/drawing/2014/main" val="713941039"/>
                  </a:ext>
                </a:extLst>
              </a:tr>
              <a:tr h="222655">
                <a:tc>
                  <a:txBody>
                    <a:bodyPr/>
                    <a:lstStyle/>
                    <a:p>
                      <a:pPr algn="l" fontAlgn="ctr"/>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PSOL</a:t>
                      </a:r>
                    </a:p>
                  </a:txBody>
                  <a:tcPr marL="9525" marR="9525" marT="9525" marB="0" anchor="ctr"/>
                </a:tc>
                <a:tc>
                  <a:txBody>
                    <a:bodyPr/>
                    <a:lstStyle/>
                    <a:p>
                      <a:pPr algn="l"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367</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R$ 46.667.382,18</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R$ 99.204.061,63</a:t>
                      </a:r>
                    </a:p>
                  </a:txBody>
                  <a:tcPr marL="9525" marR="9525" marT="9525" marB="0" anchor="ctr"/>
                </a:tc>
                <a:tc>
                  <a:txBody>
                    <a:bodyPr/>
                    <a:lstStyle/>
                    <a:p>
                      <a:pPr algn="ct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47,04%</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R$ 2.465.426,68</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R$ 2.520.131,57</a:t>
                      </a:r>
                    </a:p>
                  </a:txBody>
                  <a:tcPr marL="9525" marR="9525" marT="9525" marB="0" anchor="ctr"/>
                </a:tc>
                <a:tc>
                  <a:txBody>
                    <a:bodyPr/>
                    <a:lstStyle/>
                    <a:p>
                      <a:pPr algn="ct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97,83%</a:t>
                      </a:r>
                    </a:p>
                  </a:txBody>
                  <a:tcPr marL="9525" marR="9525" marT="9525" marB="0" anchor="ctr"/>
                </a:tc>
                <a:tc>
                  <a:txBody>
                    <a:bodyPr/>
                    <a:lstStyle/>
                    <a:p>
                      <a:pPr algn="r"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R$ 49.132.808,86</a:t>
                      </a:r>
                    </a:p>
                  </a:txBody>
                  <a:tcPr marL="9525" marR="9525" marT="9525" marB="0" anchor="ctr"/>
                </a:tc>
                <a:tc>
                  <a:txBody>
                    <a:bodyPr/>
                    <a:lstStyle/>
                    <a:p>
                      <a:pPr algn="r"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R$ 101.724.193,20</a:t>
                      </a:r>
                    </a:p>
                  </a:txBody>
                  <a:tcPr marL="9525" marR="9525" marT="9525" marB="0" anchor="ctr"/>
                </a:tc>
                <a:tc>
                  <a:txBody>
                    <a:bodyPr/>
                    <a:lstStyle/>
                    <a:p>
                      <a:pPr algn="ctr" fontAlgn="ctr"/>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48,30%</a:t>
                      </a:r>
                    </a:p>
                  </a:txBody>
                  <a:tcPr marL="9525" marR="9525" marT="9525" marB="0" anchor="ctr"/>
                </a:tc>
                <a:extLst>
                  <a:ext uri="{0D108BD9-81ED-4DB2-BD59-A6C34878D82A}">
                    <a16:rowId xmlns:a16="http://schemas.microsoft.com/office/drawing/2014/main" val="2353223568"/>
                  </a:ext>
                </a:extLst>
              </a:tr>
              <a:tr h="222655">
                <a:tc>
                  <a:txBody>
                    <a:bodyPr/>
                    <a:lstStyle/>
                    <a:p>
                      <a:pPr algn="l"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PSTU</a:t>
                      </a:r>
                    </a:p>
                  </a:txBody>
                  <a:tcPr marL="9525" marR="9525" marT="9525" marB="0" anchor="ctr"/>
                </a:tc>
                <a:tc>
                  <a:txBody>
                    <a:bodyPr/>
                    <a:lstStyle/>
                    <a:p>
                      <a:pPr algn="l"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65</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R$ 1.819.974,15</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ctr" fontAlgn="ctr"/>
                      <a:r>
                        <a:rPr lang="pt-BR" sz="90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58,69%</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ctr" fontAlgn="ctr"/>
                      <a:r>
                        <a:rPr lang="pt-BR" sz="900" b="0"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R$ 1.819.974,15</a:t>
                      </a:r>
                    </a:p>
                  </a:txBody>
                  <a:tcPr marL="9525" marR="9525" marT="9525" marB="0" anchor="ctr"/>
                </a:tc>
                <a:tc>
                  <a:txBody>
                    <a:bodyPr/>
                    <a:lstStyle/>
                    <a:p>
                      <a:pPr algn="r" fontAlgn="ctr"/>
                      <a:r>
                        <a:rPr lang="pt-BR" sz="900" b="1" i="0" u="none" strike="noStrike">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ctr" fontAlgn="ctr"/>
                      <a:r>
                        <a:rPr lang="pt-BR" sz="900" b="1"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58,69%</a:t>
                      </a:r>
                    </a:p>
                  </a:txBody>
                  <a:tcPr marL="9525" marR="9525" marT="9525" marB="0" anchor="ctr"/>
                </a:tc>
                <a:extLst>
                  <a:ext uri="{0D108BD9-81ED-4DB2-BD59-A6C34878D82A}">
                    <a16:rowId xmlns:a16="http://schemas.microsoft.com/office/drawing/2014/main" val="3660242280"/>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PT</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413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R$ 139.521.335,41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R$ 499.600.297,43</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27,93%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R$ 95.000,00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R$ 1.090.616,37</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8,71%</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R$ 139.616.335,41</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R$ 500.690.913,80</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27,88%</a:t>
                      </a:r>
                    </a:p>
                  </a:txBody>
                  <a:tcPr marL="9525" marR="9525" marT="9525" marB="0" anchor="ctr"/>
                </a:tc>
                <a:extLst>
                  <a:ext uri="{0D108BD9-81ED-4DB2-BD59-A6C34878D82A}">
                    <a16:rowId xmlns:a16="http://schemas.microsoft.com/office/drawing/2014/main" val="4277173542"/>
                  </a:ext>
                </a:extLst>
              </a:tr>
              <a:tr h="222655">
                <a:tc>
                  <a:txBody>
                    <a:bodyPr/>
                    <a:lstStyle/>
                    <a:p>
                      <a:pPr algn="l"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PTB</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dirty="0">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435</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R$ 31.833.385,62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R$ 113.528.665,08</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28,04%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R$ 2.224.000,00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R$ 2.434.000,00</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91,37%</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R$ 34.057.385,62</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R$ 115.962.665,08</a:t>
                      </a:r>
                    </a:p>
                  </a:txBody>
                  <a:tcPr marL="9525" marR="9525" marT="9525" marB="0" anchor="ctr"/>
                </a:tc>
                <a:tc>
                  <a:txBody>
                    <a:bodyPr/>
                    <a:lstStyle/>
                    <a:p>
                      <a:pPr algn="ct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29,37%</a:t>
                      </a:r>
                    </a:p>
                  </a:txBody>
                  <a:tcPr marL="9525" marR="9525" marT="9525" marB="0" anchor="ctr"/>
                </a:tc>
                <a:extLst>
                  <a:ext uri="{0D108BD9-81ED-4DB2-BD59-A6C34878D82A}">
                    <a16:rowId xmlns:a16="http://schemas.microsoft.com/office/drawing/2014/main" val="1572489625"/>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PV</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116</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R$ 18.991.736,84</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R$ 50.094.618,62</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37,91%</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R$ 15.000,00</a:t>
                      </a:r>
                    </a:p>
                  </a:txBody>
                  <a:tcPr marL="9525" marR="9525" marT="9525" marB="0" anchor="ctr"/>
                </a:tc>
                <a:tc>
                  <a:txBody>
                    <a:bodyPr/>
                    <a:lstStyle/>
                    <a:p>
                      <a:pPr algn="ct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R$ 18.991.736,84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R$ 50.109.618,62</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37,90%</a:t>
                      </a:r>
                    </a:p>
                  </a:txBody>
                  <a:tcPr marL="9525" marR="9525" marT="9525" marB="0" anchor="ctr"/>
                </a:tc>
                <a:extLst>
                  <a:ext uri="{0D108BD9-81ED-4DB2-BD59-A6C34878D82A}">
                    <a16:rowId xmlns:a16="http://schemas.microsoft.com/office/drawing/2014/main" val="2126750299"/>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REDE</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171</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R$ 24.132.540,32</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R$ 68.833.134,20</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35,06%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R$ 24.132.540,32</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R$ 68.833.134,20</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35,06%</a:t>
                      </a:r>
                    </a:p>
                  </a:txBody>
                  <a:tcPr marL="9525" marR="9525" marT="9525" marB="0" anchor="ctr"/>
                </a:tc>
                <a:extLst>
                  <a:ext uri="{0D108BD9-81ED-4DB2-BD59-A6C34878D82A}">
                    <a16:rowId xmlns:a16="http://schemas.microsoft.com/office/drawing/2014/main" val="3716745093"/>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REPUBLICANOS</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487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R$ 82.122.136,57</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R$ 235.981.491,09</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34,80%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R$ 5.084.790,89</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R$ 7.038.295,94</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72,24%</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R$ 87.206.927,46</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R$ 243.019.787,03</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35,88%</a:t>
                      </a:r>
                    </a:p>
                  </a:txBody>
                  <a:tcPr marL="9525" marR="9525" marT="9525" marB="0" anchor="ctr"/>
                </a:tc>
                <a:extLst>
                  <a:ext uri="{0D108BD9-81ED-4DB2-BD59-A6C34878D82A}">
                    <a16:rowId xmlns:a16="http://schemas.microsoft.com/office/drawing/2014/main" val="4038527306"/>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SOLIDARIEDADE</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373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R$ 34.111.536,42</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R$ 107.607.146,74</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31,70%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R$ 34.111.536,42</a:t>
                      </a:r>
                    </a:p>
                  </a:txBody>
                  <a:tcPr marL="9525" marR="9525" marT="9525" marB="0" anchor="ctr"/>
                </a:tc>
                <a:tc>
                  <a:txBody>
                    <a:bodyPr/>
                    <a:lstStyle/>
                    <a:p>
                      <a:pPr algn="r" fontAlgn="ctr"/>
                      <a:r>
                        <a:rPr lang="pt-BR" sz="900" b="1"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R$ 107.607.146,74</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31,70%</a:t>
                      </a:r>
                    </a:p>
                  </a:txBody>
                  <a:tcPr marL="9525" marR="9525" marT="9525" marB="0" anchor="ctr"/>
                </a:tc>
                <a:extLst>
                  <a:ext uri="{0D108BD9-81ED-4DB2-BD59-A6C34878D82A}">
                    <a16:rowId xmlns:a16="http://schemas.microsoft.com/office/drawing/2014/main" val="1523257402"/>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UNIÃO</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507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R$ 229.885.304,77</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R$ 757.970.221,27</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30,33%</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R$ 8.263.299,71</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R$ 16.228.284,71</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50,92%</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R$ 238.148.604,48</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R$ 774.198.505,98</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30,76%</a:t>
                      </a:r>
                    </a:p>
                  </a:txBody>
                  <a:tcPr marL="9525" marR="9525" marT="9525" marB="0" anchor="ctr"/>
                </a:tc>
                <a:extLst>
                  <a:ext uri="{0D108BD9-81ED-4DB2-BD59-A6C34878D82A}">
                    <a16:rowId xmlns:a16="http://schemas.microsoft.com/office/drawing/2014/main" val="3990598107"/>
                  </a:ext>
                </a:extLst>
              </a:tr>
              <a:tr h="222655">
                <a:tc>
                  <a:txBody>
                    <a:bodyPr/>
                    <a:lstStyle/>
                    <a:p>
                      <a:pPr algn="l"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UP</a:t>
                      </a:r>
                    </a:p>
                  </a:txBody>
                  <a:tcPr marL="9525" marR="9525" marT="9525" marB="0" anchor="ctr"/>
                </a:tc>
                <a:tc>
                  <a:txBody>
                    <a:bodyPr/>
                    <a:lstStyle/>
                    <a:p>
                      <a:pPr algn="l"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Feminino</a:t>
                      </a:r>
                    </a:p>
                  </a:txBody>
                  <a:tcPr marL="9525" marR="9525" marT="9525" marB="0" anchor="ctr"/>
                </a:tc>
                <a:tc>
                  <a:txBody>
                    <a:bodyPr/>
                    <a:lstStyle/>
                    <a:p>
                      <a:pPr algn="ctr" fontAlgn="b"/>
                      <a:r>
                        <a:rPr lang="pt-BR" sz="900" b="0" i="0" u="none" strike="noStrike">
                          <a:solidFill>
                            <a:srgbClr val="262626"/>
                          </a:solidFill>
                          <a:effectLst/>
                          <a:latin typeface="Calibri Light" panose="020F0302020204030204" pitchFamily="34" charset="0"/>
                          <a:ea typeface="Calibri Light" panose="020F0302020204030204" pitchFamily="34" charset="0"/>
                          <a:cs typeface="Calibri Light" panose="020F0302020204030204" pitchFamily="34" charset="0"/>
                        </a:rPr>
                        <a:t>43</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R$ 740.399,86</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23,88%</a:t>
                      </a:r>
                    </a:p>
                  </a:txBody>
                  <a:tcPr marL="9525" marR="9525" marT="9525" marB="0" anchor="ctr"/>
                </a:tc>
                <a:tc>
                  <a:txBody>
                    <a:bodyPr/>
                    <a:lstStyle/>
                    <a:p>
                      <a:pPr algn="r" fontAlgn="ctr"/>
                      <a:r>
                        <a:rPr lang="pt-BR" sz="9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R$ 0,00</a:t>
                      </a:r>
                    </a:p>
                  </a:txBody>
                  <a:tcPr marL="9525" marR="9525" marT="9525" marB="0" anchor="ctr"/>
                </a:tc>
                <a:tc>
                  <a:txBody>
                    <a:bodyPr/>
                    <a:lstStyle/>
                    <a:p>
                      <a:pPr algn="ctr" fontAlgn="ctr"/>
                      <a:r>
                        <a:rPr lang="pt-BR" sz="9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0,00%</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R$ 740.399,86</a:t>
                      </a:r>
                    </a:p>
                  </a:txBody>
                  <a:tcPr marL="9525" marR="9525" marT="9525" marB="0" anchor="ctr"/>
                </a:tc>
                <a:tc>
                  <a:txBody>
                    <a:bodyPr/>
                    <a:lstStyle/>
                    <a:p>
                      <a:pPr algn="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R$ 3.100.949,86</a:t>
                      </a:r>
                    </a:p>
                  </a:txBody>
                  <a:tcPr marL="9525" marR="9525" marT="9525" marB="0" anchor="ctr"/>
                </a:tc>
                <a:tc>
                  <a:txBody>
                    <a:bodyPr/>
                    <a:lstStyle/>
                    <a:p>
                      <a:pPr algn="ctr" fontAlgn="ctr"/>
                      <a:r>
                        <a:rPr lang="pt-BR" sz="900" b="1"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23,88%</a:t>
                      </a:r>
                    </a:p>
                  </a:txBody>
                  <a:tcPr marL="9525" marR="9525" marT="9525" marB="0" anchor="ctr"/>
                </a:tc>
                <a:extLst>
                  <a:ext uri="{0D108BD9-81ED-4DB2-BD59-A6C34878D82A}">
                    <a16:rowId xmlns:a16="http://schemas.microsoft.com/office/drawing/2014/main" val="4276682484"/>
                  </a:ext>
                </a:extLst>
              </a:tr>
              <a:tr h="222655">
                <a:tc gridSpan="2">
                  <a:txBody>
                    <a:bodyPr/>
                    <a:lstStyle/>
                    <a:p>
                      <a:pPr algn="ct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TOTAL</a:t>
                      </a:r>
                    </a:p>
                  </a:txBody>
                  <a:tcPr marL="9525" marR="9525" marT="9525" marB="0" anchor="ctr">
                    <a:solidFill>
                      <a:schemeClr val="accent3"/>
                    </a:solidFill>
                  </a:tcPr>
                </a:tc>
                <a:tc hMerge="1">
                  <a:txBody>
                    <a:bodyPr/>
                    <a:lstStyle/>
                    <a:p>
                      <a:endParaRPr lang="pt-BR"/>
                    </a:p>
                  </a:txBody>
                  <a:tcPr/>
                </a:tc>
                <a:tc>
                  <a:txBody>
                    <a:bodyPr/>
                    <a:lstStyle/>
                    <a:p>
                      <a:pPr algn="ct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9.890 </a:t>
                      </a:r>
                    </a:p>
                  </a:txBody>
                  <a:tcPr marL="9525" marR="9525" marT="9525" marB="0" anchor="ctr">
                    <a:solidFill>
                      <a:schemeClr val="accent3"/>
                    </a:solidFill>
                  </a:tcPr>
                </a:tc>
                <a:tc>
                  <a:txBody>
                    <a:bodyPr/>
                    <a:lstStyle/>
                    <a:p>
                      <a:pPr algn="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1.538.157.202,02</a:t>
                      </a:r>
                    </a:p>
                  </a:txBody>
                  <a:tcPr marL="9525" marR="9525" marT="9525" marB="0" anchor="ctr">
                    <a:solidFill>
                      <a:schemeClr val="accent3"/>
                    </a:solidFill>
                  </a:tcPr>
                </a:tc>
                <a:tc>
                  <a:txBody>
                    <a:bodyPr/>
                    <a:lstStyle/>
                    <a:p>
                      <a:pPr algn="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4.872.240.266,24</a:t>
                      </a:r>
                    </a:p>
                  </a:txBody>
                  <a:tcPr marL="9525" marR="9525" marT="9525" marB="0" anchor="ctr">
                    <a:solidFill>
                      <a:schemeClr val="accent3"/>
                    </a:solidFill>
                  </a:tcPr>
                </a:tc>
                <a:tc>
                  <a:txBody>
                    <a:bodyPr/>
                    <a:lstStyle/>
                    <a:p>
                      <a:pPr algn="ct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31,57%</a:t>
                      </a:r>
                    </a:p>
                  </a:txBody>
                  <a:tcPr marL="9525" marR="9525" marT="9525" marB="0" anchor="ctr">
                    <a:solidFill>
                      <a:schemeClr val="accent3"/>
                    </a:solidFill>
                  </a:tcPr>
                </a:tc>
                <a:tc>
                  <a:txBody>
                    <a:bodyPr/>
                    <a:lstStyle/>
                    <a:p>
                      <a:pPr algn="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80.179.001,10</a:t>
                      </a:r>
                    </a:p>
                  </a:txBody>
                  <a:tcPr marL="9525" marR="9525" marT="9525" marB="0" anchor="ctr">
                    <a:solidFill>
                      <a:schemeClr val="accent3"/>
                    </a:solidFill>
                  </a:tcPr>
                </a:tc>
                <a:tc>
                  <a:txBody>
                    <a:bodyPr/>
                    <a:lstStyle/>
                    <a:p>
                      <a:pPr algn="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242.335.076,69</a:t>
                      </a:r>
                    </a:p>
                  </a:txBody>
                  <a:tcPr marL="9525" marR="9525" marT="9525" marB="0" anchor="ctr">
                    <a:solidFill>
                      <a:schemeClr val="accent3"/>
                    </a:solidFill>
                  </a:tcPr>
                </a:tc>
                <a:tc>
                  <a:txBody>
                    <a:bodyPr/>
                    <a:lstStyle/>
                    <a:p>
                      <a:pPr algn="ct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33,09%</a:t>
                      </a:r>
                    </a:p>
                  </a:txBody>
                  <a:tcPr marL="9525" marR="9525" marT="9525" marB="0" anchor="ctr">
                    <a:solidFill>
                      <a:schemeClr val="accent3"/>
                    </a:solidFill>
                  </a:tcPr>
                </a:tc>
                <a:tc>
                  <a:txBody>
                    <a:bodyPr/>
                    <a:lstStyle/>
                    <a:p>
                      <a:pPr algn="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1.618.336.203,12</a:t>
                      </a:r>
                    </a:p>
                  </a:txBody>
                  <a:tcPr marL="9525" marR="9525" marT="9525" marB="0" anchor="ctr">
                    <a:solidFill>
                      <a:schemeClr val="accent3"/>
                    </a:solidFill>
                  </a:tcPr>
                </a:tc>
                <a:tc>
                  <a:txBody>
                    <a:bodyPr/>
                    <a:lstStyle/>
                    <a:p>
                      <a:pPr algn="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5.114.575.342,93</a:t>
                      </a:r>
                    </a:p>
                  </a:txBody>
                  <a:tcPr marL="9525" marR="9525" marT="9525" marB="0" anchor="ctr">
                    <a:solidFill>
                      <a:schemeClr val="accent3"/>
                    </a:solidFill>
                  </a:tcPr>
                </a:tc>
                <a:tc>
                  <a:txBody>
                    <a:bodyPr/>
                    <a:lstStyle/>
                    <a:p>
                      <a:pPr algn="ctr" fontAlgn="ctr"/>
                      <a:r>
                        <a:rPr lang="pt-BR" sz="9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31,64%</a:t>
                      </a:r>
                    </a:p>
                  </a:txBody>
                  <a:tcPr marL="9525" marR="9525" marT="9525" marB="0" anchor="ctr">
                    <a:solidFill>
                      <a:schemeClr val="accent3"/>
                    </a:solidFill>
                  </a:tcPr>
                </a:tc>
                <a:extLst>
                  <a:ext uri="{0D108BD9-81ED-4DB2-BD59-A6C34878D82A}">
                    <a16:rowId xmlns:a16="http://schemas.microsoft.com/office/drawing/2014/main" val="2558549103"/>
                  </a:ext>
                </a:extLst>
              </a:tr>
            </a:tbl>
          </a:graphicData>
        </a:graphic>
      </p:graphicFrame>
      <p:sp>
        <p:nvSpPr>
          <p:cNvPr id="2" name="CaixaDeTexto 1">
            <a:extLst>
              <a:ext uri="{FF2B5EF4-FFF2-40B4-BE49-F238E27FC236}">
                <a16:creationId xmlns:a16="http://schemas.microsoft.com/office/drawing/2014/main" id="{4C464D91-4646-4909-994F-DFA5B703CBFC}"/>
              </a:ext>
            </a:extLst>
          </p:cNvPr>
          <p:cNvSpPr txBox="1"/>
          <p:nvPr/>
        </p:nvSpPr>
        <p:spPr>
          <a:xfrm>
            <a:off x="1898373" y="5952945"/>
            <a:ext cx="6096000" cy="430887"/>
          </a:xfrm>
          <a:prstGeom prst="rect">
            <a:avLst/>
          </a:prstGeom>
          <a:noFill/>
        </p:spPr>
        <p:txBody>
          <a:bodyPr wrap="square">
            <a:spAutoFit/>
          </a:bodyPr>
          <a:lstStyle/>
          <a:p>
            <a:pPr algn="l" fontAlgn="b"/>
            <a:r>
              <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Fonte: </a:t>
            </a:r>
            <a:r>
              <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https://sig.tse.jus.br/ords/dwapr/r/seai/sig-eleicao/home</a:t>
            </a:r>
            <a:endPar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fontAlgn="b"/>
            <a:r>
              <a:rPr lang="pt-BR" sz="1050" b="0" i="0" u="none" strike="noStrike" dirty="0">
                <a:solidFill>
                  <a:srgbClr val="FF0000"/>
                </a:solidFill>
                <a:effectLst/>
                <a:latin typeface="Calibri Light" panose="020F0302020204030204" pitchFamily="34" charset="0"/>
                <a:ea typeface="Calibri Light" panose="020F0302020204030204" pitchFamily="34" charset="0"/>
                <a:cs typeface="Calibri Light" panose="020F0302020204030204" pitchFamily="34" charset="0"/>
              </a:rPr>
              <a:t>Dados atualizados em 24/04/2024</a:t>
            </a:r>
          </a:p>
        </p:txBody>
      </p:sp>
    </p:spTree>
    <p:extLst>
      <p:ext uri="{BB962C8B-B14F-4D97-AF65-F5344CB8AC3E}">
        <p14:creationId xmlns:p14="http://schemas.microsoft.com/office/powerpoint/2010/main" val="263542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A3AC4763-5F1A-157F-0CF9-3AFA04188D72}"/>
              </a:ext>
            </a:extLst>
          </p:cNvPr>
          <p:cNvSpPr>
            <a:spLocks noGrp="1"/>
          </p:cNvSpPr>
          <p:nvPr>
            <p:ph type="dt" sz="half" idx="10"/>
          </p:nvPr>
        </p:nvSpPr>
        <p:spPr/>
        <p:txBody>
          <a:bodyPr/>
          <a:lstStyle/>
          <a:p>
            <a:pPr rtl="0"/>
            <a:fld id="{ACCDFDDD-D174-442B-974C-2E7F8D4F71ED}" type="datetime1">
              <a:rPr lang="pt-BR" smtClean="0"/>
              <a:t>08/06/2024</a:t>
            </a:fld>
            <a:endParaRPr lang="en-US" dirty="0"/>
          </a:p>
        </p:txBody>
      </p:sp>
      <p:pic>
        <p:nvPicPr>
          <p:cNvPr id="7" name="Imagem 6">
            <a:extLst>
              <a:ext uri="{FF2B5EF4-FFF2-40B4-BE49-F238E27FC236}">
                <a16:creationId xmlns:a16="http://schemas.microsoft.com/office/drawing/2014/main" id="{474AC338-480F-837E-43CB-00EE500EF44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18674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rmAutofit/>
          </a:bodyPr>
          <a:lstStyle/>
          <a:p>
            <a:r>
              <a:rPr lang="pt-BR" sz="2000" b="1" kern="100" dirty="0">
                <a:effectLst/>
                <a:latin typeface="Calibri" panose="020F0502020204030204" pitchFamily="34" charset="0"/>
                <a:ea typeface="Calibri" panose="020F0502020204030204" pitchFamily="34" charset="0"/>
                <a:cs typeface="Times New Roman" panose="02020603050405020304" pitchFamily="18" charset="0"/>
              </a:rPr>
              <a:t>ORDEM CRONOLÓGICA DOS TIPOS DE RECURSOS DE FINANCIAMENTO DE CAMPANHAS</a:t>
            </a:r>
            <a:endParaRPr lang="pt-BR" sz="2000" b="1" i="1" dirty="0">
              <a:solidFill>
                <a:schemeClr val="bg2">
                  <a:lumMod val="25000"/>
                </a:schemeClr>
              </a:solidFill>
            </a:endParaRPr>
          </a:p>
        </p:txBody>
      </p:sp>
      <p:pic>
        <p:nvPicPr>
          <p:cNvPr id="25" name="Espaço Reservado para Conteúdo 24">
            <a:extLst>
              <a:ext uri="{FF2B5EF4-FFF2-40B4-BE49-F238E27FC236}">
                <a16:creationId xmlns:a16="http://schemas.microsoft.com/office/drawing/2014/main" id="{66B01FD7-25FB-3AD4-D619-DAFF120F14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3511" y="2141989"/>
            <a:ext cx="8817138" cy="3778250"/>
          </a:xfrm>
        </p:spPr>
      </p:pic>
    </p:spTree>
    <p:extLst>
      <p:ext uri="{BB962C8B-B14F-4D97-AF65-F5344CB8AC3E}">
        <p14:creationId xmlns:p14="http://schemas.microsoft.com/office/powerpoint/2010/main" val="35449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Autofit/>
          </a:bodyPr>
          <a:lstStyle/>
          <a:p>
            <a:pPr>
              <a:lnSpc>
                <a:spcPct val="107000"/>
              </a:lnSpc>
              <a:spcAft>
                <a:spcPts val="800"/>
              </a:spcAft>
            </a:pPr>
            <a:r>
              <a:rPr lang="pt-BR" sz="2000" b="1" kern="100" dirty="0">
                <a:effectLst/>
                <a:latin typeface="Calibri" panose="020F0502020204030204" pitchFamily="34" charset="0"/>
                <a:ea typeface="Calibri" panose="020F0502020204030204" pitchFamily="34" charset="0"/>
                <a:cs typeface="Times New Roman" panose="02020603050405020304" pitchFamily="18" charset="0"/>
              </a:rPr>
              <a:t>DIFERENÇA ENTRE O FUNDO ELEITORAL E O FUNDO PARTIDÁRIO</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69E7A603-4BEA-00EE-F774-EC162D804DF6}"/>
              </a:ext>
            </a:extLst>
          </p:cNvPr>
          <p:cNvSpPr>
            <a:spLocks noGrp="1"/>
          </p:cNvSpPr>
          <p:nvPr>
            <p:ph idx="1"/>
          </p:nvPr>
        </p:nvSpPr>
        <p:spPr>
          <a:xfrm>
            <a:off x="2589212" y="2133600"/>
            <a:ext cx="8915400" cy="4003598"/>
          </a:xfrm>
        </p:spPr>
        <p:txBody>
          <a:bodyPr>
            <a:normAutofit fontScale="62500" lnSpcReduction="20000"/>
          </a:bodyPr>
          <a:lstStyle/>
          <a:p>
            <a:pPr algn="just">
              <a:lnSpc>
                <a:spcPct val="107000"/>
              </a:lnSpc>
              <a:spcAft>
                <a:spcPts val="800"/>
              </a:spcAft>
            </a:pPr>
            <a:r>
              <a:rPr lang="pt-BR" sz="2900" b="1" kern="100" dirty="0">
                <a:effectLst/>
                <a:highlight>
                  <a:srgbClr val="00FFFF"/>
                </a:highlight>
                <a:latin typeface="Century Gothic" panose="020B0502020202020204" pitchFamily="34" charset="0"/>
                <a:ea typeface="Calibri" panose="020F0502020204030204" pitchFamily="34" charset="0"/>
                <a:cs typeface="Times New Roman" panose="02020603050405020304" pitchFamily="18" charset="0"/>
              </a:rPr>
              <a:t>Fundo Eleitoral</a:t>
            </a:r>
            <a:r>
              <a:rPr lang="pt-BR" sz="2900" kern="100" dirty="0">
                <a:effectLst/>
                <a:latin typeface="Century Gothic" panose="020B0502020202020204" pitchFamily="34" charset="0"/>
                <a:ea typeface="Calibri" panose="020F0502020204030204" pitchFamily="34" charset="0"/>
                <a:cs typeface="Times New Roman" panose="02020603050405020304" pitchFamily="18" charset="0"/>
              </a:rPr>
              <a:t> </a:t>
            </a:r>
          </a:p>
          <a:p>
            <a:pPr lvl="1" algn="just">
              <a:lnSpc>
                <a:spcPct val="107000"/>
              </a:lnSpc>
              <a:spcAft>
                <a:spcPts val="800"/>
              </a:spcAft>
            </a:pPr>
            <a:r>
              <a:rPr lang="pt-BR" sz="2700" kern="100" dirty="0">
                <a:effectLst/>
                <a:latin typeface="Century Gothic" panose="020B0502020202020204" pitchFamily="34" charset="0"/>
                <a:ea typeface="Calibri" panose="020F0502020204030204" pitchFamily="34" charset="0"/>
                <a:cs typeface="Times New Roman" panose="02020603050405020304" pitchFamily="18" charset="0"/>
              </a:rPr>
              <a:t>Voltado exclusivamente para o financiamento de campanhas eleitorais </a:t>
            </a:r>
          </a:p>
          <a:p>
            <a:pPr lvl="1" algn="just">
              <a:lnSpc>
                <a:spcPct val="107000"/>
              </a:lnSpc>
              <a:spcAft>
                <a:spcPts val="800"/>
              </a:spcAft>
            </a:pPr>
            <a:r>
              <a:rPr lang="pt-BR" sz="2700" kern="100" dirty="0">
                <a:latin typeface="Century Gothic" panose="020B0502020202020204" pitchFamily="34" charset="0"/>
                <a:ea typeface="Calibri" panose="020F0502020204030204" pitchFamily="34" charset="0"/>
                <a:cs typeface="Times New Roman" panose="02020603050405020304" pitchFamily="18" charset="0"/>
              </a:rPr>
              <a:t>D</a:t>
            </a:r>
            <a:r>
              <a:rPr lang="pt-BR" sz="2700" kern="100" dirty="0">
                <a:effectLst/>
                <a:latin typeface="Century Gothic" panose="020B0502020202020204" pitchFamily="34" charset="0"/>
                <a:ea typeface="Calibri" panose="020F0502020204030204" pitchFamily="34" charset="0"/>
                <a:cs typeface="Times New Roman" panose="02020603050405020304" pitchFamily="18" charset="0"/>
              </a:rPr>
              <a:t>istribuído somente no ano da eleição</a:t>
            </a:r>
          </a:p>
          <a:p>
            <a:pPr algn="just">
              <a:lnSpc>
                <a:spcPct val="107000"/>
              </a:lnSpc>
              <a:spcAft>
                <a:spcPts val="800"/>
              </a:spcAft>
            </a:pPr>
            <a:r>
              <a:rPr lang="pt-BR" sz="2900" b="1" kern="100" dirty="0">
                <a:effectLst/>
                <a:highlight>
                  <a:srgbClr val="00FFFF"/>
                </a:highlight>
                <a:latin typeface="Century Gothic" panose="020B0502020202020204" pitchFamily="34" charset="0"/>
                <a:ea typeface="Calibri" panose="020F0502020204030204" pitchFamily="34" charset="0"/>
                <a:cs typeface="Times New Roman" panose="02020603050405020304" pitchFamily="18" charset="0"/>
              </a:rPr>
              <a:t>Fundo Partidário</a:t>
            </a:r>
            <a:r>
              <a:rPr lang="pt-BR" sz="2900" kern="100" dirty="0">
                <a:effectLst/>
                <a:latin typeface="Century Gothic" panose="020B0502020202020204" pitchFamily="34" charset="0"/>
                <a:ea typeface="Calibri" panose="020F0502020204030204" pitchFamily="34" charset="0"/>
                <a:cs typeface="Times New Roman" panose="02020603050405020304" pitchFamily="18" charset="0"/>
              </a:rPr>
              <a:t> </a:t>
            </a:r>
          </a:p>
          <a:p>
            <a:pPr lvl="1" algn="just">
              <a:lnSpc>
                <a:spcPct val="107000"/>
              </a:lnSpc>
              <a:spcAft>
                <a:spcPts val="800"/>
              </a:spcAft>
            </a:pPr>
            <a:r>
              <a:rPr lang="pt-BR" sz="2700" kern="100" dirty="0">
                <a:effectLst/>
                <a:latin typeface="Century Gothic" panose="020B0502020202020204" pitchFamily="34" charset="0"/>
                <a:ea typeface="Calibri" panose="020F0502020204030204" pitchFamily="34" charset="0"/>
                <a:cs typeface="Times New Roman" panose="02020603050405020304" pitchFamily="18" charset="0"/>
              </a:rPr>
              <a:t>Destinado à manutenção dos partidos políticos </a:t>
            </a:r>
          </a:p>
          <a:p>
            <a:pPr lvl="1" algn="just">
              <a:lnSpc>
                <a:spcPct val="107000"/>
              </a:lnSpc>
              <a:spcAft>
                <a:spcPts val="800"/>
              </a:spcAft>
            </a:pPr>
            <a:r>
              <a:rPr lang="pt-BR" sz="2700" kern="100" dirty="0">
                <a:effectLst/>
                <a:latin typeface="Century Gothic" panose="020B0502020202020204" pitchFamily="34" charset="0"/>
                <a:ea typeface="Calibri" panose="020F0502020204030204" pitchFamily="34" charset="0"/>
                <a:cs typeface="Times New Roman" panose="02020603050405020304" pitchFamily="18" charset="0"/>
              </a:rPr>
              <a:t>Distribuído mensalmente para custear despesas cotidianas das legendas, como contas de luz, água, aluguel, passagens aéreas e salários de funcionários. </a:t>
            </a:r>
          </a:p>
          <a:p>
            <a:pPr lvl="1" algn="just">
              <a:lnSpc>
                <a:spcPct val="107000"/>
              </a:lnSpc>
              <a:spcAft>
                <a:spcPts val="800"/>
              </a:spcAft>
            </a:pPr>
            <a:r>
              <a:rPr lang="pt-BR" sz="2700" kern="100" dirty="0">
                <a:effectLst/>
                <a:latin typeface="Century Gothic" panose="020B0502020202020204" pitchFamily="34" charset="0"/>
                <a:ea typeface="Calibri" panose="020F0502020204030204" pitchFamily="34" charset="0"/>
                <a:cs typeface="Times New Roman" panose="02020603050405020304" pitchFamily="18" charset="0"/>
              </a:rPr>
              <a:t>5% destinado à criação e manutenção de programas de promoção e difusão da participação política das mulheres</a:t>
            </a:r>
          </a:p>
          <a:p>
            <a:pPr marL="0" indent="0">
              <a:buNone/>
            </a:pPr>
            <a:endParaRPr lang="pt-BR" dirty="0"/>
          </a:p>
        </p:txBody>
      </p:sp>
    </p:spTree>
    <p:extLst>
      <p:ext uri="{BB962C8B-B14F-4D97-AF65-F5344CB8AC3E}">
        <p14:creationId xmlns:p14="http://schemas.microsoft.com/office/powerpoint/2010/main" val="314072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Autofit/>
          </a:bodyPr>
          <a:lstStyle/>
          <a:p>
            <a:pPr>
              <a:lnSpc>
                <a:spcPct val="107000"/>
              </a:lnSpc>
              <a:spcAft>
                <a:spcPts val="800"/>
              </a:spcAft>
            </a:pPr>
            <a:r>
              <a:rPr lang="pt-BR" sz="2000" b="1" kern="100" dirty="0">
                <a:effectLst/>
                <a:latin typeface="Calibri" panose="020F0502020204030204" pitchFamily="34" charset="0"/>
                <a:ea typeface="Calibri" panose="020F0502020204030204" pitchFamily="34" charset="0"/>
                <a:cs typeface="Times New Roman" panose="02020603050405020304" pitchFamily="18" charset="0"/>
              </a:rPr>
              <a:t>DEFINIÇÃO DO VALOR DISTRIBUÍDO PELO FUNDO ELEITORAL</a:t>
            </a:r>
            <a:endParaRPr lang="pt-B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Espaço Reservado para Conteúdo 5">
            <a:extLst>
              <a:ext uri="{FF2B5EF4-FFF2-40B4-BE49-F238E27FC236}">
                <a16:creationId xmlns:a16="http://schemas.microsoft.com/office/drawing/2014/main" id="{688D5337-36FA-7E04-4155-04EBB7C323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3" y="2841697"/>
            <a:ext cx="8915400" cy="2362056"/>
          </a:xfrm>
        </p:spPr>
      </p:pic>
    </p:spTree>
    <p:extLst>
      <p:ext uri="{BB962C8B-B14F-4D97-AF65-F5344CB8AC3E}">
        <p14:creationId xmlns:p14="http://schemas.microsoft.com/office/powerpoint/2010/main" val="394992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CRITÉRIOS DE RATEIO DO FUNDO ELEITORAL ENTRE OS PARTIDOS </a:t>
            </a:r>
            <a:b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br>
            <a:r>
              <a:rPr lang="pt-BR" sz="1200" i="1" kern="100" dirty="0">
                <a:effectLst/>
                <a:latin typeface="Century Gothic" panose="020B0502020202020204" pitchFamily="34" charset="0"/>
                <a:ea typeface="Calibri" panose="020F0502020204030204" pitchFamily="34" charset="0"/>
                <a:cs typeface="Times New Roman" panose="02020603050405020304" pitchFamily="18" charset="0"/>
              </a:rPr>
              <a:t>(ART. 16-D, LEI Nº 9.504/1997 E ART. 5º, DA RES. TSE Nº 23.605/2019)</a:t>
            </a: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p:txBody>
          <a:bodyPr>
            <a:normAutofit/>
          </a:bodyPr>
          <a:lstStyle/>
          <a:p>
            <a:pPr algn="just">
              <a:lnSpc>
                <a:spcPct val="107000"/>
              </a:lnSpc>
              <a:spcAft>
                <a:spcPts val="800"/>
              </a:spcAft>
            </a:pPr>
            <a:r>
              <a:rPr lang="pt-BR" b="1" kern="100" dirty="0">
                <a:effectLst/>
                <a:latin typeface="Century Gothic" panose="020B0502020202020204" pitchFamily="34" charset="0"/>
                <a:ea typeface="Calibri" panose="020F0502020204030204" pitchFamily="34" charset="0"/>
                <a:cs typeface="Times New Roman" panose="02020603050405020304" pitchFamily="18" charset="0"/>
              </a:rPr>
              <a:t>2%</a:t>
            </a: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 igualmente entre todos os partidos com estatutos registrados no Tribunal Superior Eleitoral</a:t>
            </a:r>
          </a:p>
          <a:p>
            <a:pPr algn="just">
              <a:lnSpc>
                <a:spcPct val="107000"/>
              </a:lnSpc>
              <a:spcAft>
                <a:spcPts val="800"/>
              </a:spcAft>
            </a:pPr>
            <a:r>
              <a:rPr lang="pt-BR" b="1" kern="100" dirty="0">
                <a:effectLst/>
                <a:latin typeface="Century Gothic" panose="020B0502020202020204" pitchFamily="34" charset="0"/>
                <a:ea typeface="Calibri" panose="020F0502020204030204" pitchFamily="34" charset="0"/>
                <a:cs typeface="Times New Roman" panose="02020603050405020304" pitchFamily="18" charset="0"/>
              </a:rPr>
              <a:t>35%</a:t>
            </a: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 divididos entre aqueles que tenham pelo menos um representante na Câmara dos Deputados, na proporção do percentual de votos obtidos na última eleição geral para a Câmara </a:t>
            </a:r>
          </a:p>
          <a:p>
            <a:pPr algn="just">
              <a:lnSpc>
                <a:spcPct val="107000"/>
              </a:lnSpc>
              <a:spcAft>
                <a:spcPts val="800"/>
              </a:spcAft>
            </a:pPr>
            <a:r>
              <a:rPr lang="pt-BR" b="1" kern="100" dirty="0">
                <a:effectLst/>
                <a:latin typeface="Century Gothic" panose="020B0502020202020204" pitchFamily="34" charset="0"/>
                <a:ea typeface="Calibri" panose="020F0502020204030204" pitchFamily="34" charset="0"/>
                <a:cs typeface="Times New Roman" panose="02020603050405020304" pitchFamily="18" charset="0"/>
              </a:rPr>
              <a:t>48%</a:t>
            </a: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 divididos entre as siglas, na proporção do número de representantes na Câmara, consideradas as legendas dos titulares</a:t>
            </a:r>
          </a:p>
          <a:p>
            <a:pPr algn="just">
              <a:lnSpc>
                <a:spcPct val="107000"/>
              </a:lnSpc>
              <a:spcAft>
                <a:spcPts val="800"/>
              </a:spcAft>
            </a:pPr>
            <a:r>
              <a:rPr lang="pt-BR" b="1" kern="100" dirty="0">
                <a:effectLst/>
                <a:latin typeface="Century Gothic" panose="020B0502020202020204" pitchFamily="34" charset="0"/>
                <a:ea typeface="Calibri" panose="020F0502020204030204" pitchFamily="34" charset="0"/>
                <a:cs typeface="Times New Roman" panose="02020603050405020304" pitchFamily="18" charset="0"/>
              </a:rPr>
              <a:t>15%</a:t>
            </a: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 divididos entre os partidos, na proporção do número de representantes no Senado Federal, com base nas legendas dos titulares</a:t>
            </a:r>
          </a:p>
        </p:txBody>
      </p:sp>
    </p:spTree>
    <p:extLst>
      <p:ext uri="{BB962C8B-B14F-4D97-AF65-F5344CB8AC3E}">
        <p14:creationId xmlns:p14="http://schemas.microsoft.com/office/powerpoint/2010/main" val="196885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Autofit/>
          </a:bodyPr>
          <a:lstStyle/>
          <a:p>
            <a:pPr>
              <a:lnSpc>
                <a:spcPct val="107000"/>
              </a:lnSpc>
              <a:spcAft>
                <a:spcPts val="800"/>
              </a:spcAft>
            </a:pPr>
            <a:r>
              <a:rPr lang="pt-BR" sz="2000" b="1" kern="100" dirty="0">
                <a:effectLst/>
                <a:latin typeface="Century Gothic" panose="020B0502020202020204" pitchFamily="34" charset="0"/>
                <a:ea typeface="Calibri" panose="020F0502020204030204" pitchFamily="34" charset="0"/>
                <a:cs typeface="Times New Roman" panose="02020603050405020304" pitchFamily="18" charset="0"/>
              </a:rPr>
              <a:t>COMO O PARTIDO DEFINE O USO DO VALOR REPASSADO ÀS CAMPANHAS</a:t>
            </a:r>
            <a:endParaRPr lang="pt-BR" sz="20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2589212" y="1756787"/>
            <a:ext cx="8915400" cy="4380411"/>
          </a:xfrm>
        </p:spPr>
        <p:txBody>
          <a:bodyPr>
            <a:normAutofit fontScale="85000" lnSpcReduction="20000"/>
          </a:bodyPr>
          <a:lstStyle/>
          <a:p>
            <a:pPr algn="just">
              <a:lnSpc>
                <a:spcPct val="107000"/>
              </a:lnSpc>
              <a:spcAft>
                <a:spcPts val="800"/>
              </a:spcAft>
            </a:pPr>
            <a:r>
              <a:rPr lang="pt-BR" dirty="0">
                <a:effectLst/>
                <a:latin typeface="Century Gothic" panose="020B0502020202020204" pitchFamily="34" charset="0"/>
                <a:ea typeface="Calibri" panose="020F0502020204030204" pitchFamily="34" charset="0"/>
                <a:cs typeface="Times New Roman" panose="02020603050405020304" pitchFamily="18" charset="0"/>
              </a:rPr>
              <a:t>A </a:t>
            </a:r>
            <a:r>
              <a:rPr lang="pt-BR" b="1" dirty="0">
                <a:effectLst/>
                <a:latin typeface="Century Gothic" panose="020B0502020202020204" pitchFamily="34" charset="0"/>
                <a:ea typeface="Calibri" panose="020F0502020204030204" pitchFamily="34" charset="0"/>
                <a:cs typeface="Times New Roman" panose="02020603050405020304" pitchFamily="18" charset="0"/>
              </a:rPr>
              <a:t>definição dos critérios de distribuição</a:t>
            </a:r>
            <a:r>
              <a:rPr lang="pt-BR" dirty="0">
                <a:effectLst/>
                <a:latin typeface="Century Gothic" panose="020B0502020202020204" pitchFamily="34" charset="0"/>
                <a:ea typeface="Calibri" panose="020F0502020204030204" pitchFamily="34" charset="0"/>
                <a:cs typeface="Times New Roman" panose="02020603050405020304" pitchFamily="18" charset="0"/>
              </a:rPr>
              <a:t> </a:t>
            </a:r>
            <a:r>
              <a:rPr lang="pt-BR" b="1" dirty="0">
                <a:effectLst/>
                <a:latin typeface="Century Gothic" panose="020B0502020202020204" pitchFamily="34" charset="0"/>
                <a:ea typeface="Calibri" panose="020F0502020204030204" pitchFamily="34" charset="0"/>
                <a:cs typeface="Times New Roman" panose="02020603050405020304" pitchFamily="18" charset="0"/>
              </a:rPr>
              <a:t>do Fundo Eleitoral às candidatas e aos candidatos do partido </a:t>
            </a:r>
            <a:r>
              <a:rPr lang="pt-BR" dirty="0">
                <a:effectLst/>
                <a:latin typeface="Century Gothic" panose="020B0502020202020204" pitchFamily="34" charset="0"/>
                <a:ea typeface="Calibri" panose="020F0502020204030204" pitchFamily="34" charset="0"/>
                <a:cs typeface="Times New Roman" panose="02020603050405020304" pitchFamily="18" charset="0"/>
              </a:rPr>
              <a:t>é uma </a:t>
            </a:r>
            <a:r>
              <a:rPr lang="pt-BR" b="1" dirty="0">
                <a:effectLst/>
                <a:latin typeface="Century Gothic" panose="020B0502020202020204" pitchFamily="34" charset="0"/>
                <a:ea typeface="Calibri" panose="020F0502020204030204" pitchFamily="34" charset="0"/>
                <a:cs typeface="Times New Roman" panose="02020603050405020304" pitchFamily="18" charset="0"/>
              </a:rPr>
              <a:t>decisão da </a:t>
            </a:r>
            <a:r>
              <a:rPr lang="pt-BR" b="1" kern="100" dirty="0">
                <a:effectLst/>
                <a:latin typeface="Century Gothic" panose="020B0502020202020204" pitchFamily="34" charset="0"/>
                <a:ea typeface="Calibri" panose="020F0502020204030204" pitchFamily="34" charset="0"/>
                <a:cs typeface="Times New Roman" panose="02020603050405020304" pitchFamily="18" charset="0"/>
              </a:rPr>
              <a:t>Comissão Executiva Nacional da agremiação partidária</a:t>
            </a:r>
            <a:r>
              <a:rPr lang="pt-BR" b="1" dirty="0">
                <a:effectLst/>
                <a:latin typeface="Century Gothic" panose="020B0502020202020204" pitchFamily="34" charset="0"/>
                <a:ea typeface="Calibri" panose="020F0502020204030204" pitchFamily="34" charset="0"/>
                <a:cs typeface="Times New Roman" panose="02020603050405020304" pitchFamily="18" charset="0"/>
              </a:rPr>
              <a:t>, o que não enseja análise de mérito do TSE em relação aos critérios fixados,</a:t>
            </a:r>
            <a:r>
              <a:rPr lang="pt-BR" dirty="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a:t>
            </a:r>
            <a:r>
              <a:rPr lang="pt-BR" b="1" dirty="0">
                <a:solidFill>
                  <a:srgbClr val="FF0000"/>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exceto quanto à obrigação da definição de recursos destinados ao atendimento da cota de gênero (no mínimo 30% para candidaturas de determinado sexo) </a:t>
            </a:r>
          </a:p>
          <a:p>
            <a:pPr algn="just">
              <a:lnSpc>
                <a:spcPct val="107000"/>
              </a:lnSpc>
              <a:spcAft>
                <a:spcPts val="800"/>
              </a:spcAft>
            </a:pP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Os recursos do Fundo Eleitoral somente ficarão à disposição do partido político após a definição de </a:t>
            </a:r>
            <a:r>
              <a:rPr lang="pt-BR" u="sng" kern="100"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2"/>
              </a:rPr>
              <a:t>critérios de distribuição aos seus candidatos</a:t>
            </a: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 que é uma exigência da Lei das Eleições (Lei nº 9.504/1997). </a:t>
            </a:r>
            <a:r>
              <a:rPr lang="pt-BR" kern="100" dirty="0">
                <a:latin typeface="Century Gothic" panose="020B0502020202020204" pitchFamily="34" charset="0"/>
                <a:ea typeface="Calibri" panose="020F0502020204030204" pitchFamily="34" charset="0"/>
                <a:cs typeface="Times New Roman" panose="02020603050405020304" pitchFamily="18" charset="0"/>
              </a:rPr>
              <a:t>Esses critérios devem ser divulgados e estabelecidos em valores absolutos ou proporcionais.</a:t>
            </a:r>
            <a:endParaRPr lang="pt-BR" kern="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A </a:t>
            </a:r>
            <a:r>
              <a:rPr lang="pt-BR" u="sng" kern="100"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3"/>
              </a:rPr>
              <a:t>Resolução TSE nº 23.605/2019</a:t>
            </a: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 estabelece as diretrizes gerais para a gestão e distribuição dos recursos do FEFC</a:t>
            </a:r>
          </a:p>
          <a:p>
            <a:pPr algn="just">
              <a:lnSpc>
                <a:spcPct val="107000"/>
              </a:lnSpc>
              <a:spcAft>
                <a:spcPts val="800"/>
              </a:spcAft>
            </a:pP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O FEFC, que integra o Orçamento Geral da União, será disponibilizado ao TSE até o primeiro dia útil do mês de junho do ano eleitoral</a:t>
            </a:r>
          </a:p>
          <a:p>
            <a:pPr algn="just">
              <a:lnSpc>
                <a:spcPct val="107000"/>
              </a:lnSpc>
              <a:spcAft>
                <a:spcPts val="800"/>
              </a:spcAft>
            </a:pPr>
            <a:r>
              <a:rPr lang="pt-BR" kern="100" dirty="0">
                <a:effectLst/>
                <a:latin typeface="Century Gothic" panose="020B0502020202020204" pitchFamily="34" charset="0"/>
                <a:ea typeface="Calibri" panose="020F0502020204030204" pitchFamily="34" charset="0"/>
                <a:cs typeface="Times New Roman" panose="02020603050405020304" pitchFamily="18" charset="0"/>
              </a:rPr>
              <a:t>COLIGAÇÕES E FEDERAÇÕES - </a:t>
            </a:r>
            <a:r>
              <a:rPr lang="pt-BR" sz="1800" kern="100" dirty="0">
                <a:effectLst/>
                <a:latin typeface="Aptos" panose="020B0004020202020204" pitchFamily="34" charset="0"/>
                <a:ea typeface="Aptos" panose="020B0004020202020204" pitchFamily="34" charset="0"/>
                <a:cs typeface="Times New Roman" panose="02020603050405020304" pitchFamily="18" charset="0"/>
              </a:rPr>
              <a:t> 1- BRASIL DA ESPERANÇA – PT, </a:t>
            </a:r>
            <a:r>
              <a:rPr lang="pt-BR" sz="1800" kern="100" dirty="0" err="1">
                <a:effectLst/>
                <a:latin typeface="Aptos" panose="020B0004020202020204" pitchFamily="34" charset="0"/>
                <a:ea typeface="Aptos" panose="020B0004020202020204" pitchFamily="34" charset="0"/>
                <a:cs typeface="Times New Roman" panose="02020603050405020304" pitchFamily="18" charset="0"/>
              </a:rPr>
              <a:t>PCdo</a:t>
            </a:r>
            <a:r>
              <a:rPr lang="pt-BR" sz="1800" kern="100" dirty="0">
                <a:effectLst/>
                <a:latin typeface="Aptos" panose="020B0004020202020204" pitchFamily="34" charset="0"/>
                <a:ea typeface="Aptos" panose="020B0004020202020204" pitchFamily="34" charset="0"/>
                <a:cs typeface="Times New Roman" panose="02020603050405020304" pitchFamily="18" charset="0"/>
              </a:rPr>
              <a:t> B  e PV, 2 -PSDB CIDADANIA; 3- </a:t>
            </a:r>
            <a:r>
              <a:rPr lang="pt-BR" sz="1800" dirty="0">
                <a:effectLst/>
                <a:latin typeface="Aptos" panose="020B0004020202020204" pitchFamily="34" charset="0"/>
                <a:ea typeface="Aptos" panose="020B0004020202020204" pitchFamily="34" charset="0"/>
                <a:cs typeface="Times New Roman" panose="02020603050405020304" pitchFamily="18" charset="0"/>
              </a:rPr>
              <a:t>PSOL REDE</a:t>
            </a:r>
            <a:endParaRPr lang="pt-BR" kern="1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5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CCDC7-CDBB-F0DF-FBD8-76EEF53BDA2D}"/>
              </a:ext>
            </a:extLst>
          </p:cNvPr>
          <p:cNvSpPr>
            <a:spLocks noGrp="1"/>
          </p:cNvSpPr>
          <p:nvPr>
            <p:ph type="title"/>
          </p:nvPr>
        </p:nvSpPr>
        <p:spPr/>
        <p:txBody>
          <a:bodyPr>
            <a:normAutofit/>
          </a:bodyPr>
          <a:lstStyle/>
          <a:p>
            <a:r>
              <a:rPr lang="pt-BR" sz="2800" dirty="0">
                <a:solidFill>
                  <a:schemeClr val="bg2">
                    <a:lumMod val="25000"/>
                  </a:schemeClr>
                </a:solidFill>
              </a:rPr>
              <a:t>CONTEXTUALIZAÇÃO DAS ELEIÇÕES NO PIAUÍ</a:t>
            </a:r>
          </a:p>
        </p:txBody>
      </p:sp>
      <p:sp>
        <p:nvSpPr>
          <p:cNvPr id="3" name="Espaço Reservado para Conteúdo 2">
            <a:extLst>
              <a:ext uri="{FF2B5EF4-FFF2-40B4-BE49-F238E27FC236}">
                <a16:creationId xmlns:a16="http://schemas.microsoft.com/office/drawing/2014/main" id="{FDC960BC-CA1B-05F5-901C-F7387FFB70E8}"/>
              </a:ext>
            </a:extLst>
          </p:cNvPr>
          <p:cNvSpPr>
            <a:spLocks noGrp="1"/>
          </p:cNvSpPr>
          <p:nvPr>
            <p:ph idx="1"/>
          </p:nvPr>
        </p:nvSpPr>
        <p:spPr/>
        <p:txBody>
          <a:bodyPr/>
          <a:lstStyle/>
          <a:p>
            <a:r>
              <a:rPr lang="pt-BR" dirty="0">
                <a:solidFill>
                  <a:schemeClr val="bg2">
                    <a:lumMod val="25000"/>
                  </a:schemeClr>
                </a:solidFill>
              </a:rPr>
              <a:t>QUANTIDADE DE MUNICÍPIOS: </a:t>
            </a:r>
            <a:r>
              <a:rPr lang="pt-BR" b="1" dirty="0">
                <a:solidFill>
                  <a:schemeClr val="bg2">
                    <a:lumMod val="25000"/>
                  </a:schemeClr>
                </a:solidFill>
              </a:rPr>
              <a:t>224</a:t>
            </a:r>
          </a:p>
          <a:p>
            <a:r>
              <a:rPr lang="pt-BR" dirty="0">
                <a:solidFill>
                  <a:schemeClr val="bg2">
                    <a:lumMod val="25000"/>
                  </a:schemeClr>
                </a:solidFill>
              </a:rPr>
              <a:t>LOCAIS DE VOTAÇÃO: </a:t>
            </a:r>
            <a:r>
              <a:rPr lang="pt-BR" b="1" dirty="0">
                <a:solidFill>
                  <a:schemeClr val="bg2">
                    <a:lumMod val="25000"/>
                  </a:schemeClr>
                </a:solidFill>
              </a:rPr>
              <a:t>3.189 </a:t>
            </a:r>
            <a:r>
              <a:rPr lang="pt-BR" sz="1200" dirty="0">
                <a:solidFill>
                  <a:schemeClr val="bg2">
                    <a:lumMod val="25000"/>
                  </a:schemeClr>
                </a:solidFill>
              </a:rPr>
              <a:t>(dados das Eleições 2022)</a:t>
            </a:r>
          </a:p>
          <a:p>
            <a:r>
              <a:rPr lang="pt-BR" dirty="0">
                <a:solidFill>
                  <a:schemeClr val="bg2">
                    <a:lumMod val="25000"/>
                  </a:schemeClr>
                </a:solidFill>
              </a:rPr>
              <a:t>SEÇÕES ELEITORAIS: </a:t>
            </a:r>
            <a:r>
              <a:rPr lang="pt-BR" b="1" dirty="0">
                <a:solidFill>
                  <a:schemeClr val="bg2">
                    <a:lumMod val="25000"/>
                  </a:schemeClr>
                </a:solidFill>
              </a:rPr>
              <a:t>8.963 </a:t>
            </a:r>
            <a:r>
              <a:rPr lang="pt-BR" sz="1200" dirty="0">
                <a:solidFill>
                  <a:schemeClr val="bg2">
                    <a:lumMod val="25000"/>
                  </a:schemeClr>
                </a:solidFill>
              </a:rPr>
              <a:t>(dados das Eleições 2022)</a:t>
            </a:r>
            <a:endParaRPr lang="pt-BR" b="1" dirty="0">
              <a:solidFill>
                <a:schemeClr val="bg2">
                  <a:lumMod val="25000"/>
                </a:schemeClr>
              </a:solidFill>
            </a:endParaRPr>
          </a:p>
          <a:p>
            <a:r>
              <a:rPr lang="pt-BR" dirty="0">
                <a:solidFill>
                  <a:schemeClr val="bg2">
                    <a:lumMod val="25000"/>
                  </a:schemeClr>
                </a:solidFill>
              </a:rPr>
              <a:t>ELEITORADO: </a:t>
            </a:r>
            <a:r>
              <a:rPr lang="pt-BR" b="1" dirty="0">
                <a:solidFill>
                  <a:schemeClr val="bg2">
                    <a:lumMod val="25000"/>
                  </a:schemeClr>
                </a:solidFill>
              </a:rPr>
              <a:t>2.637.288 </a:t>
            </a:r>
            <a:r>
              <a:rPr lang="pt-BR" sz="1200" dirty="0">
                <a:solidFill>
                  <a:schemeClr val="bg2">
                    <a:lumMod val="25000"/>
                  </a:schemeClr>
                </a:solidFill>
              </a:rPr>
              <a:t>(dados de fevereiro de 2024)</a:t>
            </a:r>
            <a:endParaRPr lang="pt-BR" sz="1600" dirty="0">
              <a:solidFill>
                <a:schemeClr val="bg2">
                  <a:lumMod val="25000"/>
                </a:schemeClr>
              </a:solidFill>
            </a:endParaRPr>
          </a:p>
          <a:p>
            <a:pPr lvl="1"/>
            <a:r>
              <a:rPr lang="pt-BR" dirty="0">
                <a:solidFill>
                  <a:schemeClr val="bg2">
                    <a:lumMod val="25000"/>
                  </a:schemeClr>
                </a:solidFill>
              </a:rPr>
              <a:t>Com Biometria (</a:t>
            </a:r>
            <a:r>
              <a:rPr lang="pt-BR" b="1" dirty="0">
                <a:solidFill>
                  <a:schemeClr val="bg2">
                    <a:lumMod val="25000"/>
                  </a:schemeClr>
                </a:solidFill>
              </a:rPr>
              <a:t>94,23%</a:t>
            </a:r>
            <a:r>
              <a:rPr lang="pt-BR" dirty="0">
                <a:solidFill>
                  <a:schemeClr val="bg2">
                    <a:lumMod val="25000"/>
                  </a:schemeClr>
                </a:solidFill>
              </a:rPr>
              <a:t>): </a:t>
            </a:r>
            <a:r>
              <a:rPr lang="pt-BR" b="1" dirty="0">
                <a:solidFill>
                  <a:schemeClr val="bg2">
                    <a:lumMod val="25000"/>
                  </a:schemeClr>
                </a:solidFill>
              </a:rPr>
              <a:t>2.485.115</a:t>
            </a:r>
          </a:p>
          <a:p>
            <a:pPr lvl="1"/>
            <a:r>
              <a:rPr lang="pt-BR" dirty="0">
                <a:solidFill>
                  <a:schemeClr val="bg2">
                    <a:lumMod val="25000"/>
                  </a:schemeClr>
                </a:solidFill>
              </a:rPr>
              <a:t>Sem Biometria (</a:t>
            </a:r>
            <a:r>
              <a:rPr lang="pt-BR" b="1" dirty="0">
                <a:solidFill>
                  <a:schemeClr val="bg2">
                    <a:lumMod val="25000"/>
                  </a:schemeClr>
                </a:solidFill>
              </a:rPr>
              <a:t>5,77%</a:t>
            </a:r>
            <a:r>
              <a:rPr lang="pt-BR" dirty="0">
                <a:solidFill>
                  <a:schemeClr val="bg2">
                    <a:lumMod val="25000"/>
                  </a:schemeClr>
                </a:solidFill>
              </a:rPr>
              <a:t>): </a:t>
            </a:r>
            <a:r>
              <a:rPr lang="pt-BR" b="1" dirty="0">
                <a:solidFill>
                  <a:schemeClr val="bg2">
                    <a:lumMod val="25000"/>
                  </a:schemeClr>
                </a:solidFill>
              </a:rPr>
              <a:t>152.173</a:t>
            </a:r>
          </a:p>
        </p:txBody>
      </p:sp>
      <p:pic>
        <p:nvPicPr>
          <p:cNvPr id="6" name="Imagem 5">
            <a:extLst>
              <a:ext uri="{FF2B5EF4-FFF2-40B4-BE49-F238E27FC236}">
                <a16:creationId xmlns:a16="http://schemas.microsoft.com/office/drawing/2014/main" id="{6C69F65E-9E65-0EBF-2141-29A5A95A7F15}"/>
              </a:ext>
            </a:extLst>
          </p:cNvPr>
          <p:cNvPicPr>
            <a:picLocks noChangeAspect="1"/>
          </p:cNvPicPr>
          <p:nvPr/>
        </p:nvPicPr>
        <p:blipFill>
          <a:blip r:embed="rId2"/>
          <a:stretch>
            <a:fillRect/>
          </a:stretch>
        </p:blipFill>
        <p:spPr>
          <a:xfrm>
            <a:off x="9061077" y="2133600"/>
            <a:ext cx="2747745" cy="4028530"/>
          </a:xfrm>
          <a:prstGeom prst="rect">
            <a:avLst/>
          </a:prstGeom>
        </p:spPr>
      </p:pic>
    </p:spTree>
    <p:extLst>
      <p:ext uri="{BB962C8B-B14F-4D97-AF65-F5344CB8AC3E}">
        <p14:creationId xmlns:p14="http://schemas.microsoft.com/office/powerpoint/2010/main" val="306084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Autofit/>
          </a:bodyPr>
          <a:lstStyle/>
          <a:p>
            <a:pPr>
              <a:lnSpc>
                <a:spcPct val="107000"/>
              </a:lnSpc>
              <a:spcAft>
                <a:spcPts val="800"/>
              </a:spcAft>
            </a:pPr>
            <a:r>
              <a:rPr lang="pt-BR" sz="2000" b="1" kern="100">
                <a:effectLst/>
                <a:latin typeface="Century Gothic" panose="020B0502020202020204" pitchFamily="34" charset="0"/>
                <a:ea typeface="Calibri" panose="020F0502020204030204" pitchFamily="34" charset="0"/>
                <a:cs typeface="Times New Roman" panose="02020603050405020304" pitchFamily="18" charset="0"/>
              </a:rPr>
              <a:t>CALENDÁRIO ELEITORAL</a:t>
            </a:r>
            <a:endParaRPr lang="pt-BR" sz="20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5" name="Espaço Reservado para Conteúdo 14">
            <a:extLst>
              <a:ext uri="{FF2B5EF4-FFF2-40B4-BE49-F238E27FC236}">
                <a16:creationId xmlns:a16="http://schemas.microsoft.com/office/drawing/2014/main" id="{954E701D-4C95-7EED-5C58-423F6B0D31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787" y="1016099"/>
            <a:ext cx="11125348" cy="5509495"/>
          </a:xfrm>
        </p:spPr>
      </p:pic>
      <p:sp>
        <p:nvSpPr>
          <p:cNvPr id="2" name="Seta: Divisa 1">
            <a:extLst>
              <a:ext uri="{FF2B5EF4-FFF2-40B4-BE49-F238E27FC236}">
                <a16:creationId xmlns:a16="http://schemas.microsoft.com/office/drawing/2014/main" id="{63F26666-4788-620C-B247-0EDDE8146428}"/>
              </a:ext>
            </a:extLst>
          </p:cNvPr>
          <p:cNvSpPr/>
          <p:nvPr/>
        </p:nvSpPr>
        <p:spPr>
          <a:xfrm>
            <a:off x="9966122" y="2913859"/>
            <a:ext cx="1870744" cy="827630"/>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bg1"/>
                </a:solidFill>
                <a:latin typeface="Times New Roman" panose="02020603050405020304" pitchFamily="18" charset="0"/>
                <a:cs typeface="Times New Roman" panose="02020603050405020304" pitchFamily="18" charset="0"/>
              </a:rPr>
              <a:t>30 de agosto</a:t>
            </a:r>
          </a:p>
        </p:txBody>
      </p:sp>
      <p:cxnSp>
        <p:nvCxnSpPr>
          <p:cNvPr id="5" name="Conector de Seta Reta 4">
            <a:extLst>
              <a:ext uri="{FF2B5EF4-FFF2-40B4-BE49-F238E27FC236}">
                <a16:creationId xmlns:a16="http://schemas.microsoft.com/office/drawing/2014/main" id="{B3FEE61A-E5DE-5C4C-5A93-7B8FA34BA34E}"/>
              </a:ext>
            </a:extLst>
          </p:cNvPr>
          <p:cNvCxnSpPr>
            <a:cxnSpLocks/>
          </p:cNvCxnSpPr>
          <p:nvPr/>
        </p:nvCxnSpPr>
        <p:spPr>
          <a:xfrm flipV="1">
            <a:off x="10167457" y="1367406"/>
            <a:ext cx="0" cy="15351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C9FD7436-A0B8-ACE7-8DC3-07491F04A9B8}"/>
              </a:ext>
            </a:extLst>
          </p:cNvPr>
          <p:cNvSpPr/>
          <p:nvPr/>
        </p:nvSpPr>
        <p:spPr>
          <a:xfrm>
            <a:off x="956345" y="664800"/>
            <a:ext cx="11028901" cy="5473533"/>
          </a:xfrm>
          <a:prstGeom prst="rect">
            <a:avLst/>
          </a:prstGeom>
        </p:spPr>
        <p:txBody>
          <a:bodyPr/>
          <a:lstStyle/>
          <a:p>
            <a:endParaRPr lang="pt-BR"/>
          </a:p>
        </p:txBody>
      </p:sp>
      <p:sp>
        <p:nvSpPr>
          <p:cNvPr id="9" name="CaixaDeTexto 8">
            <a:extLst>
              <a:ext uri="{FF2B5EF4-FFF2-40B4-BE49-F238E27FC236}">
                <a16:creationId xmlns:a16="http://schemas.microsoft.com/office/drawing/2014/main" id="{66F0B50C-6110-F661-8084-5FD9CAF15ECE}"/>
              </a:ext>
            </a:extLst>
          </p:cNvPr>
          <p:cNvSpPr txBox="1"/>
          <p:nvPr/>
        </p:nvSpPr>
        <p:spPr>
          <a:xfrm>
            <a:off x="10360413" y="1170755"/>
            <a:ext cx="1536722" cy="1815882"/>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Último dia para os partidos distribuírem os recursos do FEFC e do  FP às candidaturas femininas e de pessoas negras</a:t>
            </a:r>
          </a:p>
        </p:txBody>
      </p:sp>
    </p:spTree>
    <p:extLst>
      <p:ext uri="{BB962C8B-B14F-4D97-AF65-F5344CB8AC3E}">
        <p14:creationId xmlns:p14="http://schemas.microsoft.com/office/powerpoint/2010/main" val="328607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20802"/>
            <a:ext cx="9998766" cy="399620"/>
          </a:xfrm>
        </p:spPr>
        <p:txBody>
          <a:bodyPr>
            <a:noAutofit/>
          </a:bodyPr>
          <a:lstStyle/>
          <a:p>
            <a:pPr>
              <a:lnSpc>
                <a:spcPct val="107000"/>
              </a:lnSpc>
              <a:spcAft>
                <a:spcPts val="800"/>
              </a:spcAft>
            </a:pPr>
            <a:r>
              <a:rPr lang="pt-BR" sz="2000" b="1" kern="100" dirty="0">
                <a:effectLst/>
                <a:latin typeface="Century Gothic" panose="020B0502020202020204" pitchFamily="34" charset="0"/>
                <a:ea typeface="Calibri" panose="020F0502020204030204" pitchFamily="34" charset="0"/>
                <a:cs typeface="Times New Roman" panose="02020603050405020304" pitchFamily="18" charset="0"/>
              </a:rPr>
              <a:t>FINANCIAMENTO DE CAMPANHAS DE CANDIDATAS</a:t>
            </a:r>
            <a:endParaRPr lang="pt-BR" sz="20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p:txBody>
          <a:bodyPr>
            <a:noAutofit/>
          </a:bodyPr>
          <a:lstStyle/>
          <a:p>
            <a:pPr marL="106680" indent="0" algn="just">
              <a:lnSpc>
                <a:spcPct val="107000"/>
              </a:lnSpc>
              <a:spcBef>
                <a:spcPts val="1125"/>
              </a:spcBef>
              <a:spcAft>
                <a:spcPts val="1125"/>
              </a:spcAft>
              <a:buNone/>
            </a:pPr>
            <a:r>
              <a:rPr lang="pt-BR" b="1" kern="100" dirty="0">
                <a:effectLst/>
                <a:latin typeface="+mj-lt"/>
                <a:ea typeface="Calibri" panose="020F0502020204030204" pitchFamily="34" charset="0"/>
                <a:cs typeface="Times New Roman" panose="02020603050405020304" pitchFamily="18" charset="0"/>
              </a:rPr>
              <a:t>CF, art. 17, § 8º, incluído pela EC 117, de 05 de abril 2022 </a:t>
            </a:r>
          </a:p>
          <a:p>
            <a:pPr marL="849630" lvl="1" algn="just">
              <a:lnSpc>
                <a:spcPct val="107000"/>
              </a:lnSpc>
              <a:spcBef>
                <a:spcPts val="1125"/>
              </a:spcBef>
              <a:spcAft>
                <a:spcPts val="1125"/>
              </a:spcAft>
            </a:pPr>
            <a:r>
              <a:rPr lang="pt-BR" sz="1800" dirty="0">
                <a:latin typeface="+mj-lt"/>
                <a:ea typeface="Calibri Light" panose="020F0302020204030204" pitchFamily="34" charset="0"/>
                <a:cs typeface="Calibri Light" panose="020F0302020204030204" pitchFamily="34" charset="0"/>
              </a:rPr>
              <a:t>O montante do Fundo Especial de Financiamento de Campanha e da parcela do fundo partidário destinada a campanhas eleitorais, bem como o tempo de propaganda gratuita no rádio e na televisão a ser distribuído pelos partidos às respectivas candidatas: </a:t>
            </a:r>
          </a:p>
          <a:p>
            <a:pPr marL="1249680" lvl="2" algn="just">
              <a:lnSpc>
                <a:spcPct val="107000"/>
              </a:lnSpc>
              <a:spcBef>
                <a:spcPts val="1125"/>
              </a:spcBef>
              <a:spcAft>
                <a:spcPts val="1125"/>
              </a:spcAft>
            </a:pPr>
            <a:r>
              <a:rPr lang="pt-BR" sz="1800" dirty="0">
                <a:latin typeface="+mj-lt"/>
                <a:ea typeface="Calibri Light" panose="020F0302020204030204" pitchFamily="34" charset="0"/>
                <a:cs typeface="Calibri Light" panose="020F0302020204030204" pitchFamily="34" charset="0"/>
              </a:rPr>
              <a:t>deverão ser de no mínimo 30% (trinta por cento), proporcional ao número de candidatas</a:t>
            </a:r>
          </a:p>
          <a:p>
            <a:pPr marL="1249680" lvl="2" algn="just">
              <a:lnSpc>
                <a:spcPct val="107000"/>
              </a:lnSpc>
              <a:spcBef>
                <a:spcPts val="1125"/>
              </a:spcBef>
              <a:spcAft>
                <a:spcPts val="1125"/>
              </a:spcAft>
            </a:pPr>
            <a:r>
              <a:rPr lang="pt-BR" sz="1800" dirty="0">
                <a:latin typeface="+mj-lt"/>
                <a:ea typeface="Calibri Light" panose="020F0302020204030204" pitchFamily="34" charset="0"/>
                <a:cs typeface="Calibri Light" panose="020F0302020204030204" pitchFamily="34" charset="0"/>
              </a:rPr>
              <a:t>a distribuição deverá ser realizada conforme critérios definidos pelos respectivos órgãos de direção e pelas normas estatutárias, considerados a autonomia e o interesse partidário</a:t>
            </a:r>
          </a:p>
        </p:txBody>
      </p:sp>
    </p:spTree>
    <p:extLst>
      <p:ext uri="{BB962C8B-B14F-4D97-AF65-F5344CB8AC3E}">
        <p14:creationId xmlns:p14="http://schemas.microsoft.com/office/powerpoint/2010/main" val="195347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p:txBody>
          <a:bodyPr>
            <a:noAutofit/>
          </a:bodyPr>
          <a:lstStyle/>
          <a:p>
            <a:pPr marL="449580" algn="just">
              <a:lnSpc>
                <a:spcPct val="107000"/>
              </a:lnSpc>
              <a:spcBef>
                <a:spcPts val="1125"/>
              </a:spcBef>
              <a:spcAft>
                <a:spcPts val="1125"/>
              </a:spcAft>
              <a:buFont typeface="+mj-lt"/>
              <a:buAutoNum type="arabicPeriod"/>
            </a:pPr>
            <a:r>
              <a:rPr lang="pt-BR" b="1" kern="100" dirty="0">
                <a:effectLst/>
                <a:latin typeface="+mj-lt"/>
                <a:ea typeface="Calibri" panose="020F0502020204030204" pitchFamily="34" charset="0"/>
                <a:cs typeface="Times New Roman" panose="02020603050405020304" pitchFamily="18" charset="0"/>
              </a:rPr>
              <a:t>NORMATIVAS</a:t>
            </a:r>
          </a:p>
          <a:p>
            <a:pPr marL="106680" indent="0" algn="just">
              <a:lnSpc>
                <a:spcPct val="107000"/>
              </a:lnSpc>
              <a:spcBef>
                <a:spcPts val="1125"/>
              </a:spcBef>
              <a:spcAft>
                <a:spcPts val="1125"/>
              </a:spcAft>
              <a:buNone/>
            </a:pPr>
            <a:r>
              <a:rPr lang="pt-BR" b="1" kern="100" dirty="0">
                <a:effectLst/>
                <a:latin typeface="+mj-lt"/>
                <a:ea typeface="Calibri" panose="020F0502020204030204" pitchFamily="34" charset="0"/>
                <a:cs typeface="Times New Roman" panose="02020603050405020304" pitchFamily="18" charset="0"/>
              </a:rPr>
              <a:t>CF, art. 17, § 7º, incluído pela EC 117, de 05 de abril 2022 </a:t>
            </a:r>
          </a:p>
          <a:p>
            <a:pPr marL="392430" indent="-285750" algn="just">
              <a:lnSpc>
                <a:spcPct val="107000"/>
              </a:lnSpc>
              <a:spcBef>
                <a:spcPts val="1125"/>
              </a:spcBef>
              <a:spcAft>
                <a:spcPts val="1125"/>
              </a:spcAft>
            </a:pPr>
            <a:r>
              <a:rPr lang="pt-BR" kern="100" dirty="0">
                <a:effectLst/>
                <a:latin typeface="+mj-lt"/>
                <a:ea typeface="Calibri" panose="020F0502020204030204" pitchFamily="34" charset="0"/>
                <a:cs typeface="Times New Roman" panose="02020603050405020304" pitchFamily="18" charset="0"/>
              </a:rPr>
              <a:t>Os partidos políticos devem aplicar no mínimo 5% (cinco por cento) dos recursos do fundo partidário na criação e na manutenção de programas de promoção e difusão da participação política das mulheres, de acordo com os interesses intrapartidários</a:t>
            </a:r>
            <a:endParaRPr lang="pt-BR" sz="1800" dirty="0">
              <a:latin typeface="+mj-lt"/>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0540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985553" y="1254034"/>
            <a:ext cx="9797143" cy="4657188"/>
          </a:xfrm>
        </p:spPr>
        <p:txBody>
          <a:bodyPr>
            <a:noAutofit/>
          </a:bodyPr>
          <a:lstStyle/>
          <a:p>
            <a:pPr marL="335280" indent="-228600" algn="just">
              <a:lnSpc>
                <a:spcPct val="107000"/>
              </a:lnSpc>
              <a:spcBef>
                <a:spcPts val="1125"/>
              </a:spcBef>
              <a:spcAft>
                <a:spcPts val="1125"/>
              </a:spcAft>
              <a:buFont typeface="+mj-lt"/>
              <a:buAutoNum type="arabicPeriod"/>
            </a:pPr>
            <a:r>
              <a:rPr lang="pt-BR" sz="1200" b="1" kern="100" dirty="0">
                <a:effectLst/>
                <a:latin typeface="+mj-lt"/>
                <a:ea typeface="Calibri" panose="020F0502020204030204" pitchFamily="34" charset="0"/>
                <a:cs typeface="Times New Roman" panose="02020603050405020304" pitchFamily="18" charset="0"/>
              </a:rPr>
              <a:t>NORMATIVAS</a:t>
            </a:r>
          </a:p>
          <a:p>
            <a:pPr marL="106680" indent="0" algn="just">
              <a:lnSpc>
                <a:spcPct val="107000"/>
              </a:lnSpc>
              <a:spcBef>
                <a:spcPts val="1125"/>
              </a:spcBef>
              <a:spcAft>
                <a:spcPts val="1125"/>
              </a:spcAft>
              <a:buNone/>
            </a:pPr>
            <a:r>
              <a:rPr lang="pt-BR" sz="1200" b="1" kern="100" dirty="0">
                <a:effectLst/>
                <a:latin typeface="+mj-lt"/>
                <a:ea typeface="Calibri" panose="020F0502020204030204" pitchFamily="34" charset="0"/>
                <a:cs typeface="Times New Roman" panose="02020603050405020304" pitchFamily="18" charset="0"/>
              </a:rPr>
              <a:t>RESOLUÇÃO Nº 23.735, DE 27 DE FEVEREIRO DE 2024 - ILÍCITOS ELEITORAIS</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Art. 8º A fraude lesiva ao processo eleitoral abrange atos que possam iludir, confundir ou ludibriar o eleitorado ou adulterar processos de votação e simulações e artifícios empregados com a finalidade de conferir vantagem indevida a partido político, federação, coligação, candidata ou candidato e que possam comprometer a normalidade das eleições e a legitimidade dos mandatos eletivos.</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 1º </a:t>
            </a:r>
            <a:r>
              <a:rPr lang="pt-BR" sz="1200" b="1" kern="100" dirty="0">
                <a:effectLst/>
                <a:latin typeface="+mj-lt"/>
                <a:ea typeface="Calibri" panose="020F0502020204030204" pitchFamily="34" charset="0"/>
                <a:cs typeface="Times New Roman" panose="02020603050405020304" pitchFamily="18" charset="0"/>
              </a:rPr>
              <a:t>Configura fraude à lei</a:t>
            </a:r>
            <a:r>
              <a:rPr lang="pt-BR" sz="1200" kern="100" dirty="0">
                <a:effectLst/>
                <a:latin typeface="+mj-lt"/>
                <a:ea typeface="Calibri" panose="020F0502020204030204" pitchFamily="34" charset="0"/>
                <a:cs typeface="Times New Roman" panose="02020603050405020304" pitchFamily="18" charset="0"/>
              </a:rPr>
              <a:t>, para fins eleitorais, a prática de atos com aparência de legalidade, mas destinados a frustrar os objetivos de normas eleitorais cogentes.</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 2º </a:t>
            </a:r>
            <a:r>
              <a:rPr lang="pt-BR" sz="1200" b="1" kern="100" dirty="0">
                <a:effectLst/>
                <a:latin typeface="+mj-lt"/>
                <a:ea typeface="Calibri" panose="020F0502020204030204" pitchFamily="34" charset="0"/>
                <a:cs typeface="Times New Roman" panose="02020603050405020304" pitchFamily="18" charset="0"/>
              </a:rPr>
              <a:t>A obtenção de votação zerada ou irrisória de candidatas, a prestação de contas com idêntica movimentação financeira e a ausência de atos efetivos de campanha em benefício próprio são suficientes para evidenciar o propósito de burlar o cumprimento da norma que estabelece a cota de gênero</a:t>
            </a:r>
            <a:r>
              <a:rPr lang="pt-BR" sz="1200" kern="100" dirty="0">
                <a:effectLst/>
                <a:latin typeface="+mj-lt"/>
                <a:ea typeface="Calibri" panose="020F0502020204030204" pitchFamily="34" charset="0"/>
                <a:cs typeface="Times New Roman" panose="02020603050405020304" pitchFamily="18" charset="0"/>
              </a:rPr>
              <a:t>, conclusão não afastada pela afirmação não comprovada de desistência tácita da competição.</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 3º </a:t>
            </a:r>
            <a:r>
              <a:rPr lang="pt-BR" sz="1200" b="1" kern="100" dirty="0">
                <a:effectLst/>
                <a:latin typeface="+mj-lt"/>
                <a:ea typeface="Calibri" panose="020F0502020204030204" pitchFamily="34" charset="0"/>
                <a:cs typeface="Times New Roman" panose="02020603050405020304" pitchFamily="18" charset="0"/>
              </a:rPr>
              <a:t>Configura fraude à cota de gênero a negligência do partido político ou da federação na apresentação e no pedido de registro de candidaturas femininas, revelada por fatores como a inviabilidade jurídica patente da candidatura, a inércia em sanar pendência documental, a revelia e a ausência de substituição de candidata indeferida</a:t>
            </a:r>
            <a:r>
              <a:rPr lang="pt-BR" sz="1200" kern="100" dirty="0">
                <a:effectLst/>
                <a:latin typeface="+mj-lt"/>
                <a:ea typeface="Calibri" panose="020F0502020204030204" pitchFamily="34" charset="0"/>
                <a:cs typeface="Times New Roman" panose="02020603050405020304" pitchFamily="18" charset="0"/>
              </a:rPr>
              <a:t>.</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 4º </a:t>
            </a:r>
            <a:r>
              <a:rPr lang="pt-BR" sz="1200" b="1" kern="100" dirty="0">
                <a:effectLst/>
                <a:latin typeface="+mj-lt"/>
                <a:ea typeface="Calibri" panose="020F0502020204030204" pitchFamily="34" charset="0"/>
                <a:cs typeface="Times New Roman" panose="02020603050405020304" pitchFamily="18" charset="0"/>
              </a:rPr>
              <a:t>Para a caracterização da fraude à cota de gênero, é suficiente o desvirtuamento finalístico</a:t>
            </a:r>
            <a:r>
              <a:rPr lang="pt-BR" sz="1200" kern="100" dirty="0">
                <a:effectLst/>
                <a:latin typeface="+mj-lt"/>
                <a:ea typeface="Calibri" panose="020F0502020204030204" pitchFamily="34" charset="0"/>
                <a:cs typeface="Times New Roman" panose="02020603050405020304" pitchFamily="18" charset="0"/>
              </a:rPr>
              <a:t>, dispensada a demonstração do elemento subjetivo (consilium fraudis), consistente na intenção de fraudar a lei.</a:t>
            </a:r>
          </a:p>
          <a:p>
            <a:pPr marL="106680" indent="0" algn="just">
              <a:lnSpc>
                <a:spcPct val="107000"/>
              </a:lnSpc>
              <a:spcBef>
                <a:spcPts val="600"/>
              </a:spcBef>
              <a:spcAft>
                <a:spcPts val="600"/>
              </a:spcAft>
              <a:buNone/>
            </a:pPr>
            <a:r>
              <a:rPr lang="pt-BR" sz="1200" kern="100" dirty="0">
                <a:effectLst/>
                <a:latin typeface="+mj-lt"/>
                <a:ea typeface="Calibri" panose="020F0502020204030204" pitchFamily="34" charset="0"/>
                <a:cs typeface="Times New Roman" panose="02020603050405020304" pitchFamily="18" charset="0"/>
              </a:rPr>
              <a:t>§ 5º A fraude à cota de gênero acarreta a cassação do diploma de todas as candidatas eleitas e de todos os candidatos eleitos, a invalidação da lista de candidaturas do partido ou da federação que dela tenha se valido e a anulação dos votos nominais e de legenda, com as consequências previstas no caput do art. 224 do Código Eleitoral.</a:t>
            </a:r>
          </a:p>
        </p:txBody>
      </p:sp>
    </p:spTree>
    <p:extLst>
      <p:ext uri="{BB962C8B-B14F-4D97-AF65-F5344CB8AC3E}">
        <p14:creationId xmlns:p14="http://schemas.microsoft.com/office/powerpoint/2010/main" val="72212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2629989" y="2011680"/>
            <a:ext cx="9152707" cy="3899541"/>
          </a:xfrm>
        </p:spPr>
        <p:txBody>
          <a:bodyPr>
            <a:noAutofit/>
          </a:bodyPr>
          <a:lstStyle/>
          <a:p>
            <a:pPr marL="449580" algn="just">
              <a:lnSpc>
                <a:spcPct val="107000"/>
              </a:lnSpc>
              <a:spcBef>
                <a:spcPts val="1125"/>
              </a:spcBef>
              <a:spcAft>
                <a:spcPts val="1125"/>
              </a:spcAft>
              <a:buFont typeface="+mj-lt"/>
              <a:buAutoNum type="arabicPeriod"/>
            </a:pPr>
            <a:r>
              <a:rPr lang="pt-BR" sz="1600" b="1" kern="100" dirty="0">
                <a:effectLst/>
                <a:latin typeface="+mj-lt"/>
                <a:ea typeface="Calibri" panose="020F0502020204030204" pitchFamily="34" charset="0"/>
                <a:cs typeface="Times New Roman" panose="02020603050405020304" pitchFamily="18" charset="0"/>
              </a:rPr>
              <a:t>NORMATIVAS</a:t>
            </a:r>
          </a:p>
          <a:p>
            <a:pPr marL="106680" indent="0" algn="just">
              <a:lnSpc>
                <a:spcPct val="107000"/>
              </a:lnSpc>
              <a:spcBef>
                <a:spcPts val="1125"/>
              </a:spcBef>
              <a:spcAft>
                <a:spcPts val="1125"/>
              </a:spcAft>
              <a:buNone/>
            </a:pPr>
            <a:r>
              <a:rPr lang="pt-BR" sz="1600" b="1" kern="100" dirty="0">
                <a:effectLst/>
                <a:latin typeface="+mj-lt"/>
                <a:ea typeface="Calibri" panose="020F0502020204030204" pitchFamily="34" charset="0"/>
                <a:cs typeface="Times New Roman" panose="02020603050405020304" pitchFamily="18" charset="0"/>
              </a:rPr>
              <a:t>RESOLUÇÃO Nº 23.605, DE 17 DE DEZEMBRO DE 2019</a:t>
            </a:r>
          </a:p>
          <a:p>
            <a:pPr marL="106680" indent="0" algn="just">
              <a:lnSpc>
                <a:spcPct val="107000"/>
              </a:lnSpc>
              <a:spcBef>
                <a:spcPts val="600"/>
              </a:spcBef>
              <a:spcAft>
                <a:spcPts val="600"/>
              </a:spcAft>
              <a:buNone/>
            </a:pPr>
            <a:r>
              <a:rPr lang="pt-BR" sz="1600" kern="100" dirty="0">
                <a:effectLst/>
                <a:latin typeface="+mj-lt"/>
                <a:ea typeface="Calibri" panose="020F0502020204030204" pitchFamily="34" charset="0"/>
                <a:cs typeface="Times New Roman" panose="02020603050405020304" pitchFamily="18" charset="0"/>
              </a:rPr>
              <a:t>Art. 5º Os recursos do FEFC devem ser distribuídos, em parcela única, aos diretórios nacionais dos partidos políticos, observados os seguintes critérios (Lei nº 9.504/1997, art. 16-D) :</a:t>
            </a:r>
          </a:p>
          <a:p>
            <a:pPr marL="106680" indent="0" algn="just">
              <a:lnSpc>
                <a:spcPct val="107000"/>
              </a:lnSpc>
              <a:spcBef>
                <a:spcPts val="600"/>
              </a:spcBef>
              <a:spcAft>
                <a:spcPts val="600"/>
              </a:spcAft>
              <a:buNone/>
            </a:pPr>
            <a:r>
              <a:rPr lang="pt-BR" sz="1600" kern="100" dirty="0">
                <a:effectLst/>
                <a:latin typeface="+mj-lt"/>
                <a:ea typeface="Calibri" panose="020F0502020204030204" pitchFamily="34" charset="0"/>
                <a:cs typeface="Times New Roman" panose="02020603050405020304" pitchFamily="18" charset="0"/>
              </a:rPr>
              <a:t>(...)</a:t>
            </a:r>
          </a:p>
          <a:p>
            <a:pPr marL="106680" indent="0" algn="just">
              <a:lnSpc>
                <a:spcPct val="107000"/>
              </a:lnSpc>
              <a:spcBef>
                <a:spcPts val="600"/>
              </a:spcBef>
              <a:spcAft>
                <a:spcPts val="600"/>
              </a:spcAft>
              <a:buNone/>
            </a:pPr>
            <a:r>
              <a:rPr lang="pt-BR" sz="1600" kern="100" dirty="0">
                <a:effectLst/>
                <a:latin typeface="+mj-lt"/>
                <a:ea typeface="Calibri" panose="020F0502020204030204" pitchFamily="34" charset="0"/>
                <a:cs typeface="Times New Roman" panose="02020603050405020304" pitchFamily="18" charset="0"/>
              </a:rPr>
              <a:t>§ 3º-A Para fins de distribuição entre os partidos políticos dos recursos do Fundo Partidário e do FEFC, </a:t>
            </a:r>
            <a:r>
              <a:rPr lang="pt-BR" sz="1600" b="1" kern="100" dirty="0">
                <a:effectLst/>
                <a:latin typeface="+mj-lt"/>
                <a:ea typeface="Calibri" panose="020F0502020204030204" pitchFamily="34" charset="0"/>
                <a:cs typeface="Times New Roman" panose="02020603050405020304" pitchFamily="18" charset="0"/>
              </a:rPr>
              <a:t>os votos dados a candidatas ou a candidatos negras(os) para a Câmara dos Deputados nas eleições realizadas de 2022 a 2030 serão contados em dobro </a:t>
            </a:r>
            <a:r>
              <a:rPr lang="pt-BR" sz="1600" kern="100" dirty="0">
                <a:effectLst/>
                <a:latin typeface="+mj-lt"/>
                <a:ea typeface="Calibri" panose="020F0502020204030204" pitchFamily="34" charset="0"/>
                <a:cs typeface="Times New Roman" panose="02020603050405020304" pitchFamily="18" charset="0"/>
              </a:rPr>
              <a:t>( Emenda Constitucional nº 111/2021, art. 2º ). (Incluído pela Resolução nº 23.664/2021) </a:t>
            </a:r>
          </a:p>
          <a:p>
            <a:pPr marL="106680" indent="0" algn="just">
              <a:lnSpc>
                <a:spcPct val="107000"/>
              </a:lnSpc>
              <a:spcBef>
                <a:spcPts val="600"/>
              </a:spcBef>
              <a:spcAft>
                <a:spcPts val="600"/>
              </a:spcAft>
              <a:buNone/>
            </a:pPr>
            <a:r>
              <a:rPr lang="pt-BR" sz="1600" kern="100" dirty="0">
                <a:effectLst/>
                <a:latin typeface="+mj-lt"/>
                <a:ea typeface="Calibri" panose="020F0502020204030204" pitchFamily="34" charset="0"/>
                <a:cs typeface="Times New Roman" panose="02020603050405020304" pitchFamily="18" charset="0"/>
              </a:rPr>
              <a:t>§ 3º-B </a:t>
            </a:r>
            <a:r>
              <a:rPr lang="pt-BR" sz="1600" b="1" kern="100" dirty="0">
                <a:effectLst/>
                <a:latin typeface="+mj-lt"/>
                <a:ea typeface="Calibri" panose="020F0502020204030204" pitchFamily="34" charset="0"/>
                <a:cs typeface="Times New Roman" panose="02020603050405020304" pitchFamily="18" charset="0"/>
              </a:rPr>
              <a:t>A contagem em dobro de votos a que se refere o § 3º-A deste artigo somente se aplica uma única vez </a:t>
            </a:r>
            <a:r>
              <a:rPr lang="pt-BR" sz="1600" kern="100" dirty="0">
                <a:effectLst/>
                <a:latin typeface="+mj-lt"/>
                <a:ea typeface="Calibri" panose="020F0502020204030204" pitchFamily="34" charset="0"/>
                <a:cs typeface="Times New Roman" panose="02020603050405020304" pitchFamily="18" charset="0"/>
              </a:rPr>
              <a:t>( Emenda Constitucional nº 111/2021, art. 2º, parágrafo único ). (Incluído pela Resolução nº 23.664/2021) </a:t>
            </a:r>
          </a:p>
        </p:txBody>
      </p:sp>
    </p:spTree>
    <p:extLst>
      <p:ext uri="{BB962C8B-B14F-4D97-AF65-F5344CB8AC3E}">
        <p14:creationId xmlns:p14="http://schemas.microsoft.com/office/powerpoint/2010/main" val="257055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3"/>
            <a:ext cx="9884323" cy="5094513"/>
          </a:xfrm>
        </p:spPr>
        <p:txBody>
          <a:bodyPr>
            <a:noAutofit/>
          </a:bodyPr>
          <a:lstStyle/>
          <a:p>
            <a:pPr marL="449580" algn="just">
              <a:lnSpc>
                <a:spcPct val="107000"/>
              </a:lnSpc>
              <a:spcBef>
                <a:spcPts val="1125"/>
              </a:spcBef>
              <a:spcAft>
                <a:spcPts val="1125"/>
              </a:spcAft>
              <a:buFont typeface="+mj-lt"/>
              <a:buAutoNum type="arabicPeriod" startAt="2"/>
            </a:pPr>
            <a:r>
              <a:rPr lang="pt-BR" sz="1600" b="1" kern="100" dirty="0">
                <a:effectLst/>
                <a:latin typeface="+mj-lt"/>
                <a:ea typeface="Calibri" panose="020F0502020204030204" pitchFamily="34" charset="0"/>
                <a:cs typeface="Times New Roman" panose="02020603050405020304" pitchFamily="18" charset="0"/>
              </a:rPr>
              <a:t>CONSTRUÇÃO JURISPRUDENCIAL</a:t>
            </a:r>
          </a:p>
          <a:p>
            <a:pPr marL="106680" indent="0" algn="just">
              <a:lnSpc>
                <a:spcPct val="107000"/>
              </a:lnSpc>
              <a:spcBef>
                <a:spcPts val="1125"/>
              </a:spcBef>
              <a:spcAft>
                <a:spcPts val="1125"/>
              </a:spcAft>
              <a:buNone/>
            </a:pPr>
            <a:r>
              <a:rPr lang="pt-BR" sz="1600" dirty="0">
                <a:solidFill>
                  <a:srgbClr val="000000"/>
                </a:solidFill>
                <a:highlight>
                  <a:srgbClr val="FFFFFF"/>
                </a:highlight>
                <a:latin typeface="Roboto" panose="02000000000000000000" pitchFamily="2" charset="0"/>
              </a:rPr>
              <a:t>SÚMULA 73</a:t>
            </a:r>
          </a:p>
          <a:p>
            <a:pPr marL="106680" indent="0" algn="just">
              <a:lnSpc>
                <a:spcPct val="107000"/>
              </a:lnSpc>
              <a:spcBef>
                <a:spcPts val="1125"/>
              </a:spcBef>
              <a:spcAft>
                <a:spcPts val="1125"/>
              </a:spcAft>
              <a:buNone/>
            </a:pPr>
            <a:r>
              <a:rPr lang="pt-BR" sz="1400" dirty="0"/>
              <a:t>A fraude à cota de gênero, consistente no desrespeito ao percentual mínimo de 30% (trinta por cento) de candidaturas femininas, nos termos do art. 10, § 3º, da Lei n. 9.504/97, configura-se com a presença </a:t>
            </a:r>
            <a:r>
              <a:rPr lang="pt-BR" sz="1400" b="1" dirty="0"/>
              <a:t>de um ou alguns </a:t>
            </a:r>
            <a:r>
              <a:rPr lang="pt-BR" sz="1400" dirty="0"/>
              <a:t>dos seguintes elementos, quando os fatos e as circunstâncias do caso concreto assim permitirem concluir: (1) votação zerada ou inexpressiva; (2</a:t>
            </a:r>
            <a:r>
              <a:rPr lang="pt-BR" sz="1400" b="1" dirty="0"/>
              <a:t>) prestação de contas zerada, padronizada ou ausência de movimentação financeira relevante</a:t>
            </a:r>
            <a:r>
              <a:rPr lang="pt-BR" sz="1400" dirty="0"/>
              <a:t>; e (3) ausência de atos efetivos de campanhas, divulgação ou promoção da candidatura de terceiros. O reconhecimento do ilícito acarretará: (a) a cassação do Demonstrativo de Regularidade de Atos Partidários (</a:t>
            </a:r>
            <a:r>
              <a:rPr lang="pt-BR" sz="1400" dirty="0" err="1"/>
              <a:t>Drap</a:t>
            </a:r>
            <a:r>
              <a:rPr lang="pt-BR" sz="1400" dirty="0"/>
              <a:t>) da legenda e dos diplomas dos candidatos a ele vinculados, independentemente de prova de participação, ciência ou anuência deles; (b) a inelegibilidade daqueles que praticaram ou anuíram com a conduta, nas hipóteses de Ação de Investigação Judicial Eleitoral (AIJE); (c</a:t>
            </a:r>
            <a:r>
              <a:rPr lang="pt-BR" sz="1400" b="1" dirty="0"/>
              <a:t>) a nulidade dos votos obtidos pelo partido, com a recontagem dos quocientes eleitoral e partidário (</a:t>
            </a:r>
            <a:r>
              <a:rPr lang="pt-BR" sz="1400" dirty="0"/>
              <a:t>art. 222 do Código Eleitoral), inclusive para fins de aplicação do art. 224 do Código Eleitoral.</a:t>
            </a:r>
            <a:endParaRPr lang="pt-BR" sz="1400" b="0" i="0" dirty="0">
              <a:solidFill>
                <a:srgbClr val="000000"/>
              </a:solidFill>
              <a:effectLst/>
              <a:highlight>
                <a:srgbClr val="FFFFFF"/>
              </a:highlight>
              <a:latin typeface="Roboto" panose="02000000000000000000" pitchFamily="2" charset="0"/>
            </a:endParaRPr>
          </a:p>
          <a:p>
            <a:pPr marL="106680" indent="0" algn="just">
              <a:lnSpc>
                <a:spcPct val="107000"/>
              </a:lnSpc>
              <a:spcBef>
                <a:spcPts val="1125"/>
              </a:spcBef>
              <a:spcAft>
                <a:spcPts val="1125"/>
              </a:spcAft>
              <a:buNone/>
            </a:pPr>
            <a:r>
              <a:rPr lang="pt-BR" sz="1400" b="1" kern="100" dirty="0">
                <a:effectLst/>
                <a:latin typeface="+mj-lt"/>
                <a:ea typeface="Calibri" panose="020F0502020204030204" pitchFamily="34" charset="0"/>
                <a:cs typeface="Times New Roman" panose="02020603050405020304" pitchFamily="18" charset="0"/>
              </a:rPr>
              <a:t>ADPF 738</a:t>
            </a:r>
          </a:p>
          <a:p>
            <a:pPr marL="106680" indent="0" algn="just">
              <a:lnSpc>
                <a:spcPct val="107000"/>
              </a:lnSpc>
              <a:spcBef>
                <a:spcPts val="1125"/>
              </a:spcBef>
              <a:spcAft>
                <a:spcPts val="1125"/>
              </a:spcAft>
              <a:buNone/>
            </a:pPr>
            <a:endParaRPr lang="pt-BR" sz="1600" b="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74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3"/>
            <a:ext cx="9884323" cy="5094513"/>
          </a:xfrm>
        </p:spPr>
        <p:txBody>
          <a:bodyPr>
            <a:noAutofit/>
          </a:bodyPr>
          <a:lstStyle/>
          <a:p>
            <a:pPr marL="449580" algn="just">
              <a:lnSpc>
                <a:spcPct val="107000"/>
              </a:lnSpc>
              <a:spcBef>
                <a:spcPts val="1125"/>
              </a:spcBef>
              <a:spcAft>
                <a:spcPts val="1125"/>
              </a:spcAft>
              <a:buFont typeface="+mj-lt"/>
              <a:buAutoNum type="arabicPeriod" startAt="2"/>
            </a:pPr>
            <a:r>
              <a:rPr lang="pt-BR" sz="1600" b="1" kern="100" dirty="0">
                <a:effectLst/>
                <a:latin typeface="+mj-lt"/>
                <a:ea typeface="Calibri" panose="020F0502020204030204" pitchFamily="34" charset="0"/>
                <a:cs typeface="Times New Roman" panose="02020603050405020304" pitchFamily="18" charset="0"/>
              </a:rPr>
              <a:t>CONSTRUÇÃO JURISPRUDENCIAL</a:t>
            </a:r>
          </a:p>
          <a:p>
            <a:pPr marL="106680" indent="0" algn="just">
              <a:lnSpc>
                <a:spcPct val="107000"/>
              </a:lnSpc>
              <a:spcBef>
                <a:spcPts val="1125"/>
              </a:spcBef>
              <a:spcAft>
                <a:spcPts val="1125"/>
              </a:spcAft>
              <a:buNone/>
            </a:pPr>
            <a:r>
              <a:rPr lang="pt-BR" sz="1600" b="0" i="0" dirty="0">
                <a:solidFill>
                  <a:srgbClr val="000000"/>
                </a:solidFill>
                <a:effectLst/>
                <a:highlight>
                  <a:srgbClr val="FFFFFF"/>
                </a:highlight>
                <a:latin typeface="Roboto" panose="02000000000000000000" pitchFamily="2" charset="0"/>
              </a:rPr>
              <a:t>“</a:t>
            </a:r>
            <a:r>
              <a:rPr lang="pt-BR" sz="1400" b="0" i="0" dirty="0">
                <a:solidFill>
                  <a:srgbClr val="000000"/>
                </a:solidFill>
                <a:effectLst/>
                <a:highlight>
                  <a:srgbClr val="FFFFFF"/>
                </a:highlight>
                <a:latin typeface="Roboto" panose="02000000000000000000" pitchFamily="2" charset="0"/>
              </a:rPr>
              <a:t>O Tribunal, por unanimidade, deu provimento ao agravo para conhecer do recurso especial e dar-lhe provimento para julgar procedentes os pedidos formulados na Ação de Impugnação de Mandato Eletivo (AIME) e, por conseguinte: a) </a:t>
            </a:r>
            <a:r>
              <a:rPr lang="pt-BR" sz="1400" b="1" i="0" dirty="0">
                <a:solidFill>
                  <a:srgbClr val="000000"/>
                </a:solidFill>
                <a:effectLst/>
                <a:highlight>
                  <a:srgbClr val="FFFFFF"/>
                </a:highlight>
                <a:latin typeface="Roboto" panose="02000000000000000000" pitchFamily="2" charset="0"/>
              </a:rPr>
              <a:t>decretar a nulidade dos votos recebidos pelo Partido Progressista (PP) de Gilbués/PI para o cargo de vereador nas Eleições 2020; b) cassar o respectivo Demonstrativo de Regularidade de Atos Partidários (DRAP) e os diplomas dos candidatos a eles vinculados, com recálculo dos quocientes eleitoral e partidário</a:t>
            </a:r>
            <a:r>
              <a:rPr lang="pt-BR" sz="1400" b="0" i="0" dirty="0">
                <a:solidFill>
                  <a:srgbClr val="000000"/>
                </a:solidFill>
                <a:effectLst/>
                <a:highlight>
                  <a:srgbClr val="FFFFFF"/>
                </a:highlight>
                <a:latin typeface="Roboto" panose="02000000000000000000" pitchFamily="2" charset="0"/>
              </a:rPr>
              <a:t>, determinando a imediata execução do acórdão, independentemente de publicação, e a comunicação com urgência à Corte de origem, nos termos do voto do Relator”.  (BRASIL. Tribunal Superior Eleitoral. Agravo Em Recurso Especial Eleitoral 060000183/PI, Relator(a) Min. Benedito Gonçalves, Acórdão de 12/09/2023, Publicado no(a) Diário de Justiça Eletrônico 185, data 20/09/2023</a:t>
            </a:r>
          </a:p>
          <a:p>
            <a:pPr marL="0" indent="0" algn="just">
              <a:buNone/>
            </a:pPr>
            <a:r>
              <a:rPr lang="pt-BR" sz="1400" dirty="0">
                <a:solidFill>
                  <a:srgbClr val="000000"/>
                </a:solidFill>
                <a:highlight>
                  <a:srgbClr val="FFFFFF"/>
                </a:highlight>
                <a:latin typeface="Roboto" panose="02000000000000000000" pitchFamily="2" charset="0"/>
              </a:rPr>
              <a:t> “</a:t>
            </a:r>
            <a:r>
              <a:rPr lang="pt-BR" sz="1400" b="0" i="0" dirty="0">
                <a:solidFill>
                  <a:srgbClr val="000000"/>
                </a:solidFill>
                <a:effectLst/>
                <a:highlight>
                  <a:srgbClr val="FFFFFF"/>
                </a:highlight>
                <a:latin typeface="Roboto" panose="02000000000000000000" pitchFamily="2" charset="0"/>
              </a:rPr>
              <a:t>QUESTÃO DE ORDEM. RECURSO ESPECIAL. ELEIÇÕES 2020. VEREADOR. AÇÃO DE IMPUGNAÇÃO DE MANDATO ELETIVO (AIME). FRAUDE. COTA DE GÊNERO. ART. 10, § 3º, DA LEI 9.504/97. CANDIDATURAS FICTÍCIAS. CONFIGURAÇÃO.  1. </a:t>
            </a:r>
            <a:r>
              <a:rPr lang="pt-BR" sz="1400" b="1" i="0" dirty="0">
                <a:solidFill>
                  <a:srgbClr val="000000"/>
                </a:solidFill>
                <a:effectLst/>
                <a:highlight>
                  <a:srgbClr val="FFFFFF"/>
                </a:highlight>
                <a:latin typeface="Roboto" panose="02000000000000000000" pitchFamily="2" charset="0"/>
              </a:rPr>
              <a:t>Aplicável o art. 224, § 3º, do Código Eleitoral aos pleitos proporcionais, em razão da nulidade de mais de 50% dos votos válidos por prática de fraude à cota de gênero. </a:t>
            </a:r>
            <a:r>
              <a:rPr lang="pt-BR" sz="1400" b="0" i="0" dirty="0">
                <a:solidFill>
                  <a:srgbClr val="000000"/>
                </a:solidFill>
                <a:effectLst/>
                <a:highlight>
                  <a:srgbClr val="FFFFFF"/>
                </a:highlight>
                <a:latin typeface="Roboto" panose="02000000000000000000" pitchFamily="2" charset="0"/>
              </a:rPr>
              <a:t>2. Na realização das novas eleições proporcionais, deve haver a renovação integral das cadeiras, possibilitada a participação do partido político que deu causa à fraude à cota de gênero. (BRASIL. Tribunal Superior Eleitoral. Questão De Ordem Em Recurso Especial Eleitoral 060000183/PI, Relator(a) Min. Alexandre de Moraes, Acórdão de 05/12/2023, Publicado no(a) Diário de Justiça Eletrônico 16, data 15/02/2024)</a:t>
            </a:r>
          </a:p>
          <a:p>
            <a:pPr marL="106680" indent="0" algn="just">
              <a:lnSpc>
                <a:spcPct val="107000"/>
              </a:lnSpc>
              <a:spcBef>
                <a:spcPts val="1125"/>
              </a:spcBef>
              <a:spcAft>
                <a:spcPts val="1125"/>
              </a:spcAft>
              <a:buNone/>
            </a:pPr>
            <a:endParaRPr lang="pt-BR" sz="1400" b="0" i="0" dirty="0">
              <a:solidFill>
                <a:srgbClr val="000000"/>
              </a:solidFill>
              <a:effectLst/>
              <a:highlight>
                <a:srgbClr val="FFFFFF"/>
              </a:highlight>
              <a:latin typeface="Roboto" panose="02000000000000000000" pitchFamily="2" charset="0"/>
            </a:endParaRPr>
          </a:p>
          <a:p>
            <a:pPr marL="106680" indent="0" algn="just">
              <a:lnSpc>
                <a:spcPct val="107000"/>
              </a:lnSpc>
              <a:spcBef>
                <a:spcPts val="1125"/>
              </a:spcBef>
              <a:spcAft>
                <a:spcPts val="1125"/>
              </a:spcAft>
              <a:buNone/>
            </a:pPr>
            <a:endParaRPr lang="pt-BR" sz="1400" b="1" kern="100" dirty="0">
              <a:effectLst/>
              <a:latin typeface="+mj-lt"/>
              <a:ea typeface="Calibri" panose="020F0502020204030204" pitchFamily="34" charset="0"/>
              <a:cs typeface="Times New Roman" panose="02020603050405020304" pitchFamily="18" charset="0"/>
            </a:endParaRPr>
          </a:p>
          <a:p>
            <a:pPr marL="106680" indent="0" algn="just">
              <a:lnSpc>
                <a:spcPct val="107000"/>
              </a:lnSpc>
              <a:spcBef>
                <a:spcPts val="1125"/>
              </a:spcBef>
              <a:spcAft>
                <a:spcPts val="1125"/>
              </a:spcAft>
              <a:buNone/>
            </a:pPr>
            <a:endParaRPr lang="pt-BR" sz="1600" b="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476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3"/>
            <a:ext cx="9884323" cy="5286822"/>
          </a:xfrm>
        </p:spPr>
        <p:txBody>
          <a:bodyPr>
            <a:noAutofit/>
          </a:bodyPr>
          <a:lstStyle/>
          <a:p>
            <a:pPr marL="449580" algn="just">
              <a:lnSpc>
                <a:spcPct val="107000"/>
              </a:lnSpc>
              <a:spcBef>
                <a:spcPts val="1125"/>
              </a:spcBef>
              <a:spcAft>
                <a:spcPts val="1125"/>
              </a:spcAft>
              <a:buFont typeface="+mj-lt"/>
              <a:buAutoNum type="arabicPeriod" startAt="2"/>
            </a:pPr>
            <a:r>
              <a:rPr lang="pt-BR" sz="1600" b="1" kern="100" dirty="0">
                <a:effectLst/>
                <a:latin typeface="+mj-lt"/>
                <a:ea typeface="Calibri" panose="020F0502020204030204" pitchFamily="34" charset="0"/>
                <a:cs typeface="Times New Roman" panose="02020603050405020304" pitchFamily="18" charset="0"/>
              </a:rPr>
              <a:t>CONSTRUÇÃO JURISPRUDENCIAL</a:t>
            </a:r>
          </a:p>
          <a:p>
            <a:pPr algn="just"/>
            <a:r>
              <a:rPr lang="pt-BR" sz="1200" b="0" i="0" dirty="0">
                <a:solidFill>
                  <a:srgbClr val="000000"/>
                </a:solidFill>
                <a:effectLst/>
                <a:highlight>
                  <a:srgbClr val="FFFFFF"/>
                </a:highlight>
                <a:latin typeface="Roboto" panose="02000000000000000000" pitchFamily="2" charset="0"/>
              </a:rPr>
              <a:t>“</a:t>
            </a:r>
            <a:r>
              <a:rPr lang="pt-BR" sz="1200" b="0" i="0" u="none" strike="noStrike" dirty="0">
                <a:solidFill>
                  <a:srgbClr val="000000"/>
                </a:solidFill>
                <a:effectLst/>
                <a:latin typeface="Arial, sans-serif"/>
              </a:rPr>
              <a:t>PRESTAÇÃO DE CONTAS. ELEIÇÕES 2022. CANDIDATA. DEPUTADA ESTADUAL. SERVIÇO DOADO. PRODUTO OU ATIVIDADE DO DOADOR. NÃO COMPROVADO. MILITÂNCIA. IDENTIFICAÇÃO DA MÃO DE OBRA CONTRATADA. AUSENTE. DOAÇÃO DE CANDIDATA AUTODECLARADA PARDA PARA CAMPANHAS DE CANDIDATAS BRANCAS. VEDAÇÃO. ART. 17, §§ 2º E 6º, DA RESOLUÇÃO TSE Nº 23.607/2019. GASTO INDEVIDO COM RECURSOS DO FEFC. IRREGULARIDADES GRAVES. PRINCÍPIOS DA PROPORCIONALIDADE E DA RAZOABILIDADE. INAPLICABILIDADE. DESAPROVAÇÃO DAS CONTAS. RECOLHIMENTO DE VALORES AO TESOURO NACIONAL. 3. As contratações de pessoal (militância) devem estar detalhadas, com a identificação das pessoas contratadas. Exigência do art. 35, § 12, da Resolução TSE nº 23.607/2019. 4</a:t>
            </a:r>
            <a:r>
              <a:rPr lang="pt-BR" sz="1200" b="1" i="0" u="none" strike="noStrike" dirty="0">
                <a:solidFill>
                  <a:srgbClr val="000000"/>
                </a:solidFill>
                <a:effectLst/>
                <a:latin typeface="Arial, sans-serif"/>
              </a:rPr>
              <a:t>. O fato de a candidatura de pessoa parda transferir recursos da cota racial a pessoas brancas representa um desvio de finalidade no uso destes recursos públicos, na medida em que os recursos são redirecionados e empregados de maneira irregular. 5. Os recursos recebidos pela candidata foram empregados em desacordo com as ações afirmativas de participação de pessoas negras na política, cabendo ao doador o recolhimento ao Tesouro Nacional desses recursos aplicados irregularmente</a:t>
            </a:r>
            <a:r>
              <a:rPr lang="pt-BR" sz="1200" b="0" i="0" u="none" strike="noStrike" dirty="0">
                <a:solidFill>
                  <a:srgbClr val="000000"/>
                </a:solidFill>
                <a:effectLst/>
                <a:latin typeface="Arial, sans-serif"/>
              </a:rPr>
              <a:t>. 6. Não aplicação dos princípios da proporcionalidade e da razoabilidade, uma vez que as irregularidades remanescentes representaram 30,96% do total de recursos arrecadados para a campanha, suficientes a comprometer a análise e higidez das contas. 7. Contas desaprovadas.” </a:t>
            </a:r>
            <a:r>
              <a:rPr lang="pt-BR" sz="1200" b="0" i="0" dirty="0">
                <a:solidFill>
                  <a:srgbClr val="000000"/>
                </a:solidFill>
                <a:effectLst/>
                <a:highlight>
                  <a:srgbClr val="FFFFFF"/>
                </a:highlight>
                <a:latin typeface="Roboto" panose="02000000000000000000" pitchFamily="2" charset="0"/>
              </a:rPr>
              <a:t>(BRASIL. Tribunal Regional Eleitoral do Piauí. Prestação </a:t>
            </a:r>
            <a:r>
              <a:rPr lang="pt-BR" sz="1200" dirty="0">
                <a:solidFill>
                  <a:srgbClr val="000000"/>
                </a:solidFill>
                <a:highlight>
                  <a:srgbClr val="FFFFFF"/>
                </a:highlight>
                <a:latin typeface="Roboto" panose="02000000000000000000" pitchFamily="2" charset="0"/>
              </a:rPr>
              <a:t>d</a:t>
            </a:r>
            <a:r>
              <a:rPr lang="pt-BR" sz="1200" b="0" i="0" dirty="0">
                <a:solidFill>
                  <a:srgbClr val="000000"/>
                </a:solidFill>
                <a:effectLst/>
                <a:highlight>
                  <a:srgbClr val="FFFFFF"/>
                </a:highlight>
                <a:latin typeface="Roboto" panose="02000000000000000000" pitchFamily="2" charset="0"/>
              </a:rPr>
              <a:t>e Contas Eleitorais 0601421-97, Relator(a) Thiago Mendes de Almeida Férrer, Acórdão de 07/07/2023, Publicado no(a) Diário de Justiça Eletrônico de 10/07/2023)</a:t>
            </a:r>
          </a:p>
          <a:p>
            <a:pPr algn="just"/>
            <a:r>
              <a:rPr lang="pt-BR" sz="1200" u="none" strike="noStrike" dirty="0">
                <a:solidFill>
                  <a:srgbClr val="000000"/>
                </a:solidFill>
                <a:highlight>
                  <a:srgbClr val="FFFFFF"/>
                </a:highlight>
                <a:latin typeface="Roboto" panose="02000000000000000000" pitchFamily="2" charset="0"/>
              </a:rPr>
              <a:t>RECEITAS:</a:t>
            </a:r>
            <a:r>
              <a:rPr lang="pt-BR" sz="1200" dirty="0">
                <a:solidFill>
                  <a:srgbClr val="000000"/>
                </a:solidFill>
                <a:highlight>
                  <a:srgbClr val="FFFFFF"/>
                </a:highlight>
                <a:latin typeface="Roboto" panose="02000000000000000000" pitchFamily="2" charset="0"/>
              </a:rPr>
              <a:t>  </a:t>
            </a:r>
            <a:r>
              <a:rPr lang="pt-BR" sz="1200" b="0" i="0" u="none" strike="noStrike" dirty="0">
                <a:solidFill>
                  <a:srgbClr val="000000"/>
                </a:solidFill>
                <a:effectLst/>
                <a:highlight>
                  <a:srgbClr val="FFFFFF"/>
                </a:highlight>
                <a:latin typeface="Roboto" panose="02000000000000000000" pitchFamily="2" charset="0"/>
              </a:rPr>
              <a:t>FUNDO PARTIDÁRIO: </a:t>
            </a:r>
            <a:r>
              <a:rPr lang="pt-BR" sz="1200" dirty="0">
                <a:solidFill>
                  <a:srgbClr val="000000"/>
                </a:solidFill>
                <a:highlight>
                  <a:srgbClr val="FFFFFF"/>
                </a:highlight>
                <a:latin typeface="Roboto" panose="02000000000000000000" pitchFamily="2" charset="0"/>
              </a:rPr>
              <a:t>R$ 100.869,57;  </a:t>
            </a:r>
            <a:r>
              <a:rPr lang="pt-BR" sz="1200" b="0" i="0" u="none" strike="noStrike" dirty="0">
                <a:solidFill>
                  <a:srgbClr val="000000"/>
                </a:solidFill>
                <a:effectLst/>
                <a:highlight>
                  <a:srgbClr val="FFFFFF"/>
                </a:highlight>
                <a:latin typeface="Roboto" panose="02000000000000000000" pitchFamily="2" charset="0"/>
              </a:rPr>
              <a:t>FEFC: </a:t>
            </a:r>
            <a:r>
              <a:rPr lang="pt-BR" sz="1200" dirty="0">
                <a:solidFill>
                  <a:srgbClr val="000000"/>
                </a:solidFill>
                <a:highlight>
                  <a:srgbClr val="FFFFFF"/>
                </a:highlight>
                <a:latin typeface="Roboto" panose="02000000000000000000" pitchFamily="2" charset="0"/>
              </a:rPr>
              <a:t>R$ 360.000,00; </a:t>
            </a:r>
            <a:r>
              <a:rPr lang="pt-BR" sz="1200" b="0" i="0" u="none" strike="noStrike" dirty="0">
                <a:solidFill>
                  <a:srgbClr val="000000"/>
                </a:solidFill>
                <a:effectLst/>
                <a:highlight>
                  <a:srgbClr val="FFFFFF"/>
                </a:highlight>
                <a:latin typeface="Roboto" panose="02000000000000000000" pitchFamily="2" charset="0"/>
              </a:rPr>
              <a:t>OUTROS RECURSOS: R$ 54.620,50</a:t>
            </a:r>
            <a:endParaRPr lang="pt-BR" sz="1200" dirty="0">
              <a:solidFill>
                <a:srgbClr val="000000"/>
              </a:solidFill>
              <a:highlight>
                <a:srgbClr val="FFFFFF"/>
              </a:highlight>
              <a:latin typeface="Roboto" panose="02000000000000000000" pitchFamily="2" charset="0"/>
            </a:endParaRPr>
          </a:p>
          <a:p>
            <a:pPr algn="just"/>
            <a:r>
              <a:rPr lang="pt-BR" sz="1200" b="1" dirty="0">
                <a:solidFill>
                  <a:srgbClr val="000000"/>
                </a:solidFill>
                <a:highlight>
                  <a:srgbClr val="FFFFFF"/>
                </a:highlight>
                <a:latin typeface="Roboto" panose="02000000000000000000" pitchFamily="2" charset="0"/>
              </a:rPr>
              <a:t>RECOLHIMENTO: R$ 155.000,00     (33% DOS RECURSOS RECEBIDOS)</a:t>
            </a:r>
          </a:p>
          <a:p>
            <a:pPr algn="just"/>
            <a:r>
              <a:rPr lang="pt-BR" sz="1200" b="1">
                <a:solidFill>
                  <a:srgbClr val="000000"/>
                </a:solidFill>
                <a:highlight>
                  <a:srgbClr val="FFFFFF"/>
                </a:highlight>
                <a:latin typeface="Roboto" panose="02000000000000000000" pitchFamily="2" charset="0"/>
              </a:rPr>
              <a:t>RESPONSABILIDADE SOLIDÁRIA</a:t>
            </a:r>
            <a:endParaRPr lang="pt-BR" sz="1200" b="1" dirty="0">
              <a:solidFill>
                <a:srgbClr val="000000"/>
              </a:solidFill>
              <a:highlight>
                <a:srgbClr val="FFFFFF"/>
              </a:highlight>
              <a:latin typeface="Roboto" panose="02000000000000000000" pitchFamily="2" charset="0"/>
            </a:endParaRPr>
          </a:p>
          <a:p>
            <a:pPr algn="just"/>
            <a:endParaRPr lang="pt-BR" sz="1200" b="0" i="0" u="none" strike="noStrike" dirty="0">
              <a:solidFill>
                <a:srgbClr val="000000"/>
              </a:solidFill>
              <a:effectLst/>
              <a:latin typeface="Times New Roman" panose="02020603050405020304" pitchFamily="18" charset="0"/>
            </a:endParaRPr>
          </a:p>
          <a:p>
            <a:pPr marL="106680" indent="0" algn="just">
              <a:lnSpc>
                <a:spcPct val="107000"/>
              </a:lnSpc>
              <a:spcBef>
                <a:spcPts val="1125"/>
              </a:spcBef>
              <a:spcAft>
                <a:spcPts val="1125"/>
              </a:spcAft>
              <a:buNone/>
            </a:pPr>
            <a:endParaRPr lang="pt-BR" sz="1400" b="1" kern="100" dirty="0">
              <a:effectLst/>
              <a:latin typeface="+mj-lt"/>
              <a:ea typeface="Calibri" panose="020F0502020204030204" pitchFamily="34" charset="0"/>
              <a:cs typeface="Times New Roman" panose="02020603050405020304" pitchFamily="18" charset="0"/>
            </a:endParaRPr>
          </a:p>
          <a:p>
            <a:pPr marL="106680" indent="0" algn="just">
              <a:lnSpc>
                <a:spcPct val="107000"/>
              </a:lnSpc>
              <a:spcBef>
                <a:spcPts val="1125"/>
              </a:spcBef>
              <a:spcAft>
                <a:spcPts val="1125"/>
              </a:spcAft>
              <a:buNone/>
            </a:pPr>
            <a:endParaRPr lang="pt-BR" sz="1600" b="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0754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3"/>
            <a:ext cx="9884323" cy="5094513"/>
          </a:xfrm>
        </p:spPr>
        <p:txBody>
          <a:bodyPr>
            <a:noAutofit/>
          </a:bodyPr>
          <a:lstStyle/>
          <a:p>
            <a:pPr marL="449580" algn="just">
              <a:lnSpc>
                <a:spcPct val="107000"/>
              </a:lnSpc>
              <a:spcBef>
                <a:spcPts val="1125"/>
              </a:spcBef>
              <a:spcAft>
                <a:spcPts val="1125"/>
              </a:spcAft>
              <a:buFont typeface="+mj-lt"/>
              <a:buAutoNum type="arabicPeriod" startAt="2"/>
            </a:pPr>
            <a:r>
              <a:rPr lang="pt-BR" sz="1600" b="1" kern="100" dirty="0">
                <a:effectLst/>
                <a:latin typeface="+mj-lt"/>
                <a:ea typeface="Calibri" panose="020F0502020204030204" pitchFamily="34" charset="0"/>
                <a:cs typeface="Times New Roman" panose="02020603050405020304" pitchFamily="18" charset="0"/>
              </a:rPr>
              <a:t>CONSTRUÇÃO JURISPRUDENCIAL</a:t>
            </a:r>
          </a:p>
          <a:p>
            <a:pPr marL="278130" indent="-171450" algn="just">
              <a:lnSpc>
                <a:spcPct val="107000"/>
              </a:lnSpc>
              <a:spcBef>
                <a:spcPts val="600"/>
              </a:spcBef>
              <a:spcAft>
                <a:spcPts val="600"/>
              </a:spcAft>
            </a:pPr>
            <a:r>
              <a:rPr lang="pt-BR" sz="1600" b="1" kern="100" dirty="0">
                <a:effectLst/>
                <a:latin typeface="+mj-lt"/>
                <a:ea typeface="Calibri" panose="020F0502020204030204" pitchFamily="34" charset="0"/>
                <a:cs typeface="Times New Roman" panose="02020603050405020304" pitchFamily="18" charset="0"/>
              </a:rPr>
              <a:t>“PV deve aplicar mais de R$ 5,6 milhões em candidaturas femininas e negras nas Eleições 2024”</a:t>
            </a:r>
            <a:r>
              <a:rPr lang="pt-BR" sz="1600" kern="100" dirty="0">
                <a:effectLst/>
                <a:latin typeface="+mj-lt"/>
                <a:ea typeface="Calibri" panose="020F0502020204030204" pitchFamily="34" charset="0"/>
                <a:cs typeface="Times New Roman" panose="02020603050405020304" pitchFamily="18" charset="0"/>
              </a:rPr>
              <a:t> - Decisão foi proferida pelo Plenário do TSE na análise da prestação de contas eleitorais da legenda referente ao pleito de 2020.” (Fonte: www.tse.jus.br – Comunicação/ Notícias/2024/ABRIL)</a:t>
            </a:r>
          </a:p>
          <a:p>
            <a:pPr marL="106680" indent="0" algn="just">
              <a:lnSpc>
                <a:spcPct val="107000"/>
              </a:lnSpc>
              <a:spcBef>
                <a:spcPts val="1125"/>
              </a:spcBef>
              <a:spcAft>
                <a:spcPts val="1125"/>
              </a:spcAft>
              <a:buNone/>
            </a:pPr>
            <a:r>
              <a:rPr lang="pt-BR" sz="1600" b="0" i="0" dirty="0">
                <a:solidFill>
                  <a:srgbClr val="000000"/>
                </a:solidFill>
                <a:effectLst/>
                <a:highlight>
                  <a:srgbClr val="FFFFFF"/>
                </a:highlight>
                <a:latin typeface="Roboto" panose="02000000000000000000" pitchFamily="2" charset="0"/>
              </a:rPr>
              <a:t>“Contas aprovadas com ressalvas, com as seguintes determinações: (a) a aplicação do valor de R$ 72.656,60, oriundo do Fundo Partidário, não destinado à ação afirmativa relativa às candidaturas de pessoas negras em políticas de incentivo da participação política dos negros nas eleições subsequentes ao trânsito em julgado desta decisão; (b) a aplicação do valor R$ 1.787.619,85, oriundo do Fundo Especial de Financiamento de Campanha, não destinado à cota de gênero feminina nas eleições de 2020 seja transferido para a conta específica da ação afirmativa, a fim de que seja utilizado em candidaturas femininas nas eleições subsequentes ao trânsito em julgado desta decisão; (c) a aplicação do valor de R$ 3.796.603,76, oriundo do Fundo Especial de Financiamento de Campanha em políticas de incentivo da participação política dos negros nas eleições subsequentes ao trânsito em julgado desta decisão.” (BRASIL. Tribunal Superior Eleitoral. Prestação De Contas Eleitorais 060164337/DF, Relator(a) Min. Raul Araujo Filho, Acórdão de 09/04/2024, Publicado no(a) Diário de Justiça Eletrônico 76, data 10/05/2024)</a:t>
            </a:r>
            <a:endParaRPr lang="pt-BR" sz="1600" b="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0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3"/>
            <a:ext cx="9884323" cy="5094513"/>
          </a:xfrm>
        </p:spPr>
        <p:txBody>
          <a:bodyPr>
            <a:noAutofit/>
          </a:bodyPr>
          <a:lstStyle/>
          <a:p>
            <a:pPr marL="449580" algn="just">
              <a:lnSpc>
                <a:spcPct val="107000"/>
              </a:lnSpc>
              <a:spcBef>
                <a:spcPts val="1125"/>
              </a:spcBef>
              <a:spcAft>
                <a:spcPts val="1125"/>
              </a:spcAft>
              <a:buFont typeface="+mj-lt"/>
              <a:buAutoNum type="arabicPeriod" startAt="2"/>
            </a:pPr>
            <a:r>
              <a:rPr lang="pt-BR" sz="1600" b="1" kern="100" dirty="0">
                <a:effectLst/>
                <a:latin typeface="+mj-lt"/>
                <a:ea typeface="Calibri" panose="020F0502020204030204" pitchFamily="34" charset="0"/>
                <a:cs typeface="Times New Roman" panose="02020603050405020304" pitchFamily="18" charset="0"/>
              </a:rPr>
              <a:t>CONSTRUÇÃO JURISPRUDENCIAL</a:t>
            </a:r>
          </a:p>
          <a:p>
            <a:pPr marL="278130" indent="-171450" algn="just">
              <a:lnSpc>
                <a:spcPct val="107000"/>
              </a:lnSpc>
              <a:spcBef>
                <a:spcPts val="600"/>
              </a:spcBef>
              <a:spcAft>
                <a:spcPts val="600"/>
              </a:spcAft>
            </a:pPr>
            <a:r>
              <a:rPr lang="pt-BR" sz="1600" kern="100" dirty="0">
                <a:effectLst/>
                <a:latin typeface="+mj-lt"/>
                <a:ea typeface="Calibri" panose="020F0502020204030204" pitchFamily="34" charset="0"/>
                <a:cs typeface="Times New Roman" panose="02020603050405020304" pitchFamily="18" charset="0"/>
              </a:rPr>
              <a:t> </a:t>
            </a:r>
            <a:r>
              <a:rPr lang="pt-BR" sz="1400" kern="100" dirty="0">
                <a:effectLst/>
                <a:latin typeface="+mj-lt"/>
                <a:ea typeface="Calibri" panose="020F0502020204030204" pitchFamily="34" charset="0"/>
                <a:cs typeface="Times New Roman" panose="02020603050405020304" pitchFamily="18" charset="0"/>
              </a:rPr>
              <a:t>TSE confirma fraude à cota de gênero em 14 municípios de 6 estados do país (Fonte: www.tse.jus.br/</a:t>
            </a:r>
            <a:r>
              <a:rPr lang="pt-BR" sz="1400" kern="100" dirty="0" err="1">
                <a:effectLst/>
                <a:latin typeface="+mj-lt"/>
                <a:ea typeface="Calibri" panose="020F0502020204030204" pitchFamily="34" charset="0"/>
                <a:cs typeface="Times New Roman" panose="02020603050405020304" pitchFamily="18" charset="0"/>
              </a:rPr>
              <a:t>comunicacao</a:t>
            </a:r>
            <a:r>
              <a:rPr lang="pt-BR" sz="1400" kern="100" dirty="0">
                <a:effectLst/>
                <a:latin typeface="+mj-lt"/>
                <a:ea typeface="Calibri" panose="020F0502020204030204" pitchFamily="34" charset="0"/>
                <a:cs typeface="Times New Roman" panose="02020603050405020304" pitchFamily="18" charset="0"/>
              </a:rPr>
              <a:t>/noticias/2024/Marco/tse-confirma-fraude-a-cota-de-genero-em-14-municipios-de-6-estados-do-pais)</a:t>
            </a:r>
          </a:p>
          <a:p>
            <a:pPr marL="269875" indent="0" algn="just">
              <a:lnSpc>
                <a:spcPct val="107000"/>
              </a:lnSpc>
              <a:spcBef>
                <a:spcPts val="600"/>
              </a:spcBef>
              <a:spcAft>
                <a:spcPts val="600"/>
              </a:spcAft>
              <a:buNone/>
            </a:pPr>
            <a:r>
              <a:rPr lang="pt-BR" sz="1400" kern="100" dirty="0">
                <a:effectLst/>
                <a:latin typeface="+mj-lt"/>
                <a:ea typeface="Calibri" panose="020F0502020204030204" pitchFamily="34" charset="0"/>
                <a:cs typeface="Times New Roman" panose="02020603050405020304" pitchFamily="18" charset="0"/>
              </a:rPr>
              <a:t>Na sessão virtual de julgamento encerrada em 29/02/2024, o Plenário do Tribunal Superior Eleitoral (TSE) reconheceu fraude à cota de gênero praticada nas Eleições 2020 em 14 municípios de seis estados do país: Caxias, Lago do Junco e Miranda do Norte, no Maranhão; Jaguaré, Guarapari e Mimoso do Sul, no Espírito Santo; Abaetetuba, São Caetano de Odivelas e Igarapé-</a:t>
            </a:r>
            <a:r>
              <a:rPr lang="pt-BR" sz="1400" kern="100" dirty="0" err="1">
                <a:effectLst/>
                <a:latin typeface="+mj-lt"/>
                <a:ea typeface="Calibri" panose="020F0502020204030204" pitchFamily="34" charset="0"/>
                <a:cs typeface="Times New Roman" panose="02020603050405020304" pitchFamily="18" charset="0"/>
              </a:rPr>
              <a:t>Miri</a:t>
            </a:r>
            <a:r>
              <a:rPr lang="pt-BR" sz="1400" kern="100" dirty="0">
                <a:effectLst/>
                <a:latin typeface="+mj-lt"/>
                <a:ea typeface="Calibri" panose="020F0502020204030204" pitchFamily="34" charset="0"/>
                <a:cs typeface="Times New Roman" panose="02020603050405020304" pitchFamily="18" charset="0"/>
              </a:rPr>
              <a:t>, no Pará; Goiânia e Hidrolândia, em Goiás; Bonito e Condado, em Pernambuco; e Catas Altas da Noruega, em Minas Gerais.  </a:t>
            </a:r>
          </a:p>
          <a:p>
            <a:pPr marL="269875" indent="0" algn="just">
              <a:lnSpc>
                <a:spcPct val="107000"/>
              </a:lnSpc>
              <a:spcBef>
                <a:spcPts val="600"/>
              </a:spcBef>
              <a:spcAft>
                <a:spcPts val="600"/>
              </a:spcAft>
              <a:buNone/>
            </a:pPr>
            <a:r>
              <a:rPr lang="pt-BR" sz="1400" kern="100" dirty="0">
                <a:effectLst/>
                <a:latin typeface="+mj-lt"/>
                <a:ea typeface="Calibri" panose="020F0502020204030204" pitchFamily="34" charset="0"/>
                <a:cs typeface="Times New Roman" panose="02020603050405020304" pitchFamily="18" charset="0"/>
              </a:rPr>
              <a:t>Os crimes eleitorais foram cometidos por diversos partidos políticos que lançaram candidaturas femininas fictícias para concorrer ao cargo de vereador. Julgados na sessão eletrônica realizada de 23 a 29 de fevereiro, os recursos foram relatados pelos ministros Nunes Marques, Floriano de Azevedo Marques e Ramos Tavares.</a:t>
            </a:r>
          </a:p>
          <a:p>
            <a:pPr marL="269875" indent="0" algn="just">
              <a:lnSpc>
                <a:spcPct val="107000"/>
              </a:lnSpc>
              <a:spcBef>
                <a:spcPts val="600"/>
              </a:spcBef>
              <a:spcAft>
                <a:spcPts val="600"/>
              </a:spcAft>
              <a:buNone/>
            </a:pPr>
            <a:r>
              <a:rPr lang="pt-BR" sz="1400" kern="100" dirty="0">
                <a:effectLst/>
                <a:latin typeface="+mj-lt"/>
                <a:ea typeface="Calibri" panose="020F0502020204030204" pitchFamily="34" charset="0"/>
                <a:cs typeface="Times New Roman" panose="02020603050405020304" pitchFamily="18" charset="0"/>
              </a:rPr>
              <a:t>Ao reconhecer a prática de fraude à cota de gênero, o Colegiado confirmou, por unanimidade, a cassação dos registros e dos diplomas de todas as candidatas e candidatos a vereador vinculados ao Demonstrativo de Regularidade de Atos Partidários (DRAP) das agremiações nos respectivos municípios, bem como a anulação dos votos recebidos pelas legendas, com os devidos recálculos dos quocientes eleitoral e partidário.</a:t>
            </a:r>
          </a:p>
          <a:p>
            <a:pPr marL="106680" indent="0" algn="just">
              <a:lnSpc>
                <a:spcPct val="107000"/>
              </a:lnSpc>
              <a:spcBef>
                <a:spcPts val="1125"/>
              </a:spcBef>
              <a:spcAft>
                <a:spcPts val="1125"/>
              </a:spcAft>
              <a:buNone/>
            </a:pPr>
            <a:endParaRPr lang="pt-BR" sz="1600" b="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34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1E2B265-3601-4D42-13B9-B18828D14DF4}"/>
              </a:ext>
            </a:extLst>
          </p:cNvPr>
          <p:cNvSpPr txBox="1">
            <a:spLocks/>
          </p:cNvSpPr>
          <p:nvPr/>
        </p:nvSpPr>
        <p:spPr>
          <a:xfrm>
            <a:off x="1898373" y="720802"/>
            <a:ext cx="9998766" cy="3996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dirty="0">
                <a:solidFill>
                  <a:schemeClr val="bg2">
                    <a:lumMod val="25000"/>
                  </a:schemeClr>
                </a:solidFill>
              </a:rPr>
              <a:t>PERFIL DO ELEITORADO </a:t>
            </a:r>
            <a:r>
              <a:rPr lang="pt-BR" sz="2000" b="1" dirty="0">
                <a:solidFill>
                  <a:schemeClr val="tx1"/>
                </a:solidFill>
              </a:rPr>
              <a:t>DO</a:t>
            </a:r>
            <a:r>
              <a:rPr lang="pt-BR" sz="2000" b="1" dirty="0">
                <a:solidFill>
                  <a:srgbClr val="FF0000"/>
                </a:solidFill>
              </a:rPr>
              <a:t> PIAUÍ </a:t>
            </a:r>
            <a:r>
              <a:rPr lang="pt-BR" sz="2000" b="1" dirty="0">
                <a:solidFill>
                  <a:schemeClr val="bg2">
                    <a:lumMod val="25000"/>
                  </a:schemeClr>
                </a:solidFill>
              </a:rPr>
              <a:t>NAS ELEIÇÕES 2020</a:t>
            </a:r>
            <a:endParaRPr lang="pt-BR" sz="2000" b="1" i="1" dirty="0">
              <a:solidFill>
                <a:schemeClr val="bg2">
                  <a:lumMod val="25000"/>
                </a:schemeClr>
              </a:solidFill>
            </a:endParaRPr>
          </a:p>
        </p:txBody>
      </p:sp>
      <p:pic>
        <p:nvPicPr>
          <p:cNvPr id="24" name="Imagem 23">
            <a:extLst>
              <a:ext uri="{FF2B5EF4-FFF2-40B4-BE49-F238E27FC236}">
                <a16:creationId xmlns:a16="http://schemas.microsoft.com/office/drawing/2014/main" id="{56BB2F37-AED5-DC1C-F065-452A3729D1AB}"/>
              </a:ext>
            </a:extLst>
          </p:cNvPr>
          <p:cNvPicPr>
            <a:picLocks noChangeAspect="1"/>
          </p:cNvPicPr>
          <p:nvPr/>
        </p:nvPicPr>
        <p:blipFill>
          <a:blip r:embed="rId2"/>
          <a:stretch>
            <a:fillRect/>
          </a:stretch>
        </p:blipFill>
        <p:spPr>
          <a:xfrm>
            <a:off x="1898373" y="1221082"/>
            <a:ext cx="2229161" cy="323895"/>
          </a:xfrm>
          <a:prstGeom prst="rect">
            <a:avLst/>
          </a:prstGeom>
        </p:spPr>
      </p:pic>
      <p:pic>
        <p:nvPicPr>
          <p:cNvPr id="26" name="Imagem 25">
            <a:extLst>
              <a:ext uri="{FF2B5EF4-FFF2-40B4-BE49-F238E27FC236}">
                <a16:creationId xmlns:a16="http://schemas.microsoft.com/office/drawing/2014/main" id="{A5B1302B-94E1-B20F-8D2B-10F84525A0EA}"/>
              </a:ext>
            </a:extLst>
          </p:cNvPr>
          <p:cNvPicPr>
            <a:picLocks noChangeAspect="1"/>
          </p:cNvPicPr>
          <p:nvPr/>
        </p:nvPicPr>
        <p:blipFill>
          <a:blip r:embed="rId3"/>
          <a:stretch>
            <a:fillRect/>
          </a:stretch>
        </p:blipFill>
        <p:spPr>
          <a:xfrm>
            <a:off x="1908312" y="4213084"/>
            <a:ext cx="2219635" cy="285790"/>
          </a:xfrm>
          <a:prstGeom prst="rect">
            <a:avLst/>
          </a:prstGeom>
        </p:spPr>
      </p:pic>
      <p:pic>
        <p:nvPicPr>
          <p:cNvPr id="36" name="Imagem 35">
            <a:extLst>
              <a:ext uri="{FF2B5EF4-FFF2-40B4-BE49-F238E27FC236}">
                <a16:creationId xmlns:a16="http://schemas.microsoft.com/office/drawing/2014/main" id="{B7D60AF1-83A0-2B56-3915-A25DE1786716}"/>
              </a:ext>
            </a:extLst>
          </p:cNvPr>
          <p:cNvPicPr>
            <a:picLocks noChangeAspect="1"/>
          </p:cNvPicPr>
          <p:nvPr/>
        </p:nvPicPr>
        <p:blipFill>
          <a:blip r:embed="rId4"/>
          <a:stretch>
            <a:fillRect/>
          </a:stretch>
        </p:blipFill>
        <p:spPr>
          <a:xfrm>
            <a:off x="6137767" y="1221082"/>
            <a:ext cx="2257740" cy="295316"/>
          </a:xfrm>
          <a:prstGeom prst="rect">
            <a:avLst/>
          </a:prstGeom>
        </p:spPr>
      </p:pic>
      <p:pic>
        <p:nvPicPr>
          <p:cNvPr id="40" name="Imagem 39">
            <a:extLst>
              <a:ext uri="{FF2B5EF4-FFF2-40B4-BE49-F238E27FC236}">
                <a16:creationId xmlns:a16="http://schemas.microsoft.com/office/drawing/2014/main" id="{92247F62-F531-EF92-FBF6-DC93A092D91A}"/>
              </a:ext>
            </a:extLst>
          </p:cNvPr>
          <p:cNvPicPr>
            <a:picLocks noChangeAspect="1"/>
          </p:cNvPicPr>
          <p:nvPr/>
        </p:nvPicPr>
        <p:blipFill>
          <a:blip r:embed="rId5"/>
          <a:stretch>
            <a:fillRect/>
          </a:stretch>
        </p:blipFill>
        <p:spPr>
          <a:xfrm>
            <a:off x="8428849" y="1221082"/>
            <a:ext cx="762106" cy="419158"/>
          </a:xfrm>
          <a:prstGeom prst="rect">
            <a:avLst/>
          </a:prstGeom>
        </p:spPr>
      </p:pic>
      <p:pic>
        <p:nvPicPr>
          <p:cNvPr id="44" name="Imagem 43">
            <a:extLst>
              <a:ext uri="{FF2B5EF4-FFF2-40B4-BE49-F238E27FC236}">
                <a16:creationId xmlns:a16="http://schemas.microsoft.com/office/drawing/2014/main" id="{14676795-9A91-62C3-F4CE-0E05CEFD8192}"/>
              </a:ext>
            </a:extLst>
          </p:cNvPr>
          <p:cNvPicPr>
            <a:picLocks noChangeAspect="1"/>
          </p:cNvPicPr>
          <p:nvPr/>
        </p:nvPicPr>
        <p:blipFill>
          <a:blip r:embed="rId6"/>
          <a:stretch>
            <a:fillRect/>
          </a:stretch>
        </p:blipFill>
        <p:spPr>
          <a:xfrm>
            <a:off x="4169778" y="1221082"/>
            <a:ext cx="1181265" cy="590632"/>
          </a:xfrm>
          <a:prstGeom prst="rect">
            <a:avLst/>
          </a:prstGeom>
        </p:spPr>
      </p:pic>
      <p:pic>
        <p:nvPicPr>
          <p:cNvPr id="48" name="Imagem 47">
            <a:extLst>
              <a:ext uri="{FF2B5EF4-FFF2-40B4-BE49-F238E27FC236}">
                <a16:creationId xmlns:a16="http://schemas.microsoft.com/office/drawing/2014/main" id="{CFF2EF64-2FD5-584B-12FD-7D9D84A03B91}"/>
              </a:ext>
            </a:extLst>
          </p:cNvPr>
          <p:cNvPicPr>
            <a:picLocks noChangeAspect="1"/>
          </p:cNvPicPr>
          <p:nvPr/>
        </p:nvPicPr>
        <p:blipFill>
          <a:blip r:embed="rId7"/>
          <a:stretch>
            <a:fillRect/>
          </a:stretch>
        </p:blipFill>
        <p:spPr>
          <a:xfrm>
            <a:off x="4179239" y="4192882"/>
            <a:ext cx="1648055" cy="1114581"/>
          </a:xfrm>
          <a:prstGeom prst="rect">
            <a:avLst/>
          </a:prstGeom>
        </p:spPr>
      </p:pic>
      <p:pic>
        <p:nvPicPr>
          <p:cNvPr id="58" name="Imagem 57">
            <a:extLst>
              <a:ext uri="{FF2B5EF4-FFF2-40B4-BE49-F238E27FC236}">
                <a16:creationId xmlns:a16="http://schemas.microsoft.com/office/drawing/2014/main" id="{FA44C28A-A817-FB33-B341-CCD34A93370C}"/>
              </a:ext>
            </a:extLst>
          </p:cNvPr>
          <p:cNvPicPr>
            <a:picLocks noChangeAspect="1"/>
          </p:cNvPicPr>
          <p:nvPr/>
        </p:nvPicPr>
        <p:blipFill>
          <a:blip r:embed="rId8"/>
          <a:stretch>
            <a:fillRect/>
          </a:stretch>
        </p:blipFill>
        <p:spPr>
          <a:xfrm>
            <a:off x="1893536" y="1646398"/>
            <a:ext cx="2219635" cy="2153283"/>
          </a:xfrm>
          <a:prstGeom prst="rect">
            <a:avLst/>
          </a:prstGeom>
        </p:spPr>
      </p:pic>
      <p:pic>
        <p:nvPicPr>
          <p:cNvPr id="60" name="Imagem 59">
            <a:extLst>
              <a:ext uri="{FF2B5EF4-FFF2-40B4-BE49-F238E27FC236}">
                <a16:creationId xmlns:a16="http://schemas.microsoft.com/office/drawing/2014/main" id="{D846EB8E-05E5-914E-D60E-13E76AF502C6}"/>
              </a:ext>
            </a:extLst>
          </p:cNvPr>
          <p:cNvPicPr>
            <a:picLocks noChangeAspect="1"/>
          </p:cNvPicPr>
          <p:nvPr/>
        </p:nvPicPr>
        <p:blipFill>
          <a:blip r:embed="rId9"/>
          <a:stretch>
            <a:fillRect/>
          </a:stretch>
        </p:blipFill>
        <p:spPr>
          <a:xfrm>
            <a:off x="1887425" y="4610443"/>
            <a:ext cx="2291814" cy="1857345"/>
          </a:xfrm>
          <a:prstGeom prst="rect">
            <a:avLst/>
          </a:prstGeom>
        </p:spPr>
      </p:pic>
      <p:pic>
        <p:nvPicPr>
          <p:cNvPr id="62" name="Imagem 61">
            <a:extLst>
              <a:ext uri="{FF2B5EF4-FFF2-40B4-BE49-F238E27FC236}">
                <a16:creationId xmlns:a16="http://schemas.microsoft.com/office/drawing/2014/main" id="{69B94668-A652-7A02-E2C4-E7A70E018240}"/>
              </a:ext>
            </a:extLst>
          </p:cNvPr>
          <p:cNvPicPr>
            <a:picLocks noChangeAspect="1"/>
          </p:cNvPicPr>
          <p:nvPr/>
        </p:nvPicPr>
        <p:blipFill>
          <a:blip r:embed="rId10"/>
          <a:stretch>
            <a:fillRect/>
          </a:stretch>
        </p:blipFill>
        <p:spPr>
          <a:xfrm>
            <a:off x="6096000" y="1640240"/>
            <a:ext cx="6017623" cy="4278238"/>
          </a:xfrm>
          <a:prstGeom prst="rect">
            <a:avLst/>
          </a:prstGeom>
        </p:spPr>
      </p:pic>
    </p:spTree>
    <p:extLst>
      <p:ext uri="{BB962C8B-B14F-4D97-AF65-F5344CB8AC3E}">
        <p14:creationId xmlns:p14="http://schemas.microsoft.com/office/powerpoint/2010/main" val="348380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MEDIDAS DE INCENTIVO E PROMOÇÃO DA PARTICIPAÇÃO FEMININA NA POLÍTICA</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4" y="1323704"/>
            <a:ext cx="5982092" cy="2433650"/>
          </a:xfrm>
        </p:spPr>
        <p:txBody>
          <a:bodyPr>
            <a:noAutofit/>
          </a:bodyPr>
          <a:lstStyle/>
          <a:p>
            <a:pPr marL="449580" algn="just">
              <a:lnSpc>
                <a:spcPct val="107000"/>
              </a:lnSpc>
              <a:spcBef>
                <a:spcPts val="1125"/>
              </a:spcBef>
              <a:spcAft>
                <a:spcPts val="1125"/>
              </a:spcAft>
              <a:buFont typeface="+mj-lt"/>
              <a:buAutoNum type="arabicPeriod" startAt="3"/>
            </a:pPr>
            <a:r>
              <a:rPr lang="pt-BR" sz="1600" b="1" kern="100" dirty="0">
                <a:effectLst/>
                <a:latin typeface="+mj-lt"/>
                <a:ea typeface="Calibri" panose="020F0502020204030204" pitchFamily="34" charset="0"/>
                <a:cs typeface="Times New Roman" panose="02020603050405020304" pitchFamily="18" charset="0"/>
              </a:rPr>
              <a:t>CONSTRUÇÃO JURÍDICA</a:t>
            </a:r>
          </a:p>
          <a:p>
            <a:pPr marL="278130" indent="-171450" algn="just">
              <a:lnSpc>
                <a:spcPct val="107000"/>
              </a:lnSpc>
              <a:spcBef>
                <a:spcPts val="600"/>
              </a:spcBef>
              <a:spcAft>
                <a:spcPts val="600"/>
              </a:spcAft>
            </a:pPr>
            <a:r>
              <a:rPr lang="pt-BR" sz="1600" kern="100" dirty="0">
                <a:effectLst/>
                <a:latin typeface="+mj-lt"/>
                <a:ea typeface="Calibri" panose="020F0502020204030204" pitchFamily="34" charset="0"/>
                <a:cs typeface="Times New Roman" panose="02020603050405020304" pitchFamily="18" charset="0"/>
              </a:rPr>
              <a:t> </a:t>
            </a:r>
            <a:r>
              <a:rPr lang="pt-BR" sz="1400" kern="100" dirty="0">
                <a:latin typeface="+mj-lt"/>
                <a:ea typeface="Calibri" panose="020F0502020204030204" pitchFamily="34" charset="0"/>
                <a:cs typeface="Times New Roman" panose="02020603050405020304" pitchFamily="18" charset="0"/>
              </a:rPr>
              <a:t>NOTA TÉCNICA 05/2024 – DO OBSERVATÓRIO NACIONAL DA MULHER NA POLÍTICA</a:t>
            </a:r>
            <a:endParaRPr lang="pt-BR" sz="1400" kern="100" dirty="0">
              <a:effectLst/>
              <a:latin typeface="+mj-lt"/>
              <a:ea typeface="Calibri" panose="020F0502020204030204" pitchFamily="34" charset="0"/>
              <a:cs typeface="Times New Roman" panose="02020603050405020304" pitchFamily="18" charset="0"/>
            </a:endParaRPr>
          </a:p>
          <a:p>
            <a:pPr marL="269875" indent="0" algn="just">
              <a:lnSpc>
                <a:spcPct val="107000"/>
              </a:lnSpc>
              <a:spcBef>
                <a:spcPts val="600"/>
              </a:spcBef>
              <a:spcAft>
                <a:spcPts val="600"/>
              </a:spcAft>
              <a:buNone/>
            </a:pPr>
            <a:r>
              <a:rPr lang="pt-BR" sz="1400" kern="100" dirty="0">
                <a:latin typeface="+mj-lt"/>
                <a:ea typeface="Calibri" panose="020F0502020204030204" pitchFamily="34" charset="0"/>
                <a:cs typeface="Times New Roman" panose="02020603050405020304" pitchFamily="18" charset="0"/>
              </a:rPr>
              <a:t>A presente Nota Técnica tem por objetivo avaliar os impactos das regras contidas nas resoluções aprovadas pelo Tribunal Superior Eleitoral (TSE) para a regulamentação das eleições municipais de 2024, especificamente no que concerne às candidaturas femininas. </a:t>
            </a:r>
          </a:p>
          <a:p>
            <a:pPr marL="106680" indent="0" algn="just">
              <a:lnSpc>
                <a:spcPct val="107000"/>
              </a:lnSpc>
              <a:spcBef>
                <a:spcPts val="1125"/>
              </a:spcBef>
              <a:spcAft>
                <a:spcPts val="1125"/>
              </a:spcAft>
              <a:buNone/>
            </a:pPr>
            <a:endParaRPr lang="pt-BR" sz="1600" b="1" kern="100" dirty="0">
              <a:effectLst/>
              <a:latin typeface="+mj-lt"/>
              <a:ea typeface="Calibri" panose="020F0502020204030204" pitchFamily="34" charset="0"/>
              <a:cs typeface="Times New Roman" panose="02020603050405020304" pitchFamily="18" charset="0"/>
            </a:endParaRPr>
          </a:p>
        </p:txBody>
      </p:sp>
      <p:pic>
        <p:nvPicPr>
          <p:cNvPr id="2" name="Imagem 1"/>
          <p:cNvPicPr>
            <a:picLocks noChangeAspect="1"/>
          </p:cNvPicPr>
          <p:nvPr/>
        </p:nvPicPr>
        <p:blipFill>
          <a:blip r:embed="rId2"/>
          <a:stretch>
            <a:fillRect/>
          </a:stretch>
        </p:blipFill>
        <p:spPr>
          <a:xfrm>
            <a:off x="8171412" y="1323703"/>
            <a:ext cx="3725728" cy="5252232"/>
          </a:xfrm>
          <a:prstGeom prst="rect">
            <a:avLst/>
          </a:prstGeom>
        </p:spPr>
      </p:pic>
      <p:sp>
        <p:nvSpPr>
          <p:cNvPr id="4" name="Retângulo 3"/>
          <p:cNvSpPr/>
          <p:nvPr/>
        </p:nvSpPr>
        <p:spPr>
          <a:xfrm>
            <a:off x="1898373" y="3845823"/>
            <a:ext cx="5982093" cy="478849"/>
          </a:xfrm>
          <a:prstGeom prst="rect">
            <a:avLst/>
          </a:prstGeom>
        </p:spPr>
        <p:txBody>
          <a:bodyPr wrap="square">
            <a:spAutoFit/>
          </a:bodyPr>
          <a:lstStyle/>
          <a:p>
            <a:pPr marL="269875" indent="0" algn="just">
              <a:lnSpc>
                <a:spcPct val="107000"/>
              </a:lnSpc>
              <a:spcBef>
                <a:spcPts val="600"/>
              </a:spcBef>
              <a:spcAft>
                <a:spcPts val="600"/>
              </a:spcAft>
              <a:buNone/>
            </a:pPr>
            <a:r>
              <a:rPr lang="pt-BR" sz="1200" kern="100" dirty="0">
                <a:latin typeface="Calibri Light" panose="020F0302020204030204" pitchFamily="34" charset="0"/>
                <a:ea typeface="Calibri" panose="020F0502020204030204" pitchFamily="34" charset="0"/>
                <a:cs typeface="Calibri Light" panose="020F0302020204030204" pitchFamily="34" charset="0"/>
                <a:hlinkClick r:id="rId3"/>
              </a:rPr>
              <a:t>https://www2.camara.leg.br/a-camara/estruturaadm/secretarias/secretaria-da-mulher/observatorio-nacional-da-mulher-na-politica/nota-tecnica-05-2024/view</a:t>
            </a:r>
            <a:endParaRPr lang="pt-BR" sz="1200" kern="100" dirty="0">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53925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CONSIDERAÇÕES FINAIS</a:t>
            </a:r>
            <a:endParaRPr lang="pt-BR" sz="1800" i="1"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3"/>
            <a:ext cx="9884323" cy="5094513"/>
          </a:xfrm>
        </p:spPr>
        <p:txBody>
          <a:bodyPr>
            <a:noAutofit/>
          </a:bodyPr>
          <a:lstStyle/>
          <a:p>
            <a:pPr marL="106680" indent="0" algn="just">
              <a:lnSpc>
                <a:spcPct val="107000"/>
              </a:lnSpc>
              <a:spcBef>
                <a:spcPts val="1125"/>
              </a:spcBef>
              <a:spcAft>
                <a:spcPts val="1125"/>
              </a:spcAft>
              <a:buNone/>
            </a:pPr>
            <a:r>
              <a:rPr lang="pt-BR" sz="1600" kern="100" dirty="0">
                <a:effectLst/>
                <a:latin typeface="+mj-lt"/>
                <a:ea typeface="Calibri" panose="020F0502020204030204" pitchFamily="34" charset="0"/>
                <a:cs typeface="Times New Roman" panose="02020603050405020304" pitchFamily="18" charset="0"/>
              </a:rPr>
              <a:t>Apesar de o voto ser uma decisão do eleitor, os partidos exercem influência nos resultados por meio da priorização de recursos a determinados candidatos no pleito e do estímulo a novas lideranças.</a:t>
            </a:r>
          </a:p>
          <a:p>
            <a:pPr marL="106680" indent="0" algn="just">
              <a:lnSpc>
                <a:spcPct val="107000"/>
              </a:lnSpc>
              <a:spcBef>
                <a:spcPts val="1125"/>
              </a:spcBef>
              <a:spcAft>
                <a:spcPts val="1125"/>
              </a:spcAft>
              <a:buNone/>
            </a:pPr>
            <a:r>
              <a:rPr lang="pt-BR" sz="1600" kern="100" dirty="0">
                <a:effectLst/>
                <a:latin typeface="+mj-lt"/>
                <a:ea typeface="Calibri" panose="020F0502020204030204" pitchFamily="34" charset="0"/>
                <a:cs typeface="Times New Roman" panose="02020603050405020304" pitchFamily="18" charset="0"/>
              </a:rPr>
              <a:t>“Existe um viés racial e de gênero na distribuição desses recursos, mesmo quando a gente controla por classe. E, cada vez mais, os partidos são responsáveis por parcelas maiores do financiamento das candidaturas”, disse o professor de Sociologia e Ciência Política no Instituto de Estudos Sociais e Políticos da Universidade do Estado do Rio de Janeiro (UERJ) Luiz Augusto Campos.</a:t>
            </a:r>
          </a:p>
          <a:p>
            <a:pPr marL="106680" indent="0" algn="just">
              <a:lnSpc>
                <a:spcPct val="107000"/>
              </a:lnSpc>
              <a:spcBef>
                <a:spcPts val="1125"/>
              </a:spcBef>
              <a:spcAft>
                <a:spcPts val="1125"/>
              </a:spcAft>
              <a:buNone/>
            </a:pPr>
            <a:r>
              <a:rPr lang="pt-BR" sz="1600" kern="100" dirty="0">
                <a:effectLst/>
                <a:latin typeface="+mj-lt"/>
                <a:ea typeface="Calibri" panose="020F0502020204030204" pitchFamily="34" charset="0"/>
                <a:cs typeface="Times New Roman" panose="02020603050405020304" pitchFamily="18" charset="0"/>
              </a:rPr>
              <a:t>Estudos apontam que o dinheiro gasto na campanha é o elemento que mais contribui para o sucesso das candidaturas nas eleições brasileiras, acrescentou a professora Luciana Ramos, do Núcleo de Justiça Racial e Direito da Fundação Getúlio Vargas (FGV). Essa realidade motiva os partidos a usarem dos meios disponíveis a fim de elevar a quantia de financiamento a que têm direito.</a:t>
            </a:r>
          </a:p>
          <a:p>
            <a:pPr marL="106680" indent="0" algn="just">
              <a:lnSpc>
                <a:spcPct val="107000"/>
              </a:lnSpc>
              <a:spcBef>
                <a:spcPts val="1125"/>
              </a:spcBef>
              <a:spcAft>
                <a:spcPts val="1125"/>
              </a:spcAft>
              <a:buNone/>
            </a:pPr>
            <a:r>
              <a:rPr lang="pt-BR" sz="1600" kern="100" dirty="0">
                <a:effectLst/>
                <a:latin typeface="+mj-lt"/>
                <a:ea typeface="Calibri" panose="020F0502020204030204" pitchFamily="34" charset="0"/>
                <a:cs typeface="Times New Roman" panose="02020603050405020304" pitchFamily="18" charset="0"/>
              </a:rPr>
              <a:t>“Essa regra é um incentivo interessante, porque os partidos precisam incluir candidaturas de mulheres e negros que sejam efetivamente competitivas. Para ter voto, não dá para lançar candidata laranja como fazem para cumprir as cotas.” Segundo ela, “</a:t>
            </a:r>
            <a:r>
              <a:rPr lang="pt-BR" sz="1600" b="1" kern="100" dirty="0">
                <a:effectLst/>
                <a:latin typeface="+mj-lt"/>
                <a:ea typeface="Calibri" panose="020F0502020204030204" pitchFamily="34" charset="0"/>
                <a:cs typeface="Times New Roman" panose="02020603050405020304" pitchFamily="18" charset="0"/>
              </a:rPr>
              <a:t>mexer no bolso</a:t>
            </a:r>
            <a:r>
              <a:rPr lang="pt-BR" sz="1600" kern="100" dirty="0">
                <a:effectLst/>
                <a:latin typeface="+mj-lt"/>
                <a:ea typeface="Calibri" panose="020F0502020204030204" pitchFamily="34" charset="0"/>
                <a:cs typeface="Times New Roman" panose="02020603050405020304" pitchFamily="18" charset="0"/>
              </a:rPr>
              <a:t>” dos partidos é uma maneira eficiente de acelerar o acesso aos espaços de poder.</a:t>
            </a:r>
          </a:p>
        </p:txBody>
      </p:sp>
    </p:spTree>
    <p:extLst>
      <p:ext uri="{BB962C8B-B14F-4D97-AF65-F5344CB8AC3E}">
        <p14:creationId xmlns:p14="http://schemas.microsoft.com/office/powerpoint/2010/main" val="1363820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9C1A1F5D-237D-3FBC-145C-21D9F9D4EB8B}"/>
              </a:ext>
            </a:extLst>
          </p:cNvPr>
          <p:cNvPicPr preferRelativeResize="0">
            <a:picLocks/>
          </p:cNvPicPr>
          <p:nvPr/>
        </p:nvPicPr>
        <p:blipFill>
          <a:blip r:embed="rId2" cstate="hqprint">
            <a:extLst>
              <a:ext uri="{28A0092B-C50C-407E-A947-70E740481C1C}">
                <a14:useLocalDpi xmlns:a14="http://schemas.microsoft.com/office/drawing/2010/main" val="0"/>
              </a:ext>
            </a:extLst>
          </a:blip>
          <a:srcRect/>
          <a:stretch/>
        </p:blipFill>
        <p:spPr>
          <a:xfrm>
            <a:off x="4094353" y="1121669"/>
            <a:ext cx="3717235" cy="2690948"/>
          </a:xfrm>
          <a:prstGeom prst="rect">
            <a:avLst/>
          </a:prstGeom>
        </p:spPr>
      </p:pic>
      <p:sp>
        <p:nvSpPr>
          <p:cNvPr id="7" name="CustomShape 2">
            <a:extLst>
              <a:ext uri="{FF2B5EF4-FFF2-40B4-BE49-F238E27FC236}">
                <a16:creationId xmlns:a16="http://schemas.microsoft.com/office/drawing/2014/main" id="{9C9E7054-F7ED-42DC-A2D1-E8DA37DB4750}"/>
              </a:ext>
            </a:extLst>
          </p:cNvPr>
          <p:cNvSpPr/>
          <p:nvPr/>
        </p:nvSpPr>
        <p:spPr>
          <a:xfrm>
            <a:off x="8038011" y="4631634"/>
            <a:ext cx="4153989" cy="20565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sz="2400" b="1" i="1" strike="noStrike" spc="-1" dirty="0">
                <a:solidFill>
                  <a:schemeClr val="bg2">
                    <a:lumMod val="25000"/>
                  </a:schemeClr>
                </a:solidFill>
                <a:latin typeface="Calibri Light" panose="020F0302020204030204" pitchFamily="34" charset="0"/>
              </a:rPr>
              <a:t>Muito Obrigada!</a:t>
            </a:r>
            <a:endParaRPr lang="pt-BR" sz="2400" b="1" strike="noStrike" spc="-1" dirty="0">
              <a:solidFill>
                <a:schemeClr val="bg2">
                  <a:lumMod val="25000"/>
                </a:schemeClr>
              </a:solidFill>
              <a:latin typeface="Calibri Light" panose="020F0302020204030204" pitchFamily="34" charset="0"/>
            </a:endParaRPr>
          </a:p>
          <a:p>
            <a:pPr>
              <a:lnSpc>
                <a:spcPct val="100000"/>
              </a:lnSpc>
            </a:pPr>
            <a:endParaRPr lang="pt-BR" sz="2400" b="1" strike="noStrike" spc="-1" dirty="0">
              <a:solidFill>
                <a:schemeClr val="bg2">
                  <a:lumMod val="25000"/>
                </a:schemeClr>
              </a:solidFill>
              <a:latin typeface="Calibri Light" panose="020F0302020204030204" pitchFamily="34" charset="0"/>
            </a:endParaRPr>
          </a:p>
          <a:p>
            <a:pPr>
              <a:lnSpc>
                <a:spcPct val="100000"/>
              </a:lnSpc>
            </a:pPr>
            <a:r>
              <a:rPr lang="pt-BR" sz="1800" b="1" strike="noStrike" spc="-1" dirty="0">
                <a:solidFill>
                  <a:schemeClr val="bg2">
                    <a:lumMod val="25000"/>
                  </a:schemeClr>
                </a:solidFill>
                <a:latin typeface="Calibri Light" panose="020F0302020204030204" pitchFamily="34" charset="0"/>
              </a:rPr>
              <a:t>Silvani Maia Resende Santana </a:t>
            </a:r>
          </a:p>
          <a:p>
            <a:pPr>
              <a:lnSpc>
                <a:spcPct val="100000"/>
              </a:lnSpc>
            </a:pPr>
            <a:r>
              <a:rPr lang="pt-BR" sz="1400" spc="-1" dirty="0">
                <a:solidFill>
                  <a:schemeClr val="bg2">
                    <a:lumMod val="25000"/>
                  </a:schemeClr>
                </a:solidFill>
                <a:latin typeface="Calibri Light" panose="020F0302020204030204" pitchFamily="34" charset="0"/>
              </a:rPr>
              <a:t>Diretora-Geral do TRE-PI</a:t>
            </a:r>
          </a:p>
          <a:p>
            <a:pPr>
              <a:lnSpc>
                <a:spcPct val="100000"/>
              </a:lnSpc>
            </a:pPr>
            <a:r>
              <a:rPr lang="pt-BR" sz="1400" strike="noStrike" spc="-1" dirty="0">
                <a:solidFill>
                  <a:schemeClr val="bg2">
                    <a:lumMod val="25000"/>
                  </a:schemeClr>
                </a:solidFill>
                <a:latin typeface="Calibri Light" panose="020F0302020204030204" pitchFamily="34" charset="0"/>
              </a:rPr>
              <a:t>Coordenadora do Comitê Gestor de Política de Gêneros</a:t>
            </a:r>
          </a:p>
          <a:p>
            <a:pPr>
              <a:lnSpc>
                <a:spcPct val="100000"/>
              </a:lnSpc>
            </a:pPr>
            <a:r>
              <a:rPr lang="pt-BR" sz="1800" b="1" strike="noStrike" spc="-1" dirty="0" err="1">
                <a:solidFill>
                  <a:schemeClr val="bg2">
                    <a:lumMod val="25000"/>
                  </a:schemeClr>
                </a:solidFill>
                <a:latin typeface="Calibri Light" panose="020F0302020204030204" pitchFamily="34" charset="0"/>
              </a:rPr>
              <a:t>silvani.maia@tre-pi.jus</a:t>
            </a:r>
            <a:endParaRPr lang="pt-BR" sz="1800" b="1" strike="noStrike" spc="-1" dirty="0">
              <a:solidFill>
                <a:schemeClr val="bg2">
                  <a:lumMod val="25000"/>
                </a:schemeClr>
              </a:solidFill>
              <a:latin typeface="Calibri Light" panose="020F0302020204030204" pitchFamily="34" charset="0"/>
            </a:endParaRPr>
          </a:p>
          <a:p>
            <a:pPr>
              <a:lnSpc>
                <a:spcPct val="100000"/>
              </a:lnSpc>
            </a:pPr>
            <a:r>
              <a:rPr lang="pt-BR" sz="1800" b="1" strike="noStrike" spc="-1" dirty="0">
                <a:solidFill>
                  <a:schemeClr val="bg2">
                    <a:lumMod val="25000"/>
                  </a:schemeClr>
                </a:solidFill>
                <a:latin typeface="Calibri Light" panose="020F0302020204030204" pitchFamily="34" charset="0"/>
              </a:rPr>
              <a:t>Telefone: (86) 2107-9822</a:t>
            </a:r>
          </a:p>
        </p:txBody>
      </p:sp>
      <p:pic>
        <p:nvPicPr>
          <p:cNvPr id="8" name="Espaço Reservado para Conteúdo 5">
            <a:extLst>
              <a:ext uri="{FF2B5EF4-FFF2-40B4-BE49-F238E27FC236}">
                <a16:creationId xmlns:a16="http://schemas.microsoft.com/office/drawing/2014/main" id="{C1180162-26B8-420B-9605-3534617B0707}"/>
              </a:ext>
            </a:extLst>
          </p:cNvPr>
          <p:cNvPicPr/>
          <p:nvPr/>
        </p:nvPicPr>
        <p:blipFill>
          <a:blip r:embed="rId3"/>
          <a:stretch/>
        </p:blipFill>
        <p:spPr>
          <a:xfrm>
            <a:off x="10284824" y="251729"/>
            <a:ext cx="1535266" cy="601712"/>
          </a:xfrm>
          <a:prstGeom prst="rect">
            <a:avLst/>
          </a:prstGeom>
          <a:ln>
            <a:noFill/>
          </a:ln>
        </p:spPr>
      </p:pic>
      <p:sp>
        <p:nvSpPr>
          <p:cNvPr id="9" name="CustomShape 1">
            <a:extLst>
              <a:ext uri="{FF2B5EF4-FFF2-40B4-BE49-F238E27FC236}">
                <a16:creationId xmlns:a16="http://schemas.microsoft.com/office/drawing/2014/main" id="{5F15D6EF-427F-44D1-B078-D8A10B54F43A}"/>
              </a:ext>
            </a:extLst>
          </p:cNvPr>
          <p:cNvSpPr/>
          <p:nvPr/>
        </p:nvSpPr>
        <p:spPr>
          <a:xfrm>
            <a:off x="1597928" y="4947934"/>
            <a:ext cx="3717235" cy="149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t-BR" i="1" dirty="0">
                <a:solidFill>
                  <a:schemeClr val="bg2">
                    <a:lumMod val="25000"/>
                  </a:schemeClr>
                </a:solidFill>
                <a:latin typeface="Calibri Light" panose="020F0302020204030204" pitchFamily="34" charset="0"/>
              </a:rPr>
              <a:t>“Sejam ativos permanentemente, como tudo o que Deus criou; como a própria Natureza, que está em constante atividade.” </a:t>
            </a:r>
          </a:p>
          <a:p>
            <a:pPr>
              <a:lnSpc>
                <a:spcPct val="100000"/>
              </a:lnSpc>
            </a:pPr>
            <a:r>
              <a:rPr lang="pt-BR" i="1" dirty="0">
                <a:solidFill>
                  <a:schemeClr val="bg2">
                    <a:lumMod val="25000"/>
                  </a:schemeClr>
                </a:solidFill>
                <a:latin typeface="Calibri Light" panose="020F0302020204030204" pitchFamily="34" charset="0"/>
              </a:rPr>
              <a:t>(da Logosofia)</a:t>
            </a:r>
            <a:endParaRPr lang="pt-BR" sz="2000" i="1" strike="noStrike" spc="-1" dirty="0">
              <a:solidFill>
                <a:schemeClr val="bg2">
                  <a:lumMod val="25000"/>
                </a:schemeClr>
              </a:solidFill>
              <a:latin typeface="Calibri Light" panose="020F0302020204030204" pitchFamily="34" charset="0"/>
            </a:endParaRPr>
          </a:p>
        </p:txBody>
      </p:sp>
      <p:pic>
        <p:nvPicPr>
          <p:cNvPr id="5" name="Picture 2">
            <a:extLst>
              <a:ext uri="{FF2B5EF4-FFF2-40B4-BE49-F238E27FC236}">
                <a16:creationId xmlns:a16="http://schemas.microsoft.com/office/drawing/2014/main" id="{F21BC8A5-8C3C-1A59-7D2C-80FD0CC7DCF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375207" y="2163186"/>
            <a:ext cx="1351777" cy="85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2A2A1804-BBDE-A64A-0C54-D90162A861F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619292" y="3166339"/>
            <a:ext cx="863606" cy="10285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D87CCA0A-F061-B1F6-7232-41EE4EFF8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017" y="946949"/>
            <a:ext cx="1712158" cy="1122729"/>
          </a:xfrm>
          <a:prstGeom prst="rect">
            <a:avLst/>
          </a:prstGeom>
        </p:spPr>
      </p:pic>
    </p:spTree>
    <p:extLst>
      <p:ext uri="{BB962C8B-B14F-4D97-AF65-F5344CB8AC3E}">
        <p14:creationId xmlns:p14="http://schemas.microsoft.com/office/powerpoint/2010/main" val="122620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2162DF01-23E0-E809-6FCE-F436CB99488B}"/>
              </a:ext>
            </a:extLst>
          </p:cNvPr>
          <p:cNvPicPr>
            <a:picLocks noChangeAspect="1"/>
          </p:cNvPicPr>
          <p:nvPr/>
        </p:nvPicPr>
        <p:blipFill>
          <a:blip r:embed="rId2"/>
          <a:stretch>
            <a:fillRect/>
          </a:stretch>
        </p:blipFill>
        <p:spPr>
          <a:xfrm>
            <a:off x="6958575" y="1196012"/>
            <a:ext cx="2248214" cy="333422"/>
          </a:xfrm>
          <a:prstGeom prst="rect">
            <a:avLst/>
          </a:prstGeom>
        </p:spPr>
      </p:pic>
      <p:sp>
        <p:nvSpPr>
          <p:cNvPr id="17" name="Título 1">
            <a:extLst>
              <a:ext uri="{FF2B5EF4-FFF2-40B4-BE49-F238E27FC236}">
                <a16:creationId xmlns:a16="http://schemas.microsoft.com/office/drawing/2014/main" id="{23FDA248-84C5-2D20-0780-3123F1002462}"/>
              </a:ext>
            </a:extLst>
          </p:cNvPr>
          <p:cNvSpPr txBox="1">
            <a:spLocks/>
          </p:cNvSpPr>
          <p:nvPr/>
        </p:nvSpPr>
        <p:spPr>
          <a:xfrm>
            <a:off x="1898373" y="720802"/>
            <a:ext cx="9998766" cy="3996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dirty="0">
                <a:solidFill>
                  <a:schemeClr val="bg2">
                    <a:lumMod val="25000"/>
                  </a:schemeClr>
                </a:solidFill>
              </a:rPr>
              <a:t>PERFIL DO ELEITORADO </a:t>
            </a:r>
            <a:r>
              <a:rPr lang="pt-BR" sz="2000" b="1" dirty="0">
                <a:solidFill>
                  <a:schemeClr val="tx1"/>
                </a:solidFill>
              </a:rPr>
              <a:t>DO</a:t>
            </a:r>
            <a:r>
              <a:rPr lang="pt-BR" sz="2000" b="1" dirty="0">
                <a:solidFill>
                  <a:srgbClr val="FF0000"/>
                </a:solidFill>
              </a:rPr>
              <a:t> PIAUÍ </a:t>
            </a:r>
            <a:r>
              <a:rPr lang="pt-BR" sz="2000" b="1" dirty="0">
                <a:solidFill>
                  <a:schemeClr val="bg2">
                    <a:lumMod val="25000"/>
                  </a:schemeClr>
                </a:solidFill>
              </a:rPr>
              <a:t>NAS ELEIÇÕES 2020</a:t>
            </a:r>
            <a:endParaRPr lang="pt-BR" sz="2000" b="1" i="1" dirty="0">
              <a:solidFill>
                <a:schemeClr val="bg2">
                  <a:lumMod val="25000"/>
                </a:schemeClr>
              </a:solidFill>
            </a:endParaRPr>
          </a:p>
        </p:txBody>
      </p:sp>
      <p:pic>
        <p:nvPicPr>
          <p:cNvPr id="22" name="Imagem 21">
            <a:extLst>
              <a:ext uri="{FF2B5EF4-FFF2-40B4-BE49-F238E27FC236}">
                <a16:creationId xmlns:a16="http://schemas.microsoft.com/office/drawing/2014/main" id="{779C071D-A107-67A4-1AD3-CB04D27D9906}"/>
              </a:ext>
            </a:extLst>
          </p:cNvPr>
          <p:cNvPicPr>
            <a:picLocks noChangeAspect="1"/>
          </p:cNvPicPr>
          <p:nvPr/>
        </p:nvPicPr>
        <p:blipFill>
          <a:blip r:embed="rId3"/>
          <a:stretch>
            <a:fillRect/>
          </a:stretch>
        </p:blipFill>
        <p:spPr>
          <a:xfrm>
            <a:off x="1898373" y="1196012"/>
            <a:ext cx="2248214" cy="295316"/>
          </a:xfrm>
          <a:prstGeom prst="rect">
            <a:avLst/>
          </a:prstGeom>
        </p:spPr>
      </p:pic>
      <p:pic>
        <p:nvPicPr>
          <p:cNvPr id="25" name="Imagem 24">
            <a:extLst>
              <a:ext uri="{FF2B5EF4-FFF2-40B4-BE49-F238E27FC236}">
                <a16:creationId xmlns:a16="http://schemas.microsoft.com/office/drawing/2014/main" id="{91C79727-CBB4-9046-47D9-A831B6646B49}"/>
              </a:ext>
            </a:extLst>
          </p:cNvPr>
          <p:cNvPicPr>
            <a:picLocks noChangeAspect="1"/>
          </p:cNvPicPr>
          <p:nvPr/>
        </p:nvPicPr>
        <p:blipFill>
          <a:blip r:embed="rId4"/>
          <a:stretch>
            <a:fillRect/>
          </a:stretch>
        </p:blipFill>
        <p:spPr>
          <a:xfrm>
            <a:off x="1898373" y="1605025"/>
            <a:ext cx="5060202" cy="3524324"/>
          </a:xfrm>
          <a:prstGeom prst="rect">
            <a:avLst/>
          </a:prstGeom>
        </p:spPr>
      </p:pic>
      <p:pic>
        <p:nvPicPr>
          <p:cNvPr id="29" name="Imagem 28">
            <a:extLst>
              <a:ext uri="{FF2B5EF4-FFF2-40B4-BE49-F238E27FC236}">
                <a16:creationId xmlns:a16="http://schemas.microsoft.com/office/drawing/2014/main" id="{E4680642-4C5B-08EE-84C7-906B0F630AAE}"/>
              </a:ext>
            </a:extLst>
          </p:cNvPr>
          <p:cNvPicPr>
            <a:picLocks noChangeAspect="1"/>
          </p:cNvPicPr>
          <p:nvPr/>
        </p:nvPicPr>
        <p:blipFill>
          <a:blip r:embed="rId5"/>
          <a:stretch>
            <a:fillRect/>
          </a:stretch>
        </p:blipFill>
        <p:spPr>
          <a:xfrm>
            <a:off x="6958575" y="1605024"/>
            <a:ext cx="5161707" cy="3341445"/>
          </a:xfrm>
          <a:prstGeom prst="rect">
            <a:avLst/>
          </a:prstGeom>
        </p:spPr>
      </p:pic>
    </p:spTree>
    <p:extLst>
      <p:ext uri="{BB962C8B-B14F-4D97-AF65-F5344CB8AC3E}">
        <p14:creationId xmlns:p14="http://schemas.microsoft.com/office/powerpoint/2010/main" val="116271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1E2B265-3601-4D42-13B9-B18828D14DF4}"/>
              </a:ext>
            </a:extLst>
          </p:cNvPr>
          <p:cNvSpPr txBox="1">
            <a:spLocks/>
          </p:cNvSpPr>
          <p:nvPr/>
        </p:nvSpPr>
        <p:spPr>
          <a:xfrm>
            <a:off x="1898373" y="720802"/>
            <a:ext cx="9998766" cy="3996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dirty="0">
                <a:solidFill>
                  <a:schemeClr val="bg2">
                    <a:lumMod val="25000"/>
                  </a:schemeClr>
                </a:solidFill>
              </a:rPr>
              <a:t>PERFIL DO ELEITORADO </a:t>
            </a:r>
            <a:r>
              <a:rPr lang="pt-BR" sz="2000" b="1" dirty="0">
                <a:solidFill>
                  <a:schemeClr val="tx1"/>
                </a:solidFill>
              </a:rPr>
              <a:t>DE</a:t>
            </a:r>
            <a:r>
              <a:rPr lang="pt-BR" sz="2000" b="1" dirty="0">
                <a:solidFill>
                  <a:srgbClr val="FF0000"/>
                </a:solidFill>
              </a:rPr>
              <a:t> TERESINA </a:t>
            </a:r>
            <a:r>
              <a:rPr lang="pt-BR" sz="2000" b="1" dirty="0">
                <a:solidFill>
                  <a:schemeClr val="bg2">
                    <a:lumMod val="25000"/>
                  </a:schemeClr>
                </a:solidFill>
              </a:rPr>
              <a:t>NAS ELEIÇÕES 2020</a:t>
            </a:r>
            <a:endParaRPr lang="pt-BR" sz="2000" b="1" i="1" dirty="0">
              <a:solidFill>
                <a:schemeClr val="bg2">
                  <a:lumMod val="25000"/>
                </a:schemeClr>
              </a:solidFill>
            </a:endParaRPr>
          </a:p>
        </p:txBody>
      </p:sp>
      <p:pic>
        <p:nvPicPr>
          <p:cNvPr id="24" name="Imagem 23">
            <a:extLst>
              <a:ext uri="{FF2B5EF4-FFF2-40B4-BE49-F238E27FC236}">
                <a16:creationId xmlns:a16="http://schemas.microsoft.com/office/drawing/2014/main" id="{56BB2F37-AED5-DC1C-F065-452A3729D1AB}"/>
              </a:ext>
            </a:extLst>
          </p:cNvPr>
          <p:cNvPicPr>
            <a:picLocks noChangeAspect="1"/>
          </p:cNvPicPr>
          <p:nvPr/>
        </p:nvPicPr>
        <p:blipFill>
          <a:blip r:embed="rId2"/>
          <a:stretch>
            <a:fillRect/>
          </a:stretch>
        </p:blipFill>
        <p:spPr>
          <a:xfrm>
            <a:off x="1898373" y="1221082"/>
            <a:ext cx="2229161" cy="323895"/>
          </a:xfrm>
          <a:prstGeom prst="rect">
            <a:avLst/>
          </a:prstGeom>
        </p:spPr>
      </p:pic>
      <p:pic>
        <p:nvPicPr>
          <p:cNvPr id="26" name="Imagem 25">
            <a:extLst>
              <a:ext uri="{FF2B5EF4-FFF2-40B4-BE49-F238E27FC236}">
                <a16:creationId xmlns:a16="http://schemas.microsoft.com/office/drawing/2014/main" id="{A5B1302B-94E1-B20F-8D2B-10F84525A0EA}"/>
              </a:ext>
            </a:extLst>
          </p:cNvPr>
          <p:cNvPicPr>
            <a:picLocks noChangeAspect="1"/>
          </p:cNvPicPr>
          <p:nvPr/>
        </p:nvPicPr>
        <p:blipFill>
          <a:blip r:embed="rId3"/>
          <a:stretch>
            <a:fillRect/>
          </a:stretch>
        </p:blipFill>
        <p:spPr>
          <a:xfrm>
            <a:off x="1908312" y="4213084"/>
            <a:ext cx="2219635" cy="285790"/>
          </a:xfrm>
          <a:prstGeom prst="rect">
            <a:avLst/>
          </a:prstGeom>
        </p:spPr>
      </p:pic>
      <p:pic>
        <p:nvPicPr>
          <p:cNvPr id="36" name="Imagem 35">
            <a:extLst>
              <a:ext uri="{FF2B5EF4-FFF2-40B4-BE49-F238E27FC236}">
                <a16:creationId xmlns:a16="http://schemas.microsoft.com/office/drawing/2014/main" id="{B7D60AF1-83A0-2B56-3915-A25DE1786716}"/>
              </a:ext>
            </a:extLst>
          </p:cNvPr>
          <p:cNvPicPr>
            <a:picLocks noChangeAspect="1"/>
          </p:cNvPicPr>
          <p:nvPr/>
        </p:nvPicPr>
        <p:blipFill>
          <a:blip r:embed="rId4"/>
          <a:stretch>
            <a:fillRect/>
          </a:stretch>
        </p:blipFill>
        <p:spPr>
          <a:xfrm>
            <a:off x="6137767" y="1221082"/>
            <a:ext cx="2257740" cy="295316"/>
          </a:xfrm>
          <a:prstGeom prst="rect">
            <a:avLst/>
          </a:prstGeom>
        </p:spPr>
      </p:pic>
      <p:pic>
        <p:nvPicPr>
          <p:cNvPr id="48" name="Imagem 47">
            <a:extLst>
              <a:ext uri="{FF2B5EF4-FFF2-40B4-BE49-F238E27FC236}">
                <a16:creationId xmlns:a16="http://schemas.microsoft.com/office/drawing/2014/main" id="{CFF2EF64-2FD5-584B-12FD-7D9D84A03B91}"/>
              </a:ext>
            </a:extLst>
          </p:cNvPr>
          <p:cNvPicPr>
            <a:picLocks noChangeAspect="1"/>
          </p:cNvPicPr>
          <p:nvPr/>
        </p:nvPicPr>
        <p:blipFill>
          <a:blip r:embed="rId5"/>
          <a:stretch>
            <a:fillRect/>
          </a:stretch>
        </p:blipFill>
        <p:spPr>
          <a:xfrm>
            <a:off x="4179239" y="4192882"/>
            <a:ext cx="1648055" cy="1114581"/>
          </a:xfrm>
          <a:prstGeom prst="rect">
            <a:avLst/>
          </a:prstGeom>
        </p:spPr>
      </p:pic>
      <p:pic>
        <p:nvPicPr>
          <p:cNvPr id="5" name="Imagem 4">
            <a:extLst>
              <a:ext uri="{FF2B5EF4-FFF2-40B4-BE49-F238E27FC236}">
                <a16:creationId xmlns:a16="http://schemas.microsoft.com/office/drawing/2014/main" id="{311688EC-FB97-89B7-C39C-A1E1E3EF8378}"/>
              </a:ext>
            </a:extLst>
          </p:cNvPr>
          <p:cNvPicPr>
            <a:picLocks noChangeAspect="1"/>
          </p:cNvPicPr>
          <p:nvPr/>
        </p:nvPicPr>
        <p:blipFill>
          <a:blip r:embed="rId6"/>
          <a:stretch>
            <a:fillRect/>
          </a:stretch>
        </p:blipFill>
        <p:spPr>
          <a:xfrm>
            <a:off x="1905351" y="1645637"/>
            <a:ext cx="2273888" cy="2201006"/>
          </a:xfrm>
          <a:prstGeom prst="rect">
            <a:avLst/>
          </a:prstGeom>
        </p:spPr>
      </p:pic>
      <p:pic>
        <p:nvPicPr>
          <p:cNvPr id="7" name="Imagem 6">
            <a:extLst>
              <a:ext uri="{FF2B5EF4-FFF2-40B4-BE49-F238E27FC236}">
                <a16:creationId xmlns:a16="http://schemas.microsoft.com/office/drawing/2014/main" id="{28E221AA-2CE3-0194-92F5-0856C6B62C1D}"/>
              </a:ext>
            </a:extLst>
          </p:cNvPr>
          <p:cNvPicPr>
            <a:picLocks noChangeAspect="1"/>
          </p:cNvPicPr>
          <p:nvPr/>
        </p:nvPicPr>
        <p:blipFill>
          <a:blip r:embed="rId7"/>
          <a:stretch>
            <a:fillRect/>
          </a:stretch>
        </p:blipFill>
        <p:spPr>
          <a:xfrm>
            <a:off x="4160876" y="1227613"/>
            <a:ext cx="885949" cy="428685"/>
          </a:xfrm>
          <a:prstGeom prst="rect">
            <a:avLst/>
          </a:prstGeom>
        </p:spPr>
      </p:pic>
      <p:pic>
        <p:nvPicPr>
          <p:cNvPr id="10" name="Imagem 9">
            <a:extLst>
              <a:ext uri="{FF2B5EF4-FFF2-40B4-BE49-F238E27FC236}">
                <a16:creationId xmlns:a16="http://schemas.microsoft.com/office/drawing/2014/main" id="{5F345149-B44F-1EC1-E48A-39C319BC73A3}"/>
              </a:ext>
            </a:extLst>
          </p:cNvPr>
          <p:cNvPicPr>
            <a:picLocks noChangeAspect="1"/>
          </p:cNvPicPr>
          <p:nvPr/>
        </p:nvPicPr>
        <p:blipFill>
          <a:blip r:embed="rId8"/>
          <a:stretch>
            <a:fillRect/>
          </a:stretch>
        </p:blipFill>
        <p:spPr>
          <a:xfrm>
            <a:off x="6096000" y="1640239"/>
            <a:ext cx="5982789" cy="4113839"/>
          </a:xfrm>
          <a:prstGeom prst="rect">
            <a:avLst/>
          </a:prstGeom>
        </p:spPr>
      </p:pic>
      <p:pic>
        <p:nvPicPr>
          <p:cNvPr id="12" name="Imagem 11">
            <a:extLst>
              <a:ext uri="{FF2B5EF4-FFF2-40B4-BE49-F238E27FC236}">
                <a16:creationId xmlns:a16="http://schemas.microsoft.com/office/drawing/2014/main" id="{AFC38E0A-ADAC-A2D0-835F-2D7E8E261E74}"/>
              </a:ext>
            </a:extLst>
          </p:cNvPr>
          <p:cNvPicPr>
            <a:picLocks noChangeAspect="1"/>
          </p:cNvPicPr>
          <p:nvPr/>
        </p:nvPicPr>
        <p:blipFill>
          <a:blip r:embed="rId9"/>
          <a:stretch>
            <a:fillRect/>
          </a:stretch>
        </p:blipFill>
        <p:spPr>
          <a:xfrm>
            <a:off x="8412925" y="1212372"/>
            <a:ext cx="914528" cy="419158"/>
          </a:xfrm>
          <a:prstGeom prst="rect">
            <a:avLst/>
          </a:prstGeom>
        </p:spPr>
      </p:pic>
      <p:pic>
        <p:nvPicPr>
          <p:cNvPr id="14" name="Imagem 13">
            <a:extLst>
              <a:ext uri="{FF2B5EF4-FFF2-40B4-BE49-F238E27FC236}">
                <a16:creationId xmlns:a16="http://schemas.microsoft.com/office/drawing/2014/main" id="{E6CCB931-B882-172E-37FA-C5E14045CA86}"/>
              </a:ext>
            </a:extLst>
          </p:cNvPr>
          <p:cNvPicPr>
            <a:picLocks noChangeAspect="1"/>
          </p:cNvPicPr>
          <p:nvPr/>
        </p:nvPicPr>
        <p:blipFill>
          <a:blip r:embed="rId10"/>
          <a:stretch>
            <a:fillRect/>
          </a:stretch>
        </p:blipFill>
        <p:spPr>
          <a:xfrm>
            <a:off x="1898373" y="4593284"/>
            <a:ext cx="2262503" cy="2221614"/>
          </a:xfrm>
          <a:prstGeom prst="rect">
            <a:avLst/>
          </a:prstGeom>
        </p:spPr>
      </p:pic>
    </p:spTree>
    <p:extLst>
      <p:ext uri="{BB962C8B-B14F-4D97-AF65-F5344CB8AC3E}">
        <p14:creationId xmlns:p14="http://schemas.microsoft.com/office/powerpoint/2010/main" val="401237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2162DF01-23E0-E809-6FCE-F436CB99488B}"/>
              </a:ext>
            </a:extLst>
          </p:cNvPr>
          <p:cNvPicPr>
            <a:picLocks noChangeAspect="1"/>
          </p:cNvPicPr>
          <p:nvPr/>
        </p:nvPicPr>
        <p:blipFill>
          <a:blip r:embed="rId2"/>
          <a:stretch>
            <a:fillRect/>
          </a:stretch>
        </p:blipFill>
        <p:spPr>
          <a:xfrm>
            <a:off x="6958575" y="1196012"/>
            <a:ext cx="2248214" cy="333422"/>
          </a:xfrm>
          <a:prstGeom prst="rect">
            <a:avLst/>
          </a:prstGeom>
        </p:spPr>
      </p:pic>
      <p:sp>
        <p:nvSpPr>
          <p:cNvPr id="17" name="Título 1">
            <a:extLst>
              <a:ext uri="{FF2B5EF4-FFF2-40B4-BE49-F238E27FC236}">
                <a16:creationId xmlns:a16="http://schemas.microsoft.com/office/drawing/2014/main" id="{23FDA248-84C5-2D20-0780-3123F1002462}"/>
              </a:ext>
            </a:extLst>
          </p:cNvPr>
          <p:cNvSpPr txBox="1">
            <a:spLocks/>
          </p:cNvSpPr>
          <p:nvPr/>
        </p:nvSpPr>
        <p:spPr>
          <a:xfrm>
            <a:off x="1898373" y="720802"/>
            <a:ext cx="9998766" cy="3996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 b="1" dirty="0">
                <a:solidFill>
                  <a:schemeClr val="bg2">
                    <a:lumMod val="25000"/>
                  </a:schemeClr>
                </a:solidFill>
              </a:rPr>
              <a:t>PERFIL DO ELEITORADO </a:t>
            </a:r>
            <a:r>
              <a:rPr lang="pt-BR" sz="2000" b="1" dirty="0">
                <a:solidFill>
                  <a:schemeClr val="tx1"/>
                </a:solidFill>
              </a:rPr>
              <a:t>DE</a:t>
            </a:r>
            <a:r>
              <a:rPr lang="pt-BR" sz="2000" b="1" dirty="0">
                <a:solidFill>
                  <a:srgbClr val="FF0000"/>
                </a:solidFill>
              </a:rPr>
              <a:t> TERESINA </a:t>
            </a:r>
            <a:r>
              <a:rPr lang="pt-BR" sz="2000" b="1" dirty="0">
                <a:solidFill>
                  <a:schemeClr val="bg2">
                    <a:lumMod val="25000"/>
                  </a:schemeClr>
                </a:solidFill>
              </a:rPr>
              <a:t>NAS ELEIÇÕES 2020</a:t>
            </a:r>
            <a:endParaRPr lang="pt-BR" sz="2000" b="1" i="1" dirty="0">
              <a:solidFill>
                <a:schemeClr val="bg2">
                  <a:lumMod val="25000"/>
                </a:schemeClr>
              </a:solidFill>
            </a:endParaRPr>
          </a:p>
        </p:txBody>
      </p:sp>
      <p:pic>
        <p:nvPicPr>
          <p:cNvPr id="22" name="Imagem 21">
            <a:extLst>
              <a:ext uri="{FF2B5EF4-FFF2-40B4-BE49-F238E27FC236}">
                <a16:creationId xmlns:a16="http://schemas.microsoft.com/office/drawing/2014/main" id="{779C071D-A107-67A4-1AD3-CB04D27D9906}"/>
              </a:ext>
            </a:extLst>
          </p:cNvPr>
          <p:cNvPicPr>
            <a:picLocks noChangeAspect="1"/>
          </p:cNvPicPr>
          <p:nvPr/>
        </p:nvPicPr>
        <p:blipFill>
          <a:blip r:embed="rId3"/>
          <a:stretch>
            <a:fillRect/>
          </a:stretch>
        </p:blipFill>
        <p:spPr>
          <a:xfrm>
            <a:off x="1898373" y="1196012"/>
            <a:ext cx="2248214" cy="295316"/>
          </a:xfrm>
          <a:prstGeom prst="rect">
            <a:avLst/>
          </a:prstGeom>
        </p:spPr>
      </p:pic>
      <p:pic>
        <p:nvPicPr>
          <p:cNvPr id="3" name="Imagem 2">
            <a:extLst>
              <a:ext uri="{FF2B5EF4-FFF2-40B4-BE49-F238E27FC236}">
                <a16:creationId xmlns:a16="http://schemas.microsoft.com/office/drawing/2014/main" id="{C8A110C7-DFE8-4F5B-8731-3F89FB855646}"/>
              </a:ext>
            </a:extLst>
          </p:cNvPr>
          <p:cNvPicPr>
            <a:picLocks noChangeAspect="1"/>
          </p:cNvPicPr>
          <p:nvPr/>
        </p:nvPicPr>
        <p:blipFill>
          <a:blip r:embed="rId4"/>
          <a:stretch>
            <a:fillRect/>
          </a:stretch>
        </p:blipFill>
        <p:spPr>
          <a:xfrm>
            <a:off x="1898373" y="1605024"/>
            <a:ext cx="5120713" cy="3280485"/>
          </a:xfrm>
          <a:prstGeom prst="rect">
            <a:avLst/>
          </a:prstGeom>
        </p:spPr>
      </p:pic>
      <p:pic>
        <p:nvPicPr>
          <p:cNvPr id="5" name="Imagem 4">
            <a:extLst>
              <a:ext uri="{FF2B5EF4-FFF2-40B4-BE49-F238E27FC236}">
                <a16:creationId xmlns:a16="http://schemas.microsoft.com/office/drawing/2014/main" id="{45692C53-521A-EAB9-B16D-25768053BBCE}"/>
              </a:ext>
            </a:extLst>
          </p:cNvPr>
          <p:cNvPicPr>
            <a:picLocks noChangeAspect="1"/>
          </p:cNvPicPr>
          <p:nvPr/>
        </p:nvPicPr>
        <p:blipFill>
          <a:blip r:embed="rId5"/>
          <a:stretch>
            <a:fillRect/>
          </a:stretch>
        </p:blipFill>
        <p:spPr>
          <a:xfrm>
            <a:off x="7019086" y="1605024"/>
            <a:ext cx="5024309" cy="2749262"/>
          </a:xfrm>
          <a:prstGeom prst="rect">
            <a:avLst/>
          </a:prstGeom>
        </p:spPr>
      </p:pic>
    </p:spTree>
    <p:extLst>
      <p:ext uri="{BB962C8B-B14F-4D97-AF65-F5344CB8AC3E}">
        <p14:creationId xmlns:p14="http://schemas.microsoft.com/office/powerpoint/2010/main" val="115982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CCDC7-CDBB-F0DF-FBD8-76EEF53BDA2D}"/>
              </a:ext>
            </a:extLst>
          </p:cNvPr>
          <p:cNvSpPr>
            <a:spLocks noGrp="1"/>
          </p:cNvSpPr>
          <p:nvPr>
            <p:ph type="title"/>
          </p:nvPr>
        </p:nvSpPr>
        <p:spPr>
          <a:xfrm>
            <a:off x="1898373" y="720802"/>
            <a:ext cx="9998766" cy="399620"/>
          </a:xfrm>
        </p:spPr>
        <p:txBody>
          <a:bodyPr>
            <a:normAutofit fontScale="90000"/>
          </a:bodyPr>
          <a:lstStyle/>
          <a:p>
            <a:r>
              <a:rPr lang="pt-BR" sz="2000" b="1" dirty="0">
                <a:solidFill>
                  <a:schemeClr val="bg2">
                    <a:lumMod val="25000"/>
                  </a:schemeClr>
                </a:solidFill>
              </a:rPr>
              <a:t>RANKING DAS VEREADORAS ELEITAS NO PIAUÍ NAS ELEIÇÕES 2020</a:t>
            </a:r>
            <a:br>
              <a:rPr lang="pt-BR" sz="2000" b="1" dirty="0">
                <a:solidFill>
                  <a:schemeClr val="bg2">
                    <a:lumMod val="25000"/>
                  </a:schemeClr>
                </a:solidFill>
              </a:rPr>
            </a:br>
            <a:r>
              <a:rPr lang="pt-BR" sz="1300" i="1" dirty="0">
                <a:solidFill>
                  <a:schemeClr val="bg2">
                    <a:lumMod val="25000"/>
                  </a:schemeClr>
                </a:solidFill>
              </a:rPr>
              <a:t>MUNICÍPIOS COM ÍNDICE ACIMA DE 30%</a:t>
            </a:r>
            <a:endParaRPr lang="pt-BR" sz="2000" i="1" dirty="0">
              <a:solidFill>
                <a:schemeClr val="bg2">
                  <a:lumMod val="25000"/>
                </a:schemeClr>
              </a:solidFill>
            </a:endParaRPr>
          </a:p>
        </p:txBody>
      </p:sp>
      <p:pic>
        <p:nvPicPr>
          <p:cNvPr id="5" name="Imagem 4">
            <a:extLst>
              <a:ext uri="{FF2B5EF4-FFF2-40B4-BE49-F238E27FC236}">
                <a16:creationId xmlns:a16="http://schemas.microsoft.com/office/drawing/2014/main" id="{74814B01-4C49-6F1E-998D-D17D99585A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39291" y="1741714"/>
            <a:ext cx="7270627" cy="4820194"/>
          </a:xfrm>
          <a:prstGeom prst="rect">
            <a:avLst/>
          </a:prstGeom>
        </p:spPr>
      </p:pic>
    </p:spTree>
    <p:extLst>
      <p:ext uri="{BB962C8B-B14F-4D97-AF65-F5344CB8AC3E}">
        <p14:creationId xmlns:p14="http://schemas.microsoft.com/office/powerpoint/2010/main" val="311227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CCDC7-CDBB-F0DF-FBD8-76EEF53BDA2D}"/>
              </a:ext>
            </a:extLst>
          </p:cNvPr>
          <p:cNvSpPr>
            <a:spLocks noGrp="1"/>
          </p:cNvSpPr>
          <p:nvPr>
            <p:ph type="title"/>
          </p:nvPr>
        </p:nvSpPr>
        <p:spPr>
          <a:xfrm>
            <a:off x="1898374" y="755636"/>
            <a:ext cx="9998766" cy="399620"/>
          </a:xfrm>
        </p:spPr>
        <p:txBody>
          <a:bodyPr>
            <a:normAutofit/>
          </a:bodyPr>
          <a:lstStyle/>
          <a:p>
            <a:r>
              <a:rPr lang="pt-BR" sz="2000" b="1" dirty="0">
                <a:solidFill>
                  <a:schemeClr val="bg2">
                    <a:lumMod val="25000"/>
                  </a:schemeClr>
                </a:solidFill>
              </a:rPr>
              <a:t>MUNICÍPIOS DO PIAUÍ SEM PREFEITAS E VEREADORAS ELEITAS NAS ELEIÇÕES 2020</a:t>
            </a:r>
          </a:p>
        </p:txBody>
      </p:sp>
      <p:graphicFrame>
        <p:nvGraphicFramePr>
          <p:cNvPr id="4" name="Tabela 3">
            <a:extLst>
              <a:ext uri="{FF2B5EF4-FFF2-40B4-BE49-F238E27FC236}">
                <a16:creationId xmlns:a16="http://schemas.microsoft.com/office/drawing/2014/main" id="{4271FCB2-9A7C-851F-082D-C080D01B7F87}"/>
              </a:ext>
            </a:extLst>
          </p:cNvPr>
          <p:cNvGraphicFramePr>
            <a:graphicFrameLocks noGrp="1"/>
          </p:cNvGraphicFramePr>
          <p:nvPr>
            <p:extLst>
              <p:ext uri="{D42A27DB-BD31-4B8C-83A1-F6EECF244321}">
                <p14:modId xmlns:p14="http://schemas.microsoft.com/office/powerpoint/2010/main" val="918783922"/>
              </p:ext>
            </p:extLst>
          </p:nvPr>
        </p:nvGraphicFramePr>
        <p:xfrm>
          <a:off x="6801395" y="1381397"/>
          <a:ext cx="4868094" cy="5262771"/>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2478663">
                  <a:extLst>
                    <a:ext uri="{9D8B030D-6E8A-4147-A177-3AD203B41FA5}">
                      <a16:colId xmlns:a16="http://schemas.microsoft.com/office/drawing/2014/main" val="2966950149"/>
                    </a:ext>
                  </a:extLst>
                </a:gridCol>
                <a:gridCol w="1269075">
                  <a:extLst>
                    <a:ext uri="{9D8B030D-6E8A-4147-A177-3AD203B41FA5}">
                      <a16:colId xmlns:a16="http://schemas.microsoft.com/office/drawing/2014/main" val="3259412274"/>
                    </a:ext>
                  </a:extLst>
                </a:gridCol>
                <a:gridCol w="1120356">
                  <a:extLst>
                    <a:ext uri="{9D8B030D-6E8A-4147-A177-3AD203B41FA5}">
                      <a16:colId xmlns:a16="http://schemas.microsoft.com/office/drawing/2014/main" val="2370830660"/>
                    </a:ext>
                  </a:extLst>
                </a:gridCol>
              </a:tblGrid>
              <a:tr h="173700">
                <a:tc>
                  <a:txBody>
                    <a:bodyPr/>
                    <a:lstStyle/>
                    <a:p>
                      <a:pPr algn="ctr" fontAlgn="b"/>
                      <a:r>
                        <a:rPr lang="pt-BR" sz="900" b="1" i="0" u="none" strike="noStrike" dirty="0">
                          <a:solidFill>
                            <a:schemeClr val="bg1"/>
                          </a:solidFill>
                          <a:effectLst/>
                          <a:latin typeface="Calibri" panose="020F0502020204030204" pitchFamily="34" charset="0"/>
                        </a:rPr>
                        <a:t>MUNICÍPIO</a:t>
                      </a:r>
                    </a:p>
                  </a:txBody>
                  <a:tcPr marL="6477" marR="6477" marT="6477" marB="0" anchor="ctr">
                    <a:solidFill>
                      <a:schemeClr val="accent3"/>
                    </a:solidFill>
                  </a:tcPr>
                </a:tc>
                <a:tc>
                  <a:txBody>
                    <a:bodyPr/>
                    <a:lstStyle/>
                    <a:p>
                      <a:pPr algn="ctr" fontAlgn="ctr"/>
                      <a:r>
                        <a:rPr lang="pt-BR" sz="900" b="1" i="0" u="none" strike="noStrike" dirty="0">
                          <a:solidFill>
                            <a:schemeClr val="bg1"/>
                          </a:solidFill>
                          <a:effectLst/>
                          <a:latin typeface="Calibri Light" panose="020F0302020204030204" pitchFamily="34" charset="0"/>
                        </a:rPr>
                        <a:t>ELEITAS</a:t>
                      </a:r>
                    </a:p>
                    <a:p>
                      <a:pPr algn="ctr" fontAlgn="ctr"/>
                      <a:r>
                        <a:rPr lang="pt-BR" sz="900" b="1" i="0" u="none" strike="noStrike" dirty="0">
                          <a:solidFill>
                            <a:schemeClr val="bg1"/>
                          </a:solidFill>
                          <a:effectLst/>
                          <a:latin typeface="Calibri Light" panose="020F0302020204030204" pitchFamily="34" charset="0"/>
                        </a:rPr>
                        <a:t>(FEMININO)</a:t>
                      </a:r>
                    </a:p>
                  </a:txBody>
                  <a:tcPr marL="6477" marR="6477" marT="6477" marB="0" anchor="ctr">
                    <a:solidFill>
                      <a:schemeClr val="accent3"/>
                    </a:solidFill>
                  </a:tcPr>
                </a:tc>
                <a:tc>
                  <a:txBody>
                    <a:bodyPr/>
                    <a:lstStyle/>
                    <a:p>
                      <a:pPr algn="ctr" fontAlgn="ctr"/>
                      <a:r>
                        <a:rPr lang="pt-BR" sz="900" b="1" i="0" u="none" strike="noStrike" dirty="0">
                          <a:solidFill>
                            <a:schemeClr val="bg1"/>
                          </a:solidFill>
                          <a:effectLst/>
                          <a:latin typeface="Calibri Light" panose="020F0302020204030204" pitchFamily="34" charset="0"/>
                        </a:rPr>
                        <a:t>ELEITOS</a:t>
                      </a:r>
                    </a:p>
                    <a:p>
                      <a:pPr algn="ctr" fontAlgn="ctr"/>
                      <a:r>
                        <a:rPr lang="pt-BR" sz="900" b="1" i="0" u="none" strike="noStrike" dirty="0">
                          <a:solidFill>
                            <a:schemeClr val="bg1"/>
                          </a:solidFill>
                          <a:effectLst/>
                          <a:latin typeface="Calibri Light" panose="020F0302020204030204" pitchFamily="34" charset="0"/>
                        </a:rPr>
                        <a:t>(MASCULINO)</a:t>
                      </a:r>
                    </a:p>
                  </a:txBody>
                  <a:tcPr marL="6477" marR="6477" marT="6477" marB="0" anchor="ctr">
                    <a:solidFill>
                      <a:schemeClr val="accent3"/>
                    </a:solidFill>
                  </a:tcPr>
                </a:tc>
                <a:extLst>
                  <a:ext uri="{0D108BD9-81ED-4DB2-BD59-A6C34878D82A}">
                    <a16:rowId xmlns:a16="http://schemas.microsoft.com/office/drawing/2014/main" val="4136931276"/>
                  </a:ext>
                </a:extLst>
              </a:tr>
              <a:tr h="173700">
                <a:tc>
                  <a:txBody>
                    <a:bodyPr/>
                    <a:lstStyle/>
                    <a:p>
                      <a:pPr algn="l" fontAlgn="b"/>
                      <a:r>
                        <a:rPr lang="pt-BR" sz="900" u="none" strike="noStrike" dirty="0">
                          <a:effectLst/>
                        </a:rPr>
                        <a:t>ALAGOINHA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796172329"/>
                  </a:ext>
                </a:extLst>
              </a:tr>
              <a:tr h="173700">
                <a:tc>
                  <a:txBody>
                    <a:bodyPr/>
                    <a:lstStyle/>
                    <a:p>
                      <a:pPr algn="l" fontAlgn="b"/>
                      <a:r>
                        <a:rPr lang="pt-BR" sz="900" u="none" strike="noStrike" dirty="0">
                          <a:effectLst/>
                        </a:rPr>
                        <a:t>BARREIRAS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1530696939"/>
                  </a:ext>
                </a:extLst>
              </a:tr>
              <a:tr h="173700">
                <a:tc>
                  <a:txBody>
                    <a:bodyPr/>
                    <a:lstStyle/>
                    <a:p>
                      <a:pPr algn="l" fontAlgn="b"/>
                      <a:r>
                        <a:rPr lang="pt-BR" sz="900" u="none" strike="noStrike" dirty="0">
                          <a:effectLst/>
                        </a:rPr>
                        <a:t>CAXINGÓ</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936403786"/>
                  </a:ext>
                </a:extLst>
              </a:tr>
              <a:tr h="173700">
                <a:tc>
                  <a:txBody>
                    <a:bodyPr/>
                    <a:lstStyle/>
                    <a:p>
                      <a:pPr algn="l" fontAlgn="b"/>
                      <a:r>
                        <a:rPr lang="pt-BR" sz="900" b="0" u="none" strike="noStrike" dirty="0">
                          <a:effectLst/>
                        </a:rPr>
                        <a:t>CURIMATÁ</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493635781"/>
                  </a:ext>
                </a:extLst>
              </a:tr>
              <a:tr h="173700">
                <a:tc>
                  <a:txBody>
                    <a:bodyPr/>
                    <a:lstStyle/>
                    <a:p>
                      <a:pPr algn="l" fontAlgn="b"/>
                      <a:r>
                        <a:rPr lang="pt-BR" sz="900" u="none" strike="noStrike" dirty="0">
                          <a:effectLst/>
                        </a:rPr>
                        <a:t>FARTURA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4035006772"/>
                  </a:ext>
                </a:extLst>
              </a:tr>
              <a:tr h="173700">
                <a:tc>
                  <a:txBody>
                    <a:bodyPr/>
                    <a:lstStyle/>
                    <a:p>
                      <a:pPr algn="l" fontAlgn="b"/>
                      <a:r>
                        <a:rPr lang="pt-BR" sz="900" u="none" strike="noStrike" dirty="0">
                          <a:effectLst/>
                        </a:rPr>
                        <a:t>GILBUÉS</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2479441758"/>
                  </a:ext>
                </a:extLst>
              </a:tr>
              <a:tr h="173700">
                <a:tc>
                  <a:txBody>
                    <a:bodyPr/>
                    <a:lstStyle/>
                    <a:p>
                      <a:pPr algn="l" fontAlgn="b"/>
                      <a:r>
                        <a:rPr lang="pt-BR" sz="900" u="none" strike="noStrike" dirty="0">
                          <a:effectLst/>
                        </a:rPr>
                        <a:t>JARDIM DO MULATO</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2050147339"/>
                  </a:ext>
                </a:extLst>
              </a:tr>
              <a:tr h="173700">
                <a:tc>
                  <a:txBody>
                    <a:bodyPr/>
                    <a:lstStyle/>
                    <a:p>
                      <a:pPr algn="l" fontAlgn="b"/>
                      <a:r>
                        <a:rPr lang="pt-BR" sz="900" u="none" strike="noStrike" dirty="0">
                          <a:effectLst/>
                        </a:rPr>
                        <a:t>JATOBÁ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1625971773"/>
                  </a:ext>
                </a:extLst>
              </a:tr>
              <a:tr h="173700">
                <a:tc>
                  <a:txBody>
                    <a:bodyPr/>
                    <a:lstStyle/>
                    <a:p>
                      <a:pPr algn="l" fontAlgn="b"/>
                      <a:r>
                        <a:rPr lang="pt-BR" sz="900" u="none" strike="noStrike" dirty="0">
                          <a:effectLst/>
                        </a:rPr>
                        <a:t>JERUMENHA</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298714597"/>
                  </a:ext>
                </a:extLst>
              </a:tr>
              <a:tr h="173700">
                <a:tc>
                  <a:txBody>
                    <a:bodyPr/>
                    <a:lstStyle/>
                    <a:p>
                      <a:pPr algn="l" fontAlgn="b"/>
                      <a:r>
                        <a:rPr lang="pt-BR" sz="900" u="none" strike="noStrike" dirty="0">
                          <a:effectLst/>
                        </a:rPr>
                        <a:t>LAGOA DO SÍTIO</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204218792"/>
                  </a:ext>
                </a:extLst>
              </a:tr>
              <a:tr h="173700">
                <a:tc>
                  <a:txBody>
                    <a:bodyPr/>
                    <a:lstStyle/>
                    <a:p>
                      <a:pPr algn="l" fontAlgn="b"/>
                      <a:r>
                        <a:rPr lang="pt-BR" sz="900" u="none" strike="noStrike" dirty="0">
                          <a:effectLst/>
                        </a:rPr>
                        <a:t>MONTE ALEGRE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1663271401"/>
                  </a:ext>
                </a:extLst>
              </a:tr>
              <a:tr h="173700">
                <a:tc>
                  <a:txBody>
                    <a:bodyPr/>
                    <a:lstStyle/>
                    <a:p>
                      <a:pPr algn="l" fontAlgn="b"/>
                      <a:r>
                        <a:rPr lang="pt-BR" sz="900" u="none" strike="noStrike" dirty="0">
                          <a:effectLst/>
                        </a:rPr>
                        <a:t>NOVA SANTA RITA</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2074175536"/>
                  </a:ext>
                </a:extLst>
              </a:tr>
              <a:tr h="173700">
                <a:tc>
                  <a:txBody>
                    <a:bodyPr/>
                    <a:lstStyle/>
                    <a:p>
                      <a:pPr algn="l" fontAlgn="b"/>
                      <a:r>
                        <a:rPr lang="pt-BR" sz="900" u="none" strike="noStrike" dirty="0">
                          <a:effectLst/>
                        </a:rPr>
                        <a:t>PAU D'ARCO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565810908"/>
                  </a:ext>
                </a:extLst>
              </a:tr>
              <a:tr h="173700">
                <a:tc>
                  <a:txBody>
                    <a:bodyPr/>
                    <a:lstStyle/>
                    <a:p>
                      <a:pPr algn="l" fontAlgn="b"/>
                      <a:r>
                        <a:rPr lang="pt-BR" sz="900" u="none" strike="noStrike" dirty="0">
                          <a:effectLst/>
                        </a:rPr>
                        <a:t>PAULISTANA</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11</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916677613"/>
                  </a:ext>
                </a:extLst>
              </a:tr>
              <a:tr h="173700">
                <a:tc>
                  <a:txBody>
                    <a:bodyPr/>
                    <a:lstStyle/>
                    <a:p>
                      <a:pPr algn="l" fontAlgn="b"/>
                      <a:r>
                        <a:rPr lang="pt-BR" sz="900" u="none" strike="noStrike" dirty="0">
                          <a:effectLst/>
                        </a:rPr>
                        <a:t>PAVUSSU</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216536004"/>
                  </a:ext>
                </a:extLst>
              </a:tr>
              <a:tr h="173700">
                <a:tc>
                  <a:txBody>
                    <a:bodyPr/>
                    <a:lstStyle/>
                    <a:p>
                      <a:pPr algn="l" fontAlgn="b"/>
                      <a:r>
                        <a:rPr lang="pt-BR" sz="900" u="none" strike="noStrike" dirty="0">
                          <a:effectLst/>
                        </a:rPr>
                        <a:t>PEDRO LAURENTINO</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409502675"/>
                  </a:ext>
                </a:extLst>
              </a:tr>
              <a:tr h="173700">
                <a:tc>
                  <a:txBody>
                    <a:bodyPr/>
                    <a:lstStyle/>
                    <a:p>
                      <a:pPr algn="l" fontAlgn="b"/>
                      <a:r>
                        <a:rPr lang="pt-BR" sz="900" u="none" strike="noStrike" dirty="0">
                          <a:effectLst/>
                        </a:rPr>
                        <a:t>SANTA CRUZ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1844988508"/>
                  </a:ext>
                </a:extLst>
              </a:tr>
              <a:tr h="173700">
                <a:tc>
                  <a:txBody>
                    <a:bodyPr/>
                    <a:lstStyle/>
                    <a:p>
                      <a:pPr algn="l" fontAlgn="b"/>
                      <a:r>
                        <a:rPr lang="pt-BR" sz="900" u="none" strike="noStrike" dirty="0">
                          <a:effectLst/>
                        </a:rPr>
                        <a:t>SANTA FILOMENA</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286720231"/>
                  </a:ext>
                </a:extLst>
              </a:tr>
              <a:tr h="173700">
                <a:tc>
                  <a:txBody>
                    <a:bodyPr/>
                    <a:lstStyle/>
                    <a:p>
                      <a:pPr algn="l" fontAlgn="b"/>
                      <a:r>
                        <a:rPr lang="pt-BR" sz="900" u="none" strike="noStrike" dirty="0">
                          <a:effectLst/>
                        </a:rPr>
                        <a:t>SANTA LUZ</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2371913189"/>
                  </a:ext>
                </a:extLst>
              </a:tr>
              <a:tr h="173700">
                <a:tc>
                  <a:txBody>
                    <a:bodyPr/>
                    <a:lstStyle/>
                    <a:p>
                      <a:pPr algn="l" fontAlgn="b"/>
                      <a:r>
                        <a:rPr lang="pt-BR" sz="900" u="none" strike="noStrike" dirty="0">
                          <a:effectLst/>
                        </a:rPr>
                        <a:t>SANTA ROSA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53599384"/>
                  </a:ext>
                </a:extLst>
              </a:tr>
              <a:tr h="173700">
                <a:tc>
                  <a:txBody>
                    <a:bodyPr/>
                    <a:lstStyle/>
                    <a:p>
                      <a:pPr algn="l" fontAlgn="b"/>
                      <a:r>
                        <a:rPr lang="pt-BR" sz="900" u="none" strike="noStrike" dirty="0">
                          <a:effectLst/>
                        </a:rPr>
                        <a:t>SANTO ANTÔNIO DOS MILAGRES</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a:effectLst/>
                        </a:rPr>
                        <a:t>9</a:t>
                      </a:r>
                      <a:endParaRPr lang="pt-BR" sz="900" b="0" i="0" u="none" strike="noStrike">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087415117"/>
                  </a:ext>
                </a:extLst>
              </a:tr>
              <a:tr h="173700">
                <a:tc>
                  <a:txBody>
                    <a:bodyPr/>
                    <a:lstStyle/>
                    <a:p>
                      <a:pPr algn="l" fontAlgn="b"/>
                      <a:r>
                        <a:rPr lang="pt-BR" sz="900" u="none" strike="noStrike" dirty="0">
                          <a:effectLst/>
                        </a:rPr>
                        <a:t>SÃO JOÃO DA VARJOTA</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352351970"/>
                  </a:ext>
                </a:extLst>
              </a:tr>
              <a:tr h="173700">
                <a:tc>
                  <a:txBody>
                    <a:bodyPr/>
                    <a:lstStyle/>
                    <a:p>
                      <a:pPr algn="l" fontAlgn="b"/>
                      <a:r>
                        <a:rPr lang="pt-BR" sz="900" b="0" u="none" strike="noStrike" dirty="0">
                          <a:effectLst/>
                        </a:rPr>
                        <a:t>SEBASTIÃO BARROS</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1650713398"/>
                  </a:ext>
                </a:extLst>
              </a:tr>
              <a:tr h="173700">
                <a:tc>
                  <a:txBody>
                    <a:bodyPr/>
                    <a:lstStyle/>
                    <a:p>
                      <a:pPr algn="l" fontAlgn="b"/>
                      <a:r>
                        <a:rPr lang="pt-BR" sz="900" u="none" strike="noStrike" dirty="0">
                          <a:effectLst/>
                        </a:rPr>
                        <a:t>SIMÕES</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a:effectLst/>
                        </a:rPr>
                        <a:t>0</a:t>
                      </a:r>
                      <a:endParaRPr lang="pt-BR" sz="900" b="0" i="0" u="none" strike="noStrike">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490461620"/>
                  </a:ext>
                </a:extLst>
              </a:tr>
              <a:tr h="173700">
                <a:tc>
                  <a:txBody>
                    <a:bodyPr/>
                    <a:lstStyle/>
                    <a:p>
                      <a:pPr algn="l" fontAlgn="b"/>
                      <a:r>
                        <a:rPr lang="pt-BR" sz="900" u="none" strike="noStrike" dirty="0">
                          <a:effectLst/>
                        </a:rPr>
                        <a:t>SOCORRO DO PIAUÍ</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802087753"/>
                  </a:ext>
                </a:extLst>
              </a:tr>
              <a:tr h="173700">
                <a:tc>
                  <a:txBody>
                    <a:bodyPr/>
                    <a:lstStyle/>
                    <a:p>
                      <a:pPr algn="l" fontAlgn="b"/>
                      <a:r>
                        <a:rPr lang="pt-BR" sz="900" u="none" strike="noStrike" dirty="0">
                          <a:effectLst/>
                        </a:rPr>
                        <a:t>VÁRZEA BRANCA</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174760565"/>
                  </a:ext>
                </a:extLst>
              </a:tr>
              <a:tr h="173700">
                <a:tc>
                  <a:txBody>
                    <a:bodyPr/>
                    <a:lstStyle/>
                    <a:p>
                      <a:pPr algn="l" fontAlgn="b"/>
                      <a:r>
                        <a:rPr lang="pt-BR" sz="900" u="none" strike="noStrike" dirty="0">
                          <a:effectLst/>
                        </a:rPr>
                        <a:t>VERA MENDES</a:t>
                      </a:r>
                      <a:endParaRPr lang="pt-BR" sz="900" b="0" i="0" u="none" strike="noStrike" dirty="0">
                        <a:solidFill>
                          <a:srgbClr val="000000"/>
                        </a:solidFill>
                        <a:effectLst/>
                        <a:latin typeface="Calibri" panose="020F0502020204030204" pitchFamily="34" charset="0"/>
                      </a:endParaRPr>
                    </a:p>
                  </a:txBody>
                  <a:tcPr marL="6477" marR="6477" marT="6477" marB="0" anchor="ctr"/>
                </a:tc>
                <a:tc>
                  <a:txBody>
                    <a:bodyPr/>
                    <a:lstStyle/>
                    <a:p>
                      <a:pPr algn="ctr" fontAlgn="ctr"/>
                      <a:r>
                        <a:rPr lang="pt-BR" sz="900" u="none" strike="noStrike" dirty="0">
                          <a:effectLst/>
                        </a:rPr>
                        <a:t>0</a:t>
                      </a:r>
                      <a:endParaRPr lang="pt-BR" sz="900" b="0" i="0" u="none" strike="noStrike" dirty="0">
                        <a:solidFill>
                          <a:srgbClr val="000000"/>
                        </a:solidFill>
                        <a:effectLst/>
                        <a:latin typeface="Calibri Light" panose="020F0302020204030204" pitchFamily="34" charset="0"/>
                      </a:endParaRPr>
                    </a:p>
                  </a:txBody>
                  <a:tcPr marL="6477" marR="6477" marT="6477" marB="0" anchor="ctr"/>
                </a:tc>
                <a:tc>
                  <a:txBody>
                    <a:bodyPr/>
                    <a:lstStyle/>
                    <a:p>
                      <a:pPr algn="ctr" fontAlgn="ctr"/>
                      <a:r>
                        <a:rPr lang="pt-BR" sz="900" u="none" strike="noStrike" dirty="0">
                          <a:effectLst/>
                        </a:rPr>
                        <a:t>9</a:t>
                      </a:r>
                      <a:endParaRPr lang="pt-BR" sz="900" b="0" i="0" u="none" strike="noStrike" dirty="0">
                        <a:solidFill>
                          <a:srgbClr val="000000"/>
                        </a:solidFill>
                        <a:effectLst/>
                        <a:latin typeface="Calibri Light" panose="020F0302020204030204" pitchFamily="34" charset="0"/>
                      </a:endParaRPr>
                    </a:p>
                  </a:txBody>
                  <a:tcPr marL="6477" marR="6477" marT="6477" marB="0" anchor="ctr"/>
                </a:tc>
                <a:extLst>
                  <a:ext uri="{0D108BD9-81ED-4DB2-BD59-A6C34878D82A}">
                    <a16:rowId xmlns:a16="http://schemas.microsoft.com/office/drawing/2014/main" val="3920966151"/>
                  </a:ext>
                </a:extLst>
              </a:tr>
              <a:tr h="292074">
                <a:tc gridSpan="2">
                  <a:txBody>
                    <a:bodyPr/>
                    <a:lstStyle/>
                    <a:p>
                      <a:pPr algn="ctr" fontAlgn="b"/>
                      <a:r>
                        <a:rPr lang="pt-BR" sz="900" b="1" i="0" u="none" strike="noStrike" dirty="0">
                          <a:solidFill>
                            <a:schemeClr val="bg1"/>
                          </a:solidFill>
                          <a:effectLst/>
                          <a:latin typeface="Calibri" panose="020F0502020204030204" pitchFamily="34" charset="0"/>
                        </a:rPr>
                        <a:t>TOTAL DE MUNICÍPIOS</a:t>
                      </a:r>
                    </a:p>
                  </a:txBody>
                  <a:tcPr marL="6477" marR="6477" marT="6477" marB="0" anchor="ctr">
                    <a:solidFill>
                      <a:schemeClr val="accent3"/>
                    </a:solidFill>
                  </a:tcPr>
                </a:tc>
                <a:tc hMerge="1">
                  <a:txBody>
                    <a:bodyPr/>
                    <a:lstStyle/>
                    <a:p>
                      <a:pPr algn="ctr" fontAlgn="ctr"/>
                      <a:endParaRPr lang="pt-BR" sz="700" b="0" i="0" u="none" strike="noStrike" dirty="0">
                        <a:solidFill>
                          <a:schemeClr val="bg1"/>
                        </a:solidFill>
                        <a:effectLst/>
                        <a:latin typeface="Calibri Light" panose="020F0302020204030204" pitchFamily="34" charset="0"/>
                      </a:endParaRPr>
                    </a:p>
                  </a:txBody>
                  <a:tcPr marL="6477" marR="6477" marT="6477" marB="0" anchor="ctr">
                    <a:solidFill>
                      <a:schemeClr val="accent3"/>
                    </a:solidFill>
                  </a:tcPr>
                </a:tc>
                <a:tc>
                  <a:txBody>
                    <a:bodyPr/>
                    <a:lstStyle/>
                    <a:p>
                      <a:pPr algn="ctr" fontAlgn="ctr"/>
                      <a:r>
                        <a:rPr lang="pt-BR" sz="900" b="1" i="0" u="none" strike="noStrike" dirty="0">
                          <a:solidFill>
                            <a:schemeClr val="bg1"/>
                          </a:solidFill>
                          <a:effectLst/>
                          <a:latin typeface="Calibri Light" panose="020F0302020204030204" pitchFamily="34" charset="0"/>
                        </a:rPr>
                        <a:t>27</a:t>
                      </a:r>
                    </a:p>
                  </a:txBody>
                  <a:tcPr marL="6477" marR="6477" marT="6477" marB="0" anchor="ctr">
                    <a:solidFill>
                      <a:schemeClr val="accent3"/>
                    </a:solidFill>
                  </a:tcPr>
                </a:tc>
                <a:extLst>
                  <a:ext uri="{0D108BD9-81ED-4DB2-BD59-A6C34878D82A}">
                    <a16:rowId xmlns:a16="http://schemas.microsoft.com/office/drawing/2014/main" val="3978083477"/>
                  </a:ext>
                </a:extLst>
              </a:tr>
            </a:tbl>
          </a:graphicData>
        </a:graphic>
      </p:graphicFrame>
      <p:pic>
        <p:nvPicPr>
          <p:cNvPr id="11" name="Imagem 10">
            <a:extLst>
              <a:ext uri="{FF2B5EF4-FFF2-40B4-BE49-F238E27FC236}">
                <a16:creationId xmlns:a16="http://schemas.microsoft.com/office/drawing/2014/main" id="{91D36769-FD84-7C12-2728-A460933FA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231" y="1155256"/>
            <a:ext cx="3883398" cy="5602530"/>
          </a:xfrm>
          <a:prstGeom prst="rect">
            <a:avLst/>
          </a:prstGeom>
        </p:spPr>
      </p:pic>
    </p:spTree>
    <p:extLst>
      <p:ext uri="{BB962C8B-B14F-4D97-AF65-F5344CB8AC3E}">
        <p14:creationId xmlns:p14="http://schemas.microsoft.com/office/powerpoint/2010/main" val="117954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F1D37ED-4EF4-1DB2-AE7B-B6B5E950598C}"/>
              </a:ext>
            </a:extLst>
          </p:cNvPr>
          <p:cNvSpPr>
            <a:spLocks noGrp="1"/>
          </p:cNvSpPr>
          <p:nvPr>
            <p:ph type="title"/>
          </p:nvPr>
        </p:nvSpPr>
        <p:spPr>
          <a:xfrm>
            <a:off x="1898373" y="746968"/>
            <a:ext cx="9998766" cy="399620"/>
          </a:xfrm>
        </p:spPr>
        <p:txBody>
          <a:bodyPr>
            <a:noAutofit/>
          </a:bodyPr>
          <a:lstStyle/>
          <a:p>
            <a:pPr>
              <a:lnSpc>
                <a:spcPct val="107000"/>
              </a:lnSpc>
              <a:spcAft>
                <a:spcPts val="800"/>
              </a:spcAft>
            </a:pPr>
            <a:r>
              <a:rPr lang="pt-BR" sz="1800" b="1" kern="100" dirty="0">
                <a:effectLst/>
                <a:latin typeface="Century Gothic" panose="020B0502020202020204" pitchFamily="34" charset="0"/>
                <a:ea typeface="Calibri" panose="020F0502020204030204" pitchFamily="34" charset="0"/>
                <a:cs typeface="Times New Roman" panose="02020603050405020304" pitchFamily="18" charset="0"/>
              </a:rPr>
              <a:t>INTERSECCIONALIDADE DE RAÇA, COR E ETNIA</a:t>
            </a:r>
          </a:p>
        </p:txBody>
      </p:sp>
      <p:sp>
        <p:nvSpPr>
          <p:cNvPr id="3" name="Espaço Reservado para Conteúdo 2">
            <a:extLst>
              <a:ext uri="{FF2B5EF4-FFF2-40B4-BE49-F238E27FC236}">
                <a16:creationId xmlns:a16="http://schemas.microsoft.com/office/drawing/2014/main" id="{C9B65DC4-D4A8-B483-E1F6-E661E6F68CBC}"/>
              </a:ext>
            </a:extLst>
          </p:cNvPr>
          <p:cNvSpPr>
            <a:spLocks noGrp="1"/>
          </p:cNvSpPr>
          <p:nvPr>
            <p:ph idx="1"/>
          </p:nvPr>
        </p:nvSpPr>
        <p:spPr>
          <a:xfrm>
            <a:off x="1898373" y="1323704"/>
            <a:ext cx="9884323" cy="2403566"/>
          </a:xfrm>
        </p:spPr>
        <p:txBody>
          <a:bodyPr>
            <a:noAutofit/>
          </a:bodyPr>
          <a:lstStyle/>
          <a:p>
            <a:pPr marL="106680" indent="0" algn="just">
              <a:lnSpc>
                <a:spcPct val="107000"/>
              </a:lnSpc>
              <a:spcBef>
                <a:spcPts val="1125"/>
              </a:spcBef>
              <a:spcAft>
                <a:spcPts val="1125"/>
              </a:spcAft>
              <a:buNone/>
            </a:pPr>
            <a:r>
              <a:rPr lang="pt-BR" sz="1400" kern="100" dirty="0">
                <a:effectLst/>
                <a:latin typeface="+mj-lt"/>
                <a:ea typeface="Calibri" panose="020F0502020204030204" pitchFamily="34" charset="0"/>
                <a:cs typeface="Times New Roman" panose="02020603050405020304" pitchFamily="18" charset="0"/>
              </a:rPr>
              <a:t>O Censo 2022 do Instituto Brasileiro de Geografia e Estatística (IBGE) mostra que </a:t>
            </a:r>
            <a:r>
              <a:rPr lang="pt-BR" sz="1400" b="1" kern="100" dirty="0">
                <a:effectLst/>
                <a:latin typeface="+mj-lt"/>
                <a:ea typeface="Calibri" panose="020F0502020204030204" pitchFamily="34" charset="0"/>
                <a:cs typeface="Times New Roman" panose="02020603050405020304" pitchFamily="18" charset="0"/>
              </a:rPr>
              <a:t>55,5% da população se identifica como preta ou parda no Brasil e 51,5% são mulheres</a:t>
            </a:r>
            <a:r>
              <a:rPr lang="pt-BR" sz="1400" kern="100" dirty="0">
                <a:effectLst/>
                <a:latin typeface="+mj-lt"/>
                <a:ea typeface="Calibri" panose="020F0502020204030204" pitchFamily="34" charset="0"/>
                <a:cs typeface="Times New Roman" panose="02020603050405020304" pitchFamily="18" charset="0"/>
              </a:rPr>
              <a:t>. Dentre os eleitos para a Câmara dos Deputados em </a:t>
            </a:r>
            <a:r>
              <a:rPr lang="pt-BR" sz="1400" b="1" kern="100" dirty="0">
                <a:effectLst/>
                <a:latin typeface="+mj-lt"/>
                <a:ea typeface="Calibri" panose="020F0502020204030204" pitchFamily="34" charset="0"/>
                <a:cs typeface="Times New Roman" panose="02020603050405020304" pitchFamily="18" charset="0"/>
              </a:rPr>
              <a:t>2022</a:t>
            </a:r>
            <a:r>
              <a:rPr lang="pt-BR" sz="1400" kern="100" dirty="0">
                <a:effectLst/>
                <a:latin typeface="+mj-lt"/>
                <a:ea typeface="Calibri" panose="020F0502020204030204" pitchFamily="34" charset="0"/>
                <a:cs typeface="Times New Roman" panose="02020603050405020304" pitchFamily="18" charset="0"/>
              </a:rPr>
              <a:t>, somente </a:t>
            </a:r>
            <a:r>
              <a:rPr lang="pt-BR" sz="1400" b="1" kern="100" dirty="0">
                <a:effectLst/>
                <a:latin typeface="+mj-lt"/>
                <a:ea typeface="Calibri" panose="020F0502020204030204" pitchFamily="34" charset="0"/>
                <a:cs typeface="Times New Roman" panose="02020603050405020304" pitchFamily="18" charset="0"/>
              </a:rPr>
              <a:t>17,7% eram mulheres e 26,3% eram negros</a:t>
            </a:r>
            <a:r>
              <a:rPr lang="pt-BR" sz="1400" kern="100" dirty="0">
                <a:effectLst/>
                <a:latin typeface="+mj-lt"/>
                <a:ea typeface="Calibri" panose="020F0502020204030204" pitchFamily="34" charset="0"/>
                <a:cs typeface="Times New Roman" panose="02020603050405020304" pitchFamily="18" charset="0"/>
              </a:rPr>
              <a:t>.</a:t>
            </a:r>
          </a:p>
          <a:p>
            <a:pPr marL="106680" indent="0" algn="just">
              <a:lnSpc>
                <a:spcPct val="107000"/>
              </a:lnSpc>
              <a:spcBef>
                <a:spcPts val="1125"/>
              </a:spcBef>
              <a:spcAft>
                <a:spcPts val="1125"/>
              </a:spcAft>
              <a:buNone/>
            </a:pPr>
            <a:r>
              <a:rPr lang="pt-BR" sz="1200" kern="100" dirty="0">
                <a:solidFill>
                  <a:srgbClr val="FF0000"/>
                </a:solidFill>
                <a:effectLst/>
                <a:latin typeface="+mj-lt"/>
                <a:ea typeface="Calibri" panose="020F0502020204030204" pitchFamily="34" charset="0"/>
                <a:cs typeface="Times New Roman" panose="02020603050405020304" pitchFamily="18" charset="0"/>
              </a:rPr>
              <a:t>(Fonte: https://www.osul.com.br/eleicoes-2024-nova-regra-vai-premiar-partidos-com-mais-votos-para-mulheres-e-negros/)</a:t>
            </a:r>
            <a:endParaRPr lang="pt-BR" sz="1400" kern="100" dirty="0">
              <a:solidFill>
                <a:srgbClr val="FF0000"/>
              </a:solidFill>
              <a:effectLst/>
              <a:latin typeface="+mj-lt"/>
              <a:ea typeface="Calibri" panose="020F0502020204030204" pitchFamily="34" charset="0"/>
              <a:cs typeface="Times New Roman" panose="02020603050405020304" pitchFamily="18" charset="0"/>
            </a:endParaRPr>
          </a:p>
          <a:p>
            <a:pPr marL="106680" indent="0" algn="just">
              <a:lnSpc>
                <a:spcPct val="107000"/>
              </a:lnSpc>
              <a:spcBef>
                <a:spcPts val="1125"/>
              </a:spcBef>
              <a:spcAft>
                <a:spcPts val="1125"/>
              </a:spcAft>
              <a:buNone/>
            </a:pPr>
            <a:endParaRPr lang="pt-BR" sz="1600" b="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962122"/>
      </p:ext>
    </p:extLst>
  </p:cSld>
  <p:clrMapOvr>
    <a:masterClrMapping/>
  </p:clrMapOvr>
</p:sld>
</file>

<file path=ppt/theme/theme1.xml><?xml version="1.0" encoding="utf-8"?>
<a:theme xmlns:a="http://schemas.openxmlformats.org/drawingml/2006/main" name="Cacho">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TM02892315[[fn=Cacho]]</Template>
  <TotalTime>22331</TotalTime>
  <Words>5526</Words>
  <Application>Microsoft Office PowerPoint</Application>
  <PresentationFormat>Widescreen</PresentationFormat>
  <Paragraphs>1069</Paragraphs>
  <Slides>32</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32</vt:i4>
      </vt:variant>
    </vt:vector>
  </HeadingPairs>
  <TitlesOfParts>
    <vt:vector size="42" baseType="lpstr">
      <vt:lpstr>Aptos</vt:lpstr>
      <vt:lpstr>Arial</vt:lpstr>
      <vt:lpstr>Arial, sans-serif</vt:lpstr>
      <vt:lpstr>Calibri</vt:lpstr>
      <vt:lpstr>Calibri Light</vt:lpstr>
      <vt:lpstr>Century Gothic</vt:lpstr>
      <vt:lpstr>Roboto</vt:lpstr>
      <vt:lpstr>Times New Roman</vt:lpstr>
      <vt:lpstr>Wingdings 3</vt:lpstr>
      <vt:lpstr>Cacho</vt:lpstr>
      <vt:lpstr>SEMINÁRIO Eleições Municipais 2024:  Financiamento de Campanha e Prestação de Contas  PAINEL TEMÁTICO Financiamento Público de Campanha e a Participação Feminina na Política</vt:lpstr>
      <vt:lpstr>CONTEXTUALIZAÇÃO DAS ELEIÇÕES NO PIAUÍ</vt:lpstr>
      <vt:lpstr>Apresentação do PowerPoint</vt:lpstr>
      <vt:lpstr>Apresentação do PowerPoint</vt:lpstr>
      <vt:lpstr>Apresentação do PowerPoint</vt:lpstr>
      <vt:lpstr>Apresentação do PowerPoint</vt:lpstr>
      <vt:lpstr>RANKING DAS VEREADORAS ELEITAS NO PIAUÍ NAS ELEIÇÕES 2020 MUNICÍPIOS COM ÍNDICE ACIMA DE 30%</vt:lpstr>
      <vt:lpstr>MUNICÍPIOS DO PIAUÍ SEM PREFEITAS E VEREADORAS ELEITAS NAS ELEIÇÕES 2020</vt:lpstr>
      <vt:lpstr>INTERSECCIONALIDADE DE RAÇA, COR E ETNIA</vt:lpstr>
      <vt:lpstr>RECURSOS DE CAMPANHA LIBERADOS PARA MULHERES (FEFC+FP) ESFERA: NACIONAL; ANO: 2020</vt:lpstr>
      <vt:lpstr>RECURSOS DE CAMPANHA LIBERADOS PARA MULHERES (FEFC+FP) ESFERA: NACIONAL; ANO: 2020</vt:lpstr>
      <vt:lpstr>RECURSOS DE CAMPANHA LIBERADOS PARA MULHERES (FEFC+FP) ESFERA: NACIONAL; ANO: 2022</vt:lpstr>
      <vt:lpstr>RECURSOS DE CAMPANHA LIBERADOS PARA MULHERES (FEFC+FP) ESFERA: NACIONAL; ANO: 2022</vt:lpstr>
      <vt:lpstr>Apresentação do PowerPoint</vt:lpstr>
      <vt:lpstr>ORDEM CRONOLÓGICA DOS TIPOS DE RECURSOS DE FINANCIAMENTO DE CAMPANHAS</vt:lpstr>
      <vt:lpstr>DIFERENÇA ENTRE O FUNDO ELEITORAL E O FUNDO PARTIDÁRIO</vt:lpstr>
      <vt:lpstr>DEFINIÇÃO DO VALOR DISTRIBUÍDO PELO FUNDO ELEITORAL</vt:lpstr>
      <vt:lpstr>CRITÉRIOS DE RATEIO DO FUNDO ELEITORAL ENTRE OS PARTIDOS  (ART. 16-D, LEI Nº 9.504/1997 E ART. 5º, DA RES. TSE Nº 23.605/2019)</vt:lpstr>
      <vt:lpstr>COMO O PARTIDO DEFINE O USO DO VALOR REPASSADO ÀS CAMPANHAS</vt:lpstr>
      <vt:lpstr>CALENDÁRIO ELEITORAL</vt:lpstr>
      <vt:lpstr>FINANCIAMENTO DE CAMPANHAS DE CANDIDATAS</vt:lpstr>
      <vt:lpstr>MEDIDAS DE INCENTIVO E PROMOÇÃO DA PARTICIPAÇÃO FEMININA NA POLÍTICA</vt:lpstr>
      <vt:lpstr>MEDIDAS DE INCENTIVO E PROMOÇÃO DA PARTICIPAÇÃO FEMININA NA POLÍTICA</vt:lpstr>
      <vt:lpstr>MEDIDAS DE INCENTIVO E PROMOÇÃO DA PARTICIPAÇÃO FEMININA NA POLÍTICA</vt:lpstr>
      <vt:lpstr>MEDIDAS DE INCENTIVO E PROMOÇÃO DA PARTICIPAÇÃO FEMININA NA POLÍTICA</vt:lpstr>
      <vt:lpstr>MEDIDAS DE INCENTIVO E PROMOÇÃO DA PARTICIPAÇÃO FEMININA NA POLÍTICA</vt:lpstr>
      <vt:lpstr>MEDIDAS DE INCENTIVO E PROMOÇÃO DA PARTICIPAÇÃO FEMININA NA POLÍTICA</vt:lpstr>
      <vt:lpstr>MEDIDAS DE INCENTIVO E PROMOÇÃO DA PARTICIPAÇÃO FEMININA NA POLÍTICA</vt:lpstr>
      <vt:lpstr>MEDIDAS DE INCENTIVO E PROMOÇÃO DA PARTICIPAÇÃO FEMININA NA POLÍTICA</vt:lpstr>
      <vt:lpstr>MEDIDAS DE INCENTIVO E PROMOÇÃO DA PARTICIPAÇÃO FEMININA NA POLÍTICA</vt:lpstr>
      <vt:lpstr>CONSIDERAÇÕES FINAIS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Gleidson Cavalcanti de Lima</dc:creator>
  <cp:lastModifiedBy>Arsênio Almeida Martins</cp:lastModifiedBy>
  <cp:revision>409</cp:revision>
  <cp:lastPrinted>2024-06-09T11:43:32Z</cp:lastPrinted>
  <dcterms:created xsi:type="dcterms:W3CDTF">2020-12-03T16:34:10Z</dcterms:created>
  <dcterms:modified xsi:type="dcterms:W3CDTF">2024-06-10T09:25:59Z</dcterms:modified>
</cp:coreProperties>
</file>