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Muli" charset="0"/>
      <p:regular r:id="rId12"/>
    </p:embeddedFont>
    <p:embeddedFont>
      <p:font typeface="Calibri" pitchFamily="34" charset="0"/>
      <p:regular r:id="rId13"/>
      <p:bold r:id="rId14"/>
      <p:italic r:id="rId15"/>
      <p:boldItalic r:id="rId16"/>
    </p:embeddedFont>
    <p:embeddedFont>
      <p:font typeface="Muli Semi-Bold" charset="0"/>
      <p:regular r:id="rId17"/>
    </p:embeddedFont>
    <p:embeddedFont>
      <p:font typeface="Muli Heavy" charset="0"/>
      <p:regular r:id="rId18"/>
    </p:embeddedFont>
    <p:embeddedFont>
      <p:font typeface="Muli Bold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128" autoAdjust="0"/>
  </p:normalViewPr>
  <p:slideViewPr>
    <p:cSldViewPr>
      <p:cViewPr>
        <p:scale>
          <a:sx n="66" d="100"/>
          <a:sy n="66" d="100"/>
        </p:scale>
        <p:origin x="18" y="9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jjmarques2014@yahoo.com.b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32912" y="6667500"/>
            <a:ext cx="3799987" cy="3505965"/>
          </a:xfrm>
          <a:custGeom>
            <a:avLst/>
            <a:gdLst/>
            <a:ahLst/>
            <a:cxnLst/>
            <a:rect l="l" t="t" r="r" b="b"/>
            <a:pathLst>
              <a:path w="3799987" h="3371529">
                <a:moveTo>
                  <a:pt x="0" y="0"/>
                </a:moveTo>
                <a:lnTo>
                  <a:pt x="3799986" y="0"/>
                </a:lnTo>
                <a:lnTo>
                  <a:pt x="3799986" y="3371529"/>
                </a:lnTo>
                <a:lnTo>
                  <a:pt x="0" y="3371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5541" r="-22677" b="-10370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4295222"/>
            <a:ext cx="16230600" cy="1471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71"/>
              </a:lnSpc>
            </a:pPr>
            <a:r>
              <a:rPr lang="en-US" sz="11071" b="1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AGRO</a:t>
            </a:r>
            <a:r>
              <a:rPr lang="en-US" sz="11071" b="1">
                <a:solidFill>
                  <a:srgbClr val="7ED957"/>
                </a:solidFill>
                <a:latin typeface="Muli Bold"/>
                <a:ea typeface="Muli Bold"/>
                <a:cs typeface="Muli Bold"/>
                <a:sym typeface="Muli Bold"/>
              </a:rPr>
              <a:t>CONTABILIDADE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5700383"/>
            <a:ext cx="16230600" cy="593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0"/>
              </a:lnSpc>
            </a:pPr>
            <a:r>
              <a:rPr lang="en-US" sz="3483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DESAFIOS E OPORTUNIDADES DA TRIBUTAÇÃO NO AGRONEGÓCIO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674668" y="6868210"/>
            <a:ext cx="758413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dirty="0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José </a:t>
            </a:r>
            <a:r>
              <a:rPr lang="en-US" sz="3399" b="1" dirty="0" err="1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Joaquim</a:t>
            </a:r>
            <a:r>
              <a:rPr lang="en-US" sz="3399" b="1" dirty="0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 Marques </a:t>
            </a:r>
            <a:r>
              <a:rPr lang="en-US" sz="3399" b="1" dirty="0" smtClean="0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– </a:t>
            </a:r>
            <a:r>
              <a:rPr lang="en-US" sz="3399" b="1" dirty="0" err="1" smtClean="0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Contador</a:t>
            </a:r>
            <a:endParaRPr lang="en-US" sz="3399" b="1" dirty="0" smtClean="0">
              <a:solidFill>
                <a:srgbClr val="FFFFFF"/>
              </a:solidFill>
              <a:latin typeface="Muli Bold"/>
              <a:ea typeface="Muli Bold"/>
              <a:cs typeface="Muli Bold"/>
              <a:sym typeface="Muli Bold"/>
            </a:endParaRPr>
          </a:p>
          <a:p>
            <a:pPr algn="ctr">
              <a:lnSpc>
                <a:spcPts val="4759"/>
              </a:lnSpc>
            </a:pPr>
            <a:r>
              <a:rPr lang="en-US" sz="3399" b="1" dirty="0" smtClean="0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  <a:hlinkClick r:id="rId4"/>
              </a:rPr>
              <a:t>jjmarques2014@yahoo.com.br</a:t>
            </a:r>
            <a:endParaRPr lang="en-US" sz="3399" b="1" dirty="0" smtClean="0">
              <a:solidFill>
                <a:srgbClr val="FFFFFF"/>
              </a:solidFill>
              <a:latin typeface="Muli Bold"/>
              <a:ea typeface="Muli Bold"/>
              <a:cs typeface="Muli Bold"/>
              <a:sym typeface="Muli Bold"/>
            </a:endParaRPr>
          </a:p>
          <a:p>
            <a:pPr algn="ctr">
              <a:lnSpc>
                <a:spcPts val="4759"/>
              </a:lnSpc>
            </a:pPr>
            <a:r>
              <a:rPr lang="en-US" sz="3399" b="1" dirty="0" smtClean="0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86 98800-9381</a:t>
            </a:r>
            <a:endParaRPr lang="en-US" sz="3399" b="1" dirty="0">
              <a:solidFill>
                <a:srgbClr val="FFFFFF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010723" y="1171575"/>
            <a:ext cx="14266555" cy="4860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99"/>
              </a:lnSpc>
              <a:spcBef>
                <a:spcPct val="0"/>
              </a:spcBef>
            </a:pPr>
            <a:r>
              <a:rPr lang="en-US" sz="7599" b="1" dirty="0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"A </a:t>
            </a:r>
            <a:r>
              <a:rPr lang="en-US" sz="7599" b="1" u="none" dirty="0" err="1">
                <a:solidFill>
                  <a:srgbClr val="54C286"/>
                </a:solidFill>
                <a:latin typeface="Muli Heavy"/>
                <a:ea typeface="Muli Heavy"/>
                <a:cs typeface="Muli Heavy"/>
                <a:sym typeface="Muli Heavy"/>
              </a:rPr>
              <a:t>Agricultura</a:t>
            </a:r>
            <a:r>
              <a:rPr lang="en-US" sz="7599" b="1" u="none" dirty="0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 é a arte de cultivar o solo, plantar </a:t>
            </a:r>
            <a:r>
              <a:rPr lang="en-US" sz="7599" b="1" u="none" dirty="0" err="1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sementes</a:t>
            </a:r>
            <a:r>
              <a:rPr lang="en-US" sz="7599" b="1" u="none" dirty="0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 </a:t>
            </a:r>
            <a:r>
              <a:rPr lang="en-US" sz="7599" b="1" u="none" dirty="0" smtClean="0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e </a:t>
            </a:r>
            <a:r>
              <a:rPr lang="en-US" sz="7599" b="1" u="none" dirty="0" err="1" smtClean="0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colher</a:t>
            </a:r>
            <a:r>
              <a:rPr lang="en-US" sz="7599" b="1" u="none" dirty="0" smtClean="0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 </a:t>
            </a:r>
            <a:r>
              <a:rPr lang="en-US" sz="7599" b="1" u="none" dirty="0" err="1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resultados</a:t>
            </a:r>
            <a:r>
              <a:rPr lang="en-US" sz="7599" b="1" u="none" dirty="0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. A </a:t>
            </a:r>
            <a:r>
              <a:rPr lang="en-US" sz="7599" b="1" u="none" dirty="0" err="1">
                <a:solidFill>
                  <a:srgbClr val="54C286"/>
                </a:solidFill>
                <a:latin typeface="Muli Heavy"/>
                <a:ea typeface="Muli Heavy"/>
                <a:cs typeface="Muli Heavy"/>
                <a:sym typeface="Muli Heavy"/>
              </a:rPr>
              <a:t>Contabilidade</a:t>
            </a:r>
            <a:r>
              <a:rPr lang="en-US" sz="7599" b="1" u="none" dirty="0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 é a </a:t>
            </a:r>
            <a:r>
              <a:rPr lang="en-US" sz="7599" b="1" u="none" dirty="0" err="1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ciência</a:t>
            </a:r>
            <a:r>
              <a:rPr lang="en-US" sz="7599" b="1" u="none" dirty="0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 de cultivar o </a:t>
            </a:r>
            <a:r>
              <a:rPr lang="en-US" sz="7599" b="1" u="none" dirty="0" err="1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lucro</a:t>
            </a:r>
            <a:r>
              <a:rPr lang="en-US" sz="7599" b="1" u="none" dirty="0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."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826506" y="6328763"/>
            <a:ext cx="4634988" cy="691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22"/>
              </a:lnSpc>
              <a:spcBef>
                <a:spcPct val="0"/>
              </a:spcBef>
            </a:pPr>
            <a:r>
              <a:rPr lang="en-US" sz="4087" b="1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OBRIGADO! </a:t>
            </a:r>
          </a:p>
        </p:txBody>
      </p:sp>
      <p:sp>
        <p:nvSpPr>
          <p:cNvPr id="5" name="Freeform 5"/>
          <p:cNvSpPr/>
          <p:nvPr/>
        </p:nvSpPr>
        <p:spPr>
          <a:xfrm>
            <a:off x="6665611" y="6031864"/>
            <a:ext cx="4795883" cy="4255136"/>
          </a:xfrm>
          <a:custGeom>
            <a:avLst/>
            <a:gdLst/>
            <a:ahLst/>
            <a:cxnLst/>
            <a:rect l="l" t="t" r="r" b="b"/>
            <a:pathLst>
              <a:path w="4795883" h="4255136">
                <a:moveTo>
                  <a:pt x="0" y="0"/>
                </a:moveTo>
                <a:lnTo>
                  <a:pt x="4795883" y="0"/>
                </a:lnTo>
                <a:lnTo>
                  <a:pt x="4795883" y="4255136"/>
                </a:lnTo>
                <a:lnTo>
                  <a:pt x="0" y="42551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5541" r="-22677" b="-103703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"/>
          </a:xfrm>
          <a:prstGeom prst="rect">
            <a:avLst/>
          </a:prstGeom>
          <a:solidFill>
            <a:srgbClr val="21593B"/>
          </a:solidFill>
        </p:spPr>
      </p:sp>
      <p:sp>
        <p:nvSpPr>
          <p:cNvPr id="3" name="TextBox 3"/>
          <p:cNvSpPr txBox="1"/>
          <p:nvPr/>
        </p:nvSpPr>
        <p:spPr>
          <a:xfrm>
            <a:off x="1976953" y="2139587"/>
            <a:ext cx="9535357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b="1">
                <a:solidFill>
                  <a:srgbClr val="191818"/>
                </a:solidFill>
                <a:latin typeface="Muli Heavy"/>
                <a:ea typeface="Muli Heavy"/>
                <a:cs typeface="Muli Heavy"/>
                <a:sym typeface="Muli Heavy"/>
              </a:rPr>
              <a:t>TÓPICOS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402136" y="5918835"/>
            <a:ext cx="10857164" cy="2920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91818"/>
                </a:solidFill>
                <a:latin typeface="Muli"/>
                <a:ea typeface="Muli"/>
                <a:cs typeface="Muli"/>
                <a:sym typeface="Muli"/>
              </a:rPr>
              <a:t>TIPOS DE EMPRESAS;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91818"/>
                </a:solidFill>
                <a:latin typeface="Muli"/>
                <a:ea typeface="Muli"/>
                <a:cs typeface="Muli"/>
                <a:sym typeface="Muli"/>
              </a:rPr>
              <a:t>NATUREZA JURÍDICA;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91818"/>
                </a:solidFill>
                <a:latin typeface="Muli"/>
                <a:ea typeface="Muli"/>
                <a:cs typeface="Muli"/>
                <a:sym typeface="Muli"/>
              </a:rPr>
              <a:t>PORTE DA EMPRESA;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91818"/>
                </a:solidFill>
                <a:latin typeface="Muli"/>
                <a:ea typeface="Muli"/>
                <a:cs typeface="Muli"/>
                <a:sym typeface="Muli"/>
              </a:rPr>
              <a:t>REGIME TRIBUTÁRIO; 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91818"/>
                </a:solidFill>
                <a:latin typeface="Muli"/>
                <a:ea typeface="Muli"/>
                <a:cs typeface="Muli"/>
                <a:sym typeface="Muli"/>
              </a:rPr>
              <a:t>EXEMPLOS DE ATIVIDADES DO AGRONEGÓCIO; 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91818"/>
                </a:solidFill>
                <a:latin typeface="Muli"/>
                <a:ea typeface="Muli"/>
                <a:cs typeface="Muli"/>
                <a:sym typeface="Muli"/>
              </a:rPr>
              <a:t>PRINCIPAIS IMPOSTOS NA TRIBUTAÇÃO DO AGRONEGOCIO;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91818"/>
                </a:solidFill>
                <a:latin typeface="Muli"/>
                <a:ea typeface="Muli"/>
                <a:cs typeface="Muli"/>
                <a:sym typeface="Muli"/>
              </a:rPr>
              <a:t>DICAS PARA REDUZIR A CARGA TRIBUTÁRIA DO AGRONEGÓCIO.</a:t>
            </a:r>
          </a:p>
        </p:txBody>
      </p:sp>
      <p:sp>
        <p:nvSpPr>
          <p:cNvPr id="5" name="AutoShape 5"/>
          <p:cNvSpPr/>
          <p:nvPr/>
        </p:nvSpPr>
        <p:spPr>
          <a:xfrm>
            <a:off x="0" y="0"/>
            <a:ext cx="1028700" cy="10287000"/>
          </a:xfrm>
          <a:prstGeom prst="rect">
            <a:avLst/>
          </a:prstGeom>
          <a:solidFill>
            <a:srgbClr val="21593B"/>
          </a:solid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rgbClr val="21593B"/>
          </a:solidFill>
        </p:spPr>
      </p:sp>
      <p:sp>
        <p:nvSpPr>
          <p:cNvPr id="3" name="TextBox 3"/>
          <p:cNvSpPr txBox="1"/>
          <p:nvPr/>
        </p:nvSpPr>
        <p:spPr>
          <a:xfrm>
            <a:off x="1028700" y="3062418"/>
            <a:ext cx="7289690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b="1">
                <a:solidFill>
                  <a:srgbClr val="54C286"/>
                </a:solidFill>
                <a:latin typeface="Muli Bold"/>
                <a:ea typeface="Muli Bold"/>
                <a:cs typeface="Muli Bold"/>
                <a:sym typeface="Muli Bold"/>
              </a:rPr>
              <a:t>TIPOS DE </a:t>
            </a:r>
            <a:r>
              <a:rPr lang="en-US" sz="8000" b="1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EMPRESAS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621596" y="3240405"/>
            <a:ext cx="6637704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191818"/>
                </a:solidFill>
                <a:latin typeface="Muli"/>
                <a:ea typeface="Muli"/>
                <a:cs typeface="Muli"/>
                <a:sym typeface="Muli"/>
              </a:rPr>
              <a:t>• PESSOA FÍSICA;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191818"/>
              </a:solidFill>
              <a:latin typeface="Muli"/>
              <a:ea typeface="Muli"/>
              <a:cs typeface="Muli"/>
              <a:sym typeface="Muli"/>
            </a:endParaRP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191818"/>
                </a:solidFill>
                <a:latin typeface="Muli"/>
                <a:ea typeface="Muli"/>
                <a:cs typeface="Muli"/>
                <a:sym typeface="Muli"/>
              </a:rPr>
              <a:t>• PESSOA JURÍDICA.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175420" y="990600"/>
            <a:ext cx="9937160" cy="829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9"/>
              </a:lnSpc>
            </a:pPr>
            <a:r>
              <a:rPr lang="en-US" sz="5199" b="1">
                <a:solidFill>
                  <a:srgbClr val="191818"/>
                </a:solidFill>
                <a:latin typeface="Muli Heavy"/>
                <a:ea typeface="Muli Heavy"/>
                <a:cs typeface="Muli Heavy"/>
                <a:sym typeface="Muli Heavy"/>
              </a:rPr>
              <a:t>NATUREZA </a:t>
            </a:r>
            <a:r>
              <a:rPr lang="en-US" sz="5199" b="1">
                <a:solidFill>
                  <a:srgbClr val="54C286"/>
                </a:solidFill>
                <a:latin typeface="Muli Heavy"/>
                <a:ea typeface="Muli Heavy"/>
                <a:cs typeface="Muli Heavy"/>
                <a:sym typeface="Muli Heavy"/>
              </a:rPr>
              <a:t>JURÍDICA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188199" y="3528695"/>
            <a:ext cx="6918201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• EMPRESÁRIO INDIVIDUAL;</a:t>
            </a:r>
          </a:p>
          <a:p>
            <a:pPr algn="just">
              <a:lnSpc>
                <a:spcPts val="3640"/>
              </a:lnSpc>
            </a:pPr>
            <a:endParaRPr lang="en-US" sz="2600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>
              <a:lnSpc>
                <a:spcPts val="3640"/>
              </a:lnSpc>
            </a:pPr>
            <a:r>
              <a:rPr lang="en-US" sz="26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• SOCIEDADE </a:t>
            </a:r>
            <a:r>
              <a:rPr lang="en-US" sz="2600" dirty="0" smtClea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EMPRESÁRIA LIMITADA</a:t>
            </a:r>
            <a:r>
              <a:rPr lang="en-US" sz="26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;</a:t>
            </a:r>
          </a:p>
          <a:p>
            <a:pPr algn="just">
              <a:lnSpc>
                <a:spcPts val="3640"/>
              </a:lnSpc>
            </a:pPr>
            <a:endParaRPr lang="en-US" sz="2600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3640"/>
              </a:lnSpc>
            </a:pPr>
            <a:r>
              <a:rPr lang="en-US" sz="26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• SOCIEDADE ANÔNIMA;</a:t>
            </a:r>
          </a:p>
          <a:p>
            <a:pPr algn="just">
              <a:lnSpc>
                <a:spcPts val="3640"/>
              </a:lnSpc>
            </a:pPr>
            <a:endParaRPr lang="en-US" sz="2600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3640"/>
              </a:lnSpc>
            </a:pPr>
            <a:r>
              <a:rPr lang="en-US" sz="26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• COOPERATIVA.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824613"/>
          </a:xfrm>
          <a:custGeom>
            <a:avLst/>
            <a:gdLst/>
            <a:ahLst/>
            <a:cxnLst/>
            <a:rect l="l" t="t" r="r" b="b"/>
            <a:pathLst>
              <a:path w="18288000" h="1824613">
                <a:moveTo>
                  <a:pt x="0" y="0"/>
                </a:moveTo>
                <a:lnTo>
                  <a:pt x="18288000" y="0"/>
                </a:lnTo>
                <a:lnTo>
                  <a:pt x="18288000" y="1824613"/>
                </a:lnTo>
                <a:lnTo>
                  <a:pt x="0" y="18246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4098" b="-28409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980087" y="624334"/>
            <a:ext cx="6946312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PORTE DA EMPRESA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104781" y="3496945"/>
            <a:ext cx="7306419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• MICRO EMPRESA;</a:t>
            </a:r>
          </a:p>
          <a:p>
            <a:pPr algn="l">
              <a:lnSpc>
                <a:spcPts val="4339"/>
              </a:lnSpc>
            </a:pPr>
            <a:endParaRPr lang="en-US" sz="30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• EMPRESA DE PEQUENO PORTE;</a:t>
            </a:r>
          </a:p>
          <a:p>
            <a:pPr algn="l">
              <a:lnSpc>
                <a:spcPts val="4339"/>
              </a:lnSpc>
            </a:pPr>
            <a:endParaRPr lang="en-US" sz="30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• DEMAIS;</a:t>
            </a:r>
          </a:p>
          <a:p>
            <a:pPr algn="l">
              <a:lnSpc>
                <a:spcPts val="4339"/>
              </a:lnSpc>
            </a:pPr>
            <a:endParaRPr lang="en-US" sz="30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0"/>
            <a:ext cx="18288000" cy="1824613"/>
          </a:xfrm>
          <a:custGeom>
            <a:avLst/>
            <a:gdLst/>
            <a:ahLst/>
            <a:cxnLst/>
            <a:rect l="l" t="t" r="r" b="b"/>
            <a:pathLst>
              <a:path w="18288000" h="1824613">
                <a:moveTo>
                  <a:pt x="0" y="0"/>
                </a:moveTo>
                <a:lnTo>
                  <a:pt x="18288000" y="0"/>
                </a:lnTo>
                <a:lnTo>
                  <a:pt x="18288000" y="1824613"/>
                </a:lnTo>
                <a:lnTo>
                  <a:pt x="0" y="18246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</a:blip>
            <a:stretch>
              <a:fillRect t="-284202" b="-28420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326023" y="491937"/>
            <a:ext cx="6946312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REGIME TRIBUTÁRIO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6505" y="2724900"/>
            <a:ext cx="8422296" cy="3295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27"/>
              </a:lnSpc>
            </a:pPr>
            <a:r>
              <a:rPr lang="en-US" sz="3826" b="1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PESSOA FÍSICA</a:t>
            </a:r>
          </a:p>
          <a:p>
            <a:pPr>
              <a:lnSpc>
                <a:spcPts val="5356"/>
              </a:lnSpc>
            </a:pPr>
            <a:r>
              <a:rPr lang="en-US" sz="3826" b="1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•</a:t>
            </a:r>
            <a:r>
              <a:rPr lang="en-US" sz="3826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APURAÇÃO ANUAL DO </a:t>
            </a:r>
            <a:r>
              <a:rPr lang="en-US" sz="3826" dirty="0" smtClea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                RESULTADO</a:t>
            </a:r>
            <a:endParaRPr lang="en-US" sz="3826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marL="571500" indent="-571500">
              <a:lnSpc>
                <a:spcPts val="5356"/>
              </a:lnSpc>
              <a:buFont typeface="Arial" pitchFamily="34" charset="0"/>
              <a:buChar char="•"/>
            </a:pPr>
            <a:r>
              <a:rPr lang="en-US" sz="3826" dirty="0" smtClea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RESULTADO </a:t>
            </a:r>
            <a:r>
              <a:rPr lang="en-US" sz="3826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PRESUMIDO – 20%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849888" y="2801100"/>
            <a:ext cx="6447512" cy="3884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05"/>
              </a:lnSpc>
            </a:pPr>
            <a:r>
              <a:rPr lang="en-US" sz="3774" b="1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PESSOA JURÍDICA:</a:t>
            </a:r>
          </a:p>
          <a:p>
            <a:pPr algn="l">
              <a:lnSpc>
                <a:spcPts val="5599"/>
              </a:lnSpc>
            </a:pPr>
            <a:r>
              <a:rPr lang="en-US" sz="3999" b="1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• </a:t>
            </a:r>
            <a:r>
              <a:rPr lang="en-US" sz="39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SIMPLES NACIONAL;</a:t>
            </a:r>
          </a:p>
          <a:p>
            <a:pPr algn="l">
              <a:lnSpc>
                <a:spcPts val="5284"/>
              </a:lnSpc>
            </a:pPr>
            <a:r>
              <a:rPr lang="en-US" sz="3774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• LUCRO PRESUMIDO;</a:t>
            </a:r>
          </a:p>
          <a:p>
            <a:pPr algn="l">
              <a:lnSpc>
                <a:spcPts val="5284"/>
              </a:lnSpc>
            </a:pPr>
            <a:r>
              <a:rPr lang="en-US" sz="3774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• LUCRO REAL.</a:t>
            </a:r>
          </a:p>
          <a:p>
            <a:pPr algn="ctr">
              <a:lnSpc>
                <a:spcPts val="5284"/>
              </a:lnSpc>
            </a:pPr>
            <a:endParaRPr lang="en-US" sz="3774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1129618"/>
            <a:ext cx="16230600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b="1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ATIVIDADES DO AGRONEGÓCIO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097312" y="4316532"/>
            <a:ext cx="4713687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38427" lvl="1" indent="-419213" algn="just">
              <a:lnSpc>
                <a:spcPts val="5436"/>
              </a:lnSpc>
              <a:buFont typeface="Arial"/>
              <a:buChar char="•"/>
            </a:pPr>
            <a:r>
              <a:rPr lang="en-US" sz="3883" dirty="0" err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Agricultura</a:t>
            </a:r>
            <a:r>
              <a:rPr lang="en-US" sz="3883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;</a:t>
            </a:r>
          </a:p>
          <a:p>
            <a:pPr marL="838427" lvl="1" indent="-419213" algn="just">
              <a:lnSpc>
                <a:spcPts val="5436"/>
              </a:lnSpc>
              <a:buFont typeface="Arial"/>
              <a:buChar char="•"/>
            </a:pPr>
            <a:r>
              <a:rPr lang="en-US" sz="3883" dirty="0" err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Pecuária</a:t>
            </a:r>
            <a:r>
              <a:rPr lang="en-US" sz="3883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;</a:t>
            </a:r>
          </a:p>
          <a:p>
            <a:pPr marL="838427" lvl="1" indent="-419213" algn="just">
              <a:lnSpc>
                <a:spcPts val="5436"/>
              </a:lnSpc>
              <a:buFont typeface="Arial"/>
              <a:buChar char="•"/>
            </a:pPr>
            <a:r>
              <a:rPr lang="en-US" sz="3883" dirty="0" err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Agroindústria</a:t>
            </a:r>
            <a:r>
              <a:rPr lang="en-US" sz="3883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;</a:t>
            </a:r>
          </a:p>
          <a:p>
            <a:pPr marL="838427" lvl="1" indent="-419213" algn="just">
              <a:lnSpc>
                <a:spcPts val="5436"/>
              </a:lnSpc>
              <a:buFont typeface="Arial"/>
              <a:buChar char="•"/>
            </a:pPr>
            <a:r>
              <a:rPr lang="en-US" sz="3883" dirty="0" err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Silvicultura</a:t>
            </a:r>
            <a:r>
              <a:rPr lang="en-US" sz="3883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;</a:t>
            </a:r>
          </a:p>
          <a:p>
            <a:pPr marL="838427" lvl="1" indent="-419213" algn="just">
              <a:lnSpc>
                <a:spcPts val="5436"/>
              </a:lnSpc>
              <a:buFont typeface="Arial"/>
              <a:buChar char="•"/>
            </a:pPr>
            <a:r>
              <a:rPr lang="en-US" sz="3883" dirty="0" err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Pesca</a:t>
            </a:r>
            <a:r>
              <a:rPr lang="en-US" sz="3883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;</a:t>
            </a:r>
          </a:p>
          <a:p>
            <a:pPr marL="838427" lvl="1" indent="-419213" algn="just">
              <a:lnSpc>
                <a:spcPts val="5436"/>
              </a:lnSpc>
              <a:buFont typeface="Arial"/>
              <a:buChar char="•"/>
            </a:pPr>
            <a:r>
              <a:rPr lang="en-US" sz="3883" dirty="0" err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Extrativismo</a:t>
            </a:r>
            <a:r>
              <a:rPr lang="en-US" sz="3883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528213" y="1028700"/>
            <a:ext cx="9525" cy="1906172"/>
          </a:xfrm>
          <a:prstGeom prst="rect">
            <a:avLst/>
          </a:prstGeom>
          <a:solidFill>
            <a:srgbClr val="191818"/>
          </a:solidFill>
        </p:spPr>
      </p:sp>
      <p:sp>
        <p:nvSpPr>
          <p:cNvPr id="3" name="AutoShape 3"/>
          <p:cNvSpPr/>
          <p:nvPr/>
        </p:nvSpPr>
        <p:spPr>
          <a:xfrm>
            <a:off x="10528213" y="4190414"/>
            <a:ext cx="9525" cy="1906172"/>
          </a:xfrm>
          <a:prstGeom prst="rect">
            <a:avLst/>
          </a:prstGeom>
          <a:solidFill>
            <a:srgbClr val="191818"/>
          </a:solidFill>
        </p:spPr>
      </p:sp>
      <p:sp>
        <p:nvSpPr>
          <p:cNvPr id="4" name="AutoShape 4"/>
          <p:cNvSpPr/>
          <p:nvPr/>
        </p:nvSpPr>
        <p:spPr>
          <a:xfrm>
            <a:off x="10528213" y="7352128"/>
            <a:ext cx="9525" cy="1906172"/>
          </a:xfrm>
          <a:prstGeom prst="rect">
            <a:avLst/>
          </a:prstGeom>
          <a:solidFill>
            <a:srgbClr val="191818"/>
          </a:solidFill>
        </p:spPr>
      </p:sp>
      <p:sp>
        <p:nvSpPr>
          <p:cNvPr id="5" name="AutoShape 5"/>
          <p:cNvSpPr/>
          <p:nvPr/>
        </p:nvSpPr>
        <p:spPr>
          <a:xfrm>
            <a:off x="0" y="0"/>
            <a:ext cx="640181" cy="10287000"/>
          </a:xfrm>
          <a:prstGeom prst="rect">
            <a:avLst/>
          </a:prstGeom>
          <a:solidFill>
            <a:srgbClr val="21593B"/>
          </a:solidFill>
        </p:spPr>
      </p:sp>
      <p:sp>
        <p:nvSpPr>
          <p:cNvPr id="6" name="Freeform 6"/>
          <p:cNvSpPr/>
          <p:nvPr/>
        </p:nvSpPr>
        <p:spPr>
          <a:xfrm flipH="1">
            <a:off x="8247717" y="4543453"/>
            <a:ext cx="1602066" cy="1200093"/>
          </a:xfrm>
          <a:custGeom>
            <a:avLst/>
            <a:gdLst/>
            <a:ahLst/>
            <a:cxnLst/>
            <a:rect l="l" t="t" r="r" b="b"/>
            <a:pathLst>
              <a:path w="1602066" h="1200093">
                <a:moveTo>
                  <a:pt x="1602066" y="0"/>
                </a:moveTo>
                <a:lnTo>
                  <a:pt x="0" y="0"/>
                </a:lnTo>
                <a:lnTo>
                  <a:pt x="0" y="1200094"/>
                </a:lnTo>
                <a:lnTo>
                  <a:pt x="1602066" y="1200094"/>
                </a:lnTo>
                <a:lnTo>
                  <a:pt x="160206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366925" y="7615869"/>
            <a:ext cx="1363649" cy="1378689"/>
          </a:xfrm>
          <a:custGeom>
            <a:avLst/>
            <a:gdLst/>
            <a:ahLst/>
            <a:cxnLst/>
            <a:rect l="l" t="t" r="r" b="b"/>
            <a:pathLst>
              <a:path w="1363649" h="1378689">
                <a:moveTo>
                  <a:pt x="0" y="0"/>
                </a:moveTo>
                <a:lnTo>
                  <a:pt x="1363650" y="0"/>
                </a:lnTo>
                <a:lnTo>
                  <a:pt x="1363650" y="1378690"/>
                </a:lnTo>
                <a:lnTo>
                  <a:pt x="0" y="1378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24969" y="3648075"/>
            <a:ext cx="4549500" cy="295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0"/>
              </a:lnSpc>
            </a:pPr>
            <a:r>
              <a:rPr lang="en-US" sz="4500" b="1">
                <a:solidFill>
                  <a:srgbClr val="191818"/>
                </a:solidFill>
                <a:latin typeface="Muli Heavy"/>
                <a:ea typeface="Muli Heavy"/>
                <a:cs typeface="Muli Heavy"/>
                <a:sym typeface="Muli Heavy"/>
              </a:rPr>
              <a:t>Principais Impostos na Tributação do Agronegócio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1214013" y="1253109"/>
            <a:ext cx="6019535" cy="2325272"/>
            <a:chOff x="0" y="0"/>
            <a:chExt cx="8026047" cy="310036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47625"/>
              <a:ext cx="8026047" cy="613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800" b="1">
                  <a:solidFill>
                    <a:srgbClr val="21593B"/>
                  </a:solidFill>
                  <a:latin typeface="Muli Semi-Bold"/>
                  <a:ea typeface="Muli Semi-Bold"/>
                  <a:cs typeface="Muli Semi-Bold"/>
                  <a:sym typeface="Muli Semi-Bold"/>
                </a:rPr>
                <a:t>PESSOA FÍSICA: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898818"/>
              <a:ext cx="8026047" cy="22015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191818"/>
                  </a:solidFill>
                  <a:latin typeface="Muli"/>
                  <a:ea typeface="Muli"/>
                  <a:cs typeface="Muli"/>
                  <a:sym typeface="Muli"/>
                </a:rPr>
                <a:t>• IRPF;</a:t>
              </a:r>
            </a:p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191818"/>
                  </a:solidFill>
                  <a:latin typeface="Muli"/>
                  <a:ea typeface="Muli"/>
                  <a:cs typeface="Muli"/>
                  <a:sym typeface="Muli"/>
                </a:rPr>
                <a:t>• ITR;</a:t>
              </a:r>
            </a:p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191818"/>
                  </a:solidFill>
                  <a:latin typeface="Muli"/>
                  <a:ea typeface="Muli"/>
                  <a:cs typeface="Muli"/>
                  <a:sym typeface="Muli"/>
                </a:rPr>
                <a:t>• Contribuição Previdenciária (Funrural).</a:t>
              </a:r>
            </a:p>
            <a:p>
              <a:pPr algn="l">
                <a:lnSpc>
                  <a:spcPts val="3359"/>
                </a:lnSpc>
              </a:pPr>
              <a:endParaRPr lang="en-US" sz="2400">
                <a:solidFill>
                  <a:srgbClr val="191818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214013" y="3650456"/>
            <a:ext cx="6019535" cy="3845115"/>
            <a:chOff x="0" y="-47625"/>
            <a:chExt cx="8026047" cy="5126820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47625"/>
              <a:ext cx="8026047" cy="613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800" b="1">
                  <a:solidFill>
                    <a:srgbClr val="21593B"/>
                  </a:solidFill>
                  <a:latin typeface="Muli Semi-Bold"/>
                  <a:ea typeface="Muli Semi-Bold"/>
                  <a:cs typeface="Muli Semi-Bold"/>
                  <a:sym typeface="Muli Semi-Bold"/>
                </a:rPr>
                <a:t>PESSOA JURÍDICA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898819"/>
              <a:ext cx="8026047" cy="4180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399" dirty="0">
                  <a:solidFill>
                    <a:srgbClr val="191818"/>
                  </a:solidFill>
                  <a:latin typeface="Muli"/>
                  <a:ea typeface="Muli"/>
                  <a:cs typeface="Muli"/>
                  <a:sym typeface="Muli"/>
                </a:rPr>
                <a:t>• </a:t>
              </a:r>
              <a:r>
                <a:rPr lang="en-US" sz="2399" dirty="0" smtClean="0">
                  <a:solidFill>
                    <a:srgbClr val="191818"/>
                  </a:solidFill>
                  <a:latin typeface="Muli"/>
                  <a:ea typeface="Muli"/>
                  <a:cs typeface="Muli"/>
                  <a:sym typeface="Muli"/>
                </a:rPr>
                <a:t>Simples </a:t>
              </a:r>
              <a:r>
                <a:rPr lang="en-US" sz="2399" dirty="0" err="1" smtClean="0">
                  <a:solidFill>
                    <a:srgbClr val="191818"/>
                  </a:solidFill>
                  <a:latin typeface="Muli"/>
                  <a:ea typeface="Muli"/>
                  <a:cs typeface="Muli"/>
                  <a:sym typeface="Muli"/>
                </a:rPr>
                <a:t>Nacional</a:t>
              </a:r>
              <a:endParaRPr lang="en-US" sz="2399" dirty="0" smtClean="0">
                <a:solidFill>
                  <a:srgbClr val="191818"/>
                </a:solidFill>
                <a:latin typeface="Muli"/>
                <a:ea typeface="Muli"/>
                <a:cs typeface="Muli"/>
                <a:sym typeface="Muli"/>
              </a:endParaRPr>
            </a:p>
            <a:p>
              <a:pPr marL="342900" indent="-342900" algn="l">
                <a:lnSpc>
                  <a:spcPts val="3359"/>
                </a:lnSpc>
                <a:buFont typeface="Arial" pitchFamily="34" charset="0"/>
                <a:buChar char="•"/>
              </a:pPr>
              <a:r>
                <a:rPr lang="en-US" sz="2399" dirty="0" smtClean="0">
                  <a:solidFill>
                    <a:srgbClr val="191818"/>
                  </a:solidFill>
                  <a:latin typeface="Muli"/>
                  <a:ea typeface="Muli"/>
                  <a:cs typeface="Muli"/>
                  <a:sym typeface="Muli"/>
                </a:rPr>
                <a:t>IRPJ</a:t>
              </a:r>
              <a:endParaRPr lang="en-US" sz="2399" dirty="0">
                <a:solidFill>
                  <a:srgbClr val="191818"/>
                </a:solidFill>
                <a:latin typeface="Muli"/>
                <a:ea typeface="Muli"/>
                <a:cs typeface="Muli"/>
                <a:sym typeface="Muli"/>
              </a:endParaRPr>
            </a:p>
            <a:p>
              <a:pPr algn="l">
                <a:lnSpc>
                  <a:spcPts val="3359"/>
                </a:lnSpc>
              </a:pPr>
              <a:r>
                <a:rPr lang="en-US" sz="2399" dirty="0">
                  <a:solidFill>
                    <a:srgbClr val="191818"/>
                  </a:solidFill>
                  <a:latin typeface="Muli"/>
                  <a:ea typeface="Muli"/>
                  <a:cs typeface="Muli"/>
                  <a:sym typeface="Muli"/>
                </a:rPr>
                <a:t>• CSLL;</a:t>
              </a:r>
            </a:p>
            <a:p>
              <a:pPr algn="l">
                <a:lnSpc>
                  <a:spcPts val="3359"/>
                </a:lnSpc>
              </a:pPr>
              <a:r>
                <a:rPr lang="en-US" sz="2399" dirty="0">
                  <a:solidFill>
                    <a:srgbClr val="191818"/>
                  </a:solidFill>
                  <a:latin typeface="Muli"/>
                  <a:ea typeface="Muli"/>
                  <a:cs typeface="Muli"/>
                  <a:sym typeface="Muli"/>
                </a:rPr>
                <a:t>• COFINS;</a:t>
              </a:r>
            </a:p>
            <a:p>
              <a:pPr algn="l">
                <a:lnSpc>
                  <a:spcPts val="3359"/>
                </a:lnSpc>
              </a:pPr>
              <a:r>
                <a:rPr lang="en-US" sz="2399" dirty="0" smtClean="0">
                  <a:solidFill>
                    <a:srgbClr val="191818"/>
                  </a:solidFill>
                  <a:latin typeface="Muli"/>
                  <a:ea typeface="Muli"/>
                  <a:cs typeface="Muli"/>
                  <a:sym typeface="Muli"/>
                </a:rPr>
                <a:t>;• </a:t>
              </a:r>
              <a:r>
                <a:rPr lang="en-US" sz="2399" dirty="0">
                  <a:solidFill>
                    <a:srgbClr val="191818"/>
                  </a:solidFill>
                  <a:latin typeface="Muli"/>
                  <a:ea typeface="Muli"/>
                  <a:cs typeface="Muli"/>
                  <a:sym typeface="Muli"/>
                </a:rPr>
                <a:t>PIS;</a:t>
              </a:r>
            </a:p>
            <a:p>
              <a:pPr algn="l">
                <a:lnSpc>
                  <a:spcPts val="3359"/>
                </a:lnSpc>
              </a:pPr>
              <a:r>
                <a:rPr lang="en-US" sz="2399" dirty="0">
                  <a:solidFill>
                    <a:srgbClr val="191818"/>
                  </a:solidFill>
                  <a:latin typeface="Muli"/>
                  <a:ea typeface="Muli"/>
                  <a:cs typeface="Muli"/>
                  <a:sym typeface="Muli"/>
                </a:rPr>
                <a:t>• ITR; </a:t>
              </a:r>
            </a:p>
            <a:p>
              <a:pPr algn="l">
                <a:lnSpc>
                  <a:spcPts val="3359"/>
                </a:lnSpc>
              </a:pPr>
              <a:r>
                <a:rPr lang="en-US" sz="2399" dirty="0">
                  <a:solidFill>
                    <a:srgbClr val="191818"/>
                  </a:solidFill>
                  <a:latin typeface="Muli"/>
                  <a:ea typeface="Muli"/>
                  <a:cs typeface="Muli"/>
                  <a:sym typeface="Muli"/>
                </a:rPr>
                <a:t>• </a:t>
              </a:r>
              <a:r>
                <a:rPr lang="en-US" sz="2399" dirty="0" err="1">
                  <a:solidFill>
                    <a:srgbClr val="191818"/>
                  </a:solidFill>
                  <a:latin typeface="Muli"/>
                  <a:ea typeface="Muli"/>
                  <a:cs typeface="Muli"/>
                  <a:sym typeface="Muli"/>
                </a:rPr>
                <a:t>Contribuição</a:t>
              </a:r>
              <a:r>
                <a:rPr lang="en-US" sz="2399" dirty="0">
                  <a:solidFill>
                    <a:srgbClr val="191818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  <a:r>
                <a:rPr lang="en-US" sz="2399" dirty="0" err="1">
                  <a:solidFill>
                    <a:srgbClr val="191818"/>
                  </a:solidFill>
                  <a:latin typeface="Muli"/>
                  <a:ea typeface="Muli"/>
                  <a:cs typeface="Muli"/>
                  <a:sym typeface="Muli"/>
                </a:rPr>
                <a:t>Previdenciária</a:t>
              </a:r>
              <a:r>
                <a:rPr lang="en-US" sz="2399" dirty="0">
                  <a:solidFill>
                    <a:srgbClr val="191818"/>
                  </a:solidFill>
                  <a:latin typeface="Muli"/>
                  <a:ea typeface="Muli"/>
                  <a:cs typeface="Muli"/>
                  <a:sym typeface="Muli"/>
                </a:rPr>
                <a:t> (</a:t>
              </a:r>
              <a:r>
                <a:rPr lang="en-US" sz="2399" dirty="0" err="1">
                  <a:solidFill>
                    <a:srgbClr val="191818"/>
                  </a:solidFill>
                  <a:latin typeface="Muli"/>
                  <a:ea typeface="Muli"/>
                  <a:cs typeface="Muli"/>
                  <a:sym typeface="Muli"/>
                </a:rPr>
                <a:t>Funrural</a:t>
              </a:r>
              <a:r>
                <a:rPr lang="en-US" sz="2399" dirty="0">
                  <a:solidFill>
                    <a:srgbClr val="191818"/>
                  </a:solidFill>
                  <a:latin typeface="Muli"/>
                  <a:ea typeface="Muli"/>
                  <a:cs typeface="Muli"/>
                  <a:sym typeface="Muli"/>
                </a:rPr>
                <a:t>)</a:t>
              </a:r>
            </a:p>
            <a:p>
              <a:pPr algn="l">
                <a:lnSpc>
                  <a:spcPts val="139"/>
                </a:lnSpc>
              </a:pPr>
              <a:endParaRPr lang="en-US" sz="2399" dirty="0">
                <a:solidFill>
                  <a:srgbClr val="191818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239765" y="7615869"/>
            <a:ext cx="6799805" cy="1987724"/>
            <a:chOff x="0" y="-38100"/>
            <a:chExt cx="9066407" cy="3020458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38100"/>
              <a:ext cx="9066407" cy="3020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79"/>
                </a:lnSpc>
              </a:pPr>
              <a:r>
                <a:rPr lang="en-US" sz="2199" b="1" dirty="0" smtClean="0">
                  <a:solidFill>
                    <a:srgbClr val="21593B"/>
                  </a:solidFill>
                  <a:latin typeface="Muli Semi-Bold"/>
                  <a:ea typeface="Muli Semi-Bold"/>
                  <a:cs typeface="Muli Semi-Bold"/>
                  <a:sym typeface="Muli Semi-Bold"/>
                </a:rPr>
                <a:t>IMPOSTO </a:t>
              </a:r>
              <a:r>
                <a:rPr lang="en-US" sz="2199" b="1" dirty="0">
                  <a:solidFill>
                    <a:srgbClr val="21593B"/>
                  </a:solidFill>
                  <a:latin typeface="Muli Semi-Bold"/>
                  <a:ea typeface="Muli Semi-Bold"/>
                  <a:cs typeface="Muli Semi-Bold"/>
                  <a:sym typeface="Muli Semi-Bold"/>
                </a:rPr>
                <a:t>ESTADUAL – PESSOA FÍSICA E </a:t>
              </a:r>
              <a:r>
                <a:rPr lang="en-US" sz="2199" b="1" dirty="0" smtClean="0">
                  <a:solidFill>
                    <a:srgbClr val="21593B"/>
                  </a:solidFill>
                  <a:latin typeface="Muli Semi-Bold"/>
                  <a:ea typeface="Muli Semi-Bold"/>
                  <a:cs typeface="Muli Semi-Bold"/>
                  <a:sym typeface="Muli Semi-Bold"/>
                </a:rPr>
                <a:t>JURÍDICA</a:t>
              </a:r>
            </a:p>
            <a:p>
              <a:pPr algn="l">
                <a:lnSpc>
                  <a:spcPts val="3079"/>
                </a:lnSpc>
              </a:pPr>
              <a:endParaRPr lang="en-US" sz="2199" b="1" dirty="0">
                <a:solidFill>
                  <a:srgbClr val="21593B"/>
                </a:solidFill>
                <a:latin typeface="Muli Semi-Bold"/>
                <a:ea typeface="Muli Semi-Bold"/>
                <a:cs typeface="Muli Semi-Bold"/>
                <a:sym typeface="Muli Semi-Bold"/>
              </a:endParaRPr>
            </a:p>
            <a:p>
              <a:pPr algn="l">
                <a:lnSpc>
                  <a:spcPts val="3079"/>
                </a:lnSpc>
              </a:pPr>
              <a:endParaRPr lang="en-US" sz="2199" b="1" dirty="0" smtClean="0">
                <a:solidFill>
                  <a:srgbClr val="21593B"/>
                </a:solidFill>
                <a:latin typeface="Muli Semi-Bold"/>
                <a:ea typeface="Muli Semi-Bold"/>
                <a:cs typeface="Muli Semi-Bold"/>
                <a:sym typeface="Muli Semi-Bold"/>
              </a:endParaRPr>
            </a:p>
            <a:p>
              <a:pPr algn="l">
                <a:lnSpc>
                  <a:spcPts val="3079"/>
                </a:lnSpc>
              </a:pPr>
              <a:endParaRPr lang="en-US" sz="2199" b="1" dirty="0" smtClean="0">
                <a:solidFill>
                  <a:srgbClr val="21593B"/>
                </a:solidFill>
                <a:latin typeface="Muli Semi-Bold"/>
                <a:ea typeface="Muli Semi-Bold"/>
                <a:cs typeface="Muli Semi-Bold"/>
                <a:sym typeface="Muli Semi-Bold"/>
              </a:endParaRPr>
            </a:p>
            <a:p>
              <a:pPr algn="l">
                <a:lnSpc>
                  <a:spcPts val="3079"/>
                </a:lnSpc>
              </a:pPr>
              <a:endParaRPr lang="en-US" sz="2199" b="1" dirty="0">
                <a:solidFill>
                  <a:srgbClr val="21593B"/>
                </a:solidFill>
                <a:latin typeface="Muli Semi-Bold"/>
                <a:ea typeface="Muli Semi-Bold"/>
                <a:cs typeface="Muli Semi-Bold"/>
                <a:sym typeface="Muli Semi-Bold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779437"/>
              <a:ext cx="9066407" cy="1744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 dirty="0">
                  <a:solidFill>
                    <a:srgbClr val="191818"/>
                  </a:solidFill>
                  <a:latin typeface="Muli"/>
                  <a:ea typeface="Muli"/>
                  <a:cs typeface="Muli"/>
                  <a:sym typeface="Muli"/>
                </a:rPr>
                <a:t>• </a:t>
              </a:r>
              <a:r>
                <a:rPr lang="en-US" sz="2400" dirty="0" smtClean="0">
                  <a:solidFill>
                    <a:srgbClr val="191818"/>
                  </a:solidFill>
                  <a:latin typeface="Muli"/>
                  <a:ea typeface="Muli"/>
                  <a:cs typeface="Muli"/>
                  <a:sym typeface="Muli"/>
                </a:rPr>
                <a:t>ICMS</a:t>
              </a:r>
              <a:r>
                <a:rPr lang="en-US" sz="2400" dirty="0">
                  <a:solidFill>
                    <a:srgbClr val="191818"/>
                  </a:solidFill>
                  <a:latin typeface="Muli"/>
                  <a:ea typeface="Muli"/>
                  <a:cs typeface="Muli"/>
                  <a:sym typeface="Muli"/>
                </a:rPr>
                <a:t>;</a:t>
              </a:r>
            </a:p>
            <a:p>
              <a:pPr algn="l">
                <a:lnSpc>
                  <a:spcPts val="3359"/>
                </a:lnSpc>
              </a:pPr>
              <a:r>
                <a:rPr lang="en-US" sz="2400" dirty="0">
                  <a:solidFill>
                    <a:srgbClr val="191818"/>
                  </a:solidFill>
                  <a:latin typeface="Muli"/>
                  <a:ea typeface="Muli"/>
                  <a:cs typeface="Muli"/>
                  <a:sym typeface="Muli"/>
                </a:rPr>
                <a:t>• ITCMD.</a:t>
              </a:r>
            </a:p>
            <a:p>
              <a:pPr algn="l">
                <a:lnSpc>
                  <a:spcPts val="3359"/>
                </a:lnSpc>
              </a:pPr>
              <a:endParaRPr lang="en-US" sz="2400" dirty="0">
                <a:solidFill>
                  <a:srgbClr val="191818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8569148" y="1253109"/>
            <a:ext cx="959203" cy="1457353"/>
          </a:xfrm>
          <a:custGeom>
            <a:avLst/>
            <a:gdLst/>
            <a:ahLst/>
            <a:cxnLst/>
            <a:rect l="l" t="t" r="r" b="b"/>
            <a:pathLst>
              <a:path w="959203" h="1457353">
                <a:moveTo>
                  <a:pt x="0" y="0"/>
                </a:moveTo>
                <a:lnTo>
                  <a:pt x="959204" y="0"/>
                </a:lnTo>
                <a:lnTo>
                  <a:pt x="959204" y="1457354"/>
                </a:lnTo>
                <a:lnTo>
                  <a:pt x="0" y="14573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75979" y="-891853"/>
            <a:ext cx="10811669" cy="12070706"/>
          </a:xfrm>
          <a:custGeom>
            <a:avLst/>
            <a:gdLst/>
            <a:ahLst/>
            <a:cxnLst/>
            <a:rect l="l" t="t" r="r" b="b"/>
            <a:pathLst>
              <a:path w="10811669" h="12070706">
                <a:moveTo>
                  <a:pt x="0" y="0"/>
                </a:moveTo>
                <a:lnTo>
                  <a:pt x="10811669" y="0"/>
                </a:lnTo>
                <a:lnTo>
                  <a:pt x="10811669" y="12070706"/>
                </a:lnTo>
                <a:lnTo>
                  <a:pt x="0" y="120707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987" r="-832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591353" y="2198104"/>
            <a:ext cx="6108461" cy="5766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10"/>
              </a:lnSpc>
            </a:pPr>
            <a:r>
              <a:rPr lang="en-US" sz="6579" b="1">
                <a:solidFill>
                  <a:srgbClr val="54C286"/>
                </a:solidFill>
                <a:latin typeface="Muli Bold"/>
                <a:ea typeface="Muli Bold"/>
                <a:cs typeface="Muli Bold"/>
                <a:sym typeface="Muli Bold"/>
              </a:rPr>
              <a:t>Dicas</a:t>
            </a:r>
            <a:r>
              <a:rPr lang="en-US" sz="6579" b="1">
                <a:solidFill>
                  <a:srgbClr val="FFFFFE"/>
                </a:solidFill>
                <a:latin typeface="Muli Bold"/>
                <a:ea typeface="Muli Bold"/>
                <a:cs typeface="Muli Bold"/>
                <a:sym typeface="Muli Bold"/>
              </a:rPr>
              <a:t> para Reduzir a Carga Tributária no </a:t>
            </a:r>
            <a:r>
              <a:rPr lang="en-US" sz="6579" b="1">
                <a:solidFill>
                  <a:srgbClr val="54C286"/>
                </a:solidFill>
                <a:latin typeface="Muli Bold"/>
                <a:ea typeface="Muli Bold"/>
                <a:cs typeface="Muli Bold"/>
                <a:sym typeface="Muli Bold"/>
              </a:rPr>
              <a:t>Agronegócio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590374"/>
            <a:ext cx="9038186" cy="5230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• Escolha do Regime Tributário mais adequado ao negócio;</a:t>
            </a:r>
          </a:p>
          <a:p>
            <a:pPr algn="l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• Aproveitamento de Incentivos Fiscais;</a:t>
            </a:r>
          </a:p>
          <a:p>
            <a:pPr algn="l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• Utilização de Créditos Tributários;</a:t>
            </a:r>
          </a:p>
          <a:p>
            <a:pPr algn="l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• Planejamento e Controle Financeiro;</a:t>
            </a:r>
          </a:p>
          <a:p>
            <a:pPr algn="l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• Uso de Tecnologia para Gestão Fiscal;</a:t>
            </a:r>
          </a:p>
          <a:p>
            <a:pPr algn="l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• Assessoria Contábil Especializada.</a:t>
            </a:r>
          </a:p>
          <a:p>
            <a:pPr algn="l">
              <a:lnSpc>
                <a:spcPts val="5179"/>
              </a:lnSpc>
            </a:pPr>
            <a:endParaRPr lang="en-US" sz="3699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278</Words>
  <Application>Microsoft Office PowerPoint</Application>
  <PresentationFormat>Personalizar</PresentationFormat>
  <Paragraphs>73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7" baseType="lpstr">
      <vt:lpstr>Arial</vt:lpstr>
      <vt:lpstr>Muli</vt:lpstr>
      <vt:lpstr>Calibri</vt:lpstr>
      <vt:lpstr>Muli Semi-Bold</vt:lpstr>
      <vt:lpstr>Muli Heavy</vt:lpstr>
      <vt:lpstr>Muli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AgroCONTABILIDADE</dc:title>
  <dc:creator>DContabil</dc:creator>
  <cp:lastModifiedBy>Joaquim</cp:lastModifiedBy>
  <cp:revision>10</cp:revision>
  <dcterms:created xsi:type="dcterms:W3CDTF">2006-08-16T00:00:00Z</dcterms:created>
  <dcterms:modified xsi:type="dcterms:W3CDTF">2025-10-24T12:33:23Z</dcterms:modified>
  <dc:identifier>DAG2F1XUmEQ</dc:identifier>
</cp:coreProperties>
</file>