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83" r:id="rId17"/>
    <p:sldId id="274" r:id="rId18"/>
    <p:sldId id="270" r:id="rId19"/>
    <p:sldId id="275" r:id="rId20"/>
    <p:sldId id="276" r:id="rId21"/>
    <p:sldId id="277" r:id="rId22"/>
    <p:sldId id="291" r:id="rId23"/>
    <p:sldId id="292" r:id="rId24"/>
    <p:sldId id="293" r:id="rId25"/>
    <p:sldId id="284" r:id="rId26"/>
    <p:sldId id="278" r:id="rId27"/>
    <p:sldId id="279" r:id="rId28"/>
    <p:sldId id="280" r:id="rId29"/>
  </p:sldIdLst>
  <p:sldSz cx="18288000" cy="10287000"/>
  <p:notesSz cx="6858000" cy="9144000"/>
  <p:embeddedFontLst>
    <p:embeddedFont>
      <p:font typeface="Poppins Bold" panose="020B0604020202020204" charset="0"/>
      <p:regular r:id="rId30"/>
    </p:embeddedFont>
    <p:embeddedFont>
      <p:font typeface="Segoe UI Emoji" panose="020B0502040204020203" pitchFamily="34" charset="0"/>
      <p:regular r:id="rId31"/>
    </p:embeddedFont>
    <p:embeddedFont>
      <p:font typeface="Uturna Bold" panose="020B0604020202020204" charset="-34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173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30.png"/><Relationship Id="rId5" Type="http://schemas.openxmlformats.org/officeDocument/2006/relationships/image" Target="../media/image21.png"/><Relationship Id="rId10" Type="http://schemas.openxmlformats.org/officeDocument/2006/relationships/image" Target="../media/image29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32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33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34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35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37.png"/><Relationship Id="rId5" Type="http://schemas.openxmlformats.org/officeDocument/2006/relationships/image" Target="../media/image21.png"/><Relationship Id="rId10" Type="http://schemas.openxmlformats.org/officeDocument/2006/relationships/image" Target="../media/image36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39.png"/><Relationship Id="rId5" Type="http://schemas.openxmlformats.org/officeDocument/2006/relationships/image" Target="../media/image21.png"/><Relationship Id="rId10" Type="http://schemas.openxmlformats.org/officeDocument/2006/relationships/image" Target="../media/image38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40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svg"/><Relationship Id="rId7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2.svg"/><Relationship Id="rId10" Type="http://schemas.openxmlformats.org/officeDocument/2006/relationships/image" Target="../media/image42.png"/><Relationship Id="rId4" Type="http://schemas.openxmlformats.org/officeDocument/2006/relationships/image" Target="../media/image21.pn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43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44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45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8407" y="0"/>
            <a:ext cx="18386407" cy="10287000"/>
          </a:xfrm>
          <a:custGeom>
            <a:avLst/>
            <a:gdLst/>
            <a:ahLst/>
            <a:cxnLst/>
            <a:rect l="l" t="t" r="r" b="b"/>
            <a:pathLst>
              <a:path w="18386407" h="10287000">
                <a:moveTo>
                  <a:pt x="0" y="0"/>
                </a:moveTo>
                <a:lnTo>
                  <a:pt x="18386407" y="0"/>
                </a:lnTo>
                <a:lnTo>
                  <a:pt x="183864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719" r="-11097" b="-2171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5400000" flipH="1">
            <a:off x="1983156" y="-2624133"/>
            <a:ext cx="14223282" cy="18481910"/>
          </a:xfrm>
          <a:custGeom>
            <a:avLst/>
            <a:gdLst/>
            <a:ahLst/>
            <a:cxnLst/>
            <a:rect l="l" t="t" r="r" b="b"/>
            <a:pathLst>
              <a:path w="14223282" h="18481910">
                <a:moveTo>
                  <a:pt x="14223281" y="0"/>
                </a:moveTo>
                <a:lnTo>
                  <a:pt x="0" y="0"/>
                </a:lnTo>
                <a:lnTo>
                  <a:pt x="0" y="18481910"/>
                </a:lnTo>
                <a:lnTo>
                  <a:pt x="14223281" y="18481910"/>
                </a:lnTo>
                <a:lnTo>
                  <a:pt x="14223281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 l="-17869" t="-781" r="-13087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" name="Freeform 4"/>
          <p:cNvSpPr/>
          <p:nvPr/>
        </p:nvSpPr>
        <p:spPr>
          <a:xfrm rot="5400000">
            <a:off x="1612681" y="1605908"/>
            <a:ext cx="14964231" cy="18481910"/>
          </a:xfrm>
          <a:custGeom>
            <a:avLst/>
            <a:gdLst/>
            <a:ahLst/>
            <a:cxnLst/>
            <a:rect l="l" t="t" r="r" b="b"/>
            <a:pathLst>
              <a:path w="14964231" h="18481910">
                <a:moveTo>
                  <a:pt x="0" y="0"/>
                </a:moveTo>
                <a:lnTo>
                  <a:pt x="14964231" y="0"/>
                </a:lnTo>
                <a:lnTo>
                  <a:pt x="14964231" y="18481910"/>
                </a:lnTo>
                <a:lnTo>
                  <a:pt x="0" y="18481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</a:blip>
            <a:stretch>
              <a:fillRect l="-85829" t="-1378" r="-42096" b="-2427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5" name="Freeform 5"/>
          <p:cNvSpPr/>
          <p:nvPr/>
        </p:nvSpPr>
        <p:spPr>
          <a:xfrm>
            <a:off x="16064953" y="3364747"/>
            <a:ext cx="3631909" cy="3631909"/>
          </a:xfrm>
          <a:custGeom>
            <a:avLst/>
            <a:gdLst/>
            <a:ahLst/>
            <a:cxnLst/>
            <a:rect l="l" t="t" r="r" b="b"/>
            <a:pathLst>
              <a:path w="3631909" h="3631909">
                <a:moveTo>
                  <a:pt x="0" y="0"/>
                </a:moveTo>
                <a:lnTo>
                  <a:pt x="3631909" y="0"/>
                </a:lnTo>
                <a:lnTo>
                  <a:pt x="3631909" y="3631910"/>
                </a:lnTo>
                <a:lnTo>
                  <a:pt x="0" y="3631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70774" y="-267162"/>
            <a:ext cx="3631909" cy="3631909"/>
          </a:xfrm>
          <a:custGeom>
            <a:avLst/>
            <a:gdLst/>
            <a:ahLst/>
            <a:cxnLst/>
            <a:rect l="l" t="t" r="r" b="b"/>
            <a:pathLst>
              <a:path w="3631909" h="3631909">
                <a:moveTo>
                  <a:pt x="0" y="0"/>
                </a:moveTo>
                <a:lnTo>
                  <a:pt x="3631909" y="0"/>
                </a:lnTo>
                <a:lnTo>
                  <a:pt x="3631909" y="3631909"/>
                </a:lnTo>
                <a:lnTo>
                  <a:pt x="0" y="3631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9284592" y="9233336"/>
            <a:ext cx="1550743" cy="623514"/>
          </a:xfrm>
          <a:custGeom>
            <a:avLst/>
            <a:gdLst/>
            <a:ahLst/>
            <a:cxnLst/>
            <a:rect l="l" t="t" r="r" b="b"/>
            <a:pathLst>
              <a:path w="1550743" h="623514">
                <a:moveTo>
                  <a:pt x="0" y="0"/>
                </a:moveTo>
                <a:lnTo>
                  <a:pt x="1550743" y="0"/>
                </a:lnTo>
                <a:lnTo>
                  <a:pt x="1550743" y="623514"/>
                </a:lnTo>
                <a:lnTo>
                  <a:pt x="0" y="623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113" b="-211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6770887" y="9109769"/>
            <a:ext cx="2323910" cy="870648"/>
          </a:xfrm>
          <a:custGeom>
            <a:avLst/>
            <a:gdLst/>
            <a:ahLst/>
            <a:cxnLst/>
            <a:rect l="l" t="t" r="r" b="b"/>
            <a:pathLst>
              <a:path w="2323910" h="870648">
                <a:moveTo>
                  <a:pt x="0" y="0"/>
                </a:moveTo>
                <a:lnTo>
                  <a:pt x="2323910" y="0"/>
                </a:lnTo>
                <a:lnTo>
                  <a:pt x="2323910" y="870647"/>
                </a:lnTo>
                <a:lnTo>
                  <a:pt x="0" y="8706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0" t="-46698" r="-824" b="-4789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692898" y="832344"/>
            <a:ext cx="4654244" cy="2863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16"/>
              </a:lnSpc>
            </a:pPr>
            <a:r>
              <a:rPr lang="en-US" sz="10622" b="1">
                <a:solidFill>
                  <a:srgbClr val="FFFFFF"/>
                </a:solidFill>
                <a:latin typeface="Uturna Bold"/>
                <a:ea typeface="Uturna Bold"/>
                <a:cs typeface="Uturna Bold"/>
                <a:sym typeface="Uturna Bold"/>
              </a:rPr>
              <a:t>PIAUÍ CONTÁBIL</a:t>
            </a:r>
          </a:p>
          <a:p>
            <a:pPr algn="l">
              <a:lnSpc>
                <a:spcPts val="4854"/>
              </a:lnSpc>
            </a:pPr>
            <a:r>
              <a:rPr lang="en-US" sz="5849" b="1">
                <a:solidFill>
                  <a:srgbClr val="FFFFFF"/>
                </a:solidFill>
                <a:latin typeface="Uturna Bold"/>
                <a:ea typeface="Uturna Bold"/>
                <a:cs typeface="Uturna Bold"/>
                <a:sym typeface="Uturna Bold"/>
              </a:rPr>
              <a:t>2025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BF0CB0E-05DF-3387-98AA-30AE964049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3286" y="2021476"/>
            <a:ext cx="10144324" cy="6458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69534-347C-3A4F-E82B-3A92D98A5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776DF18-EFE6-55A2-2811-0EDEC1EEEE40}"/>
              </a:ext>
            </a:extLst>
          </p:cNvPr>
          <p:cNvSpPr/>
          <p:nvPr/>
        </p:nvSpPr>
        <p:spPr>
          <a:xfrm>
            <a:off x="541312" y="3298371"/>
            <a:ext cx="17788154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6600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“O Brasil não está inventando a roda: está trazendo para cá um modelo testado, eficiente e globalmente reconhecido.”</a:t>
            </a:r>
            <a:endParaRPr lang="pt-BR" sz="6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43D4484-2166-5356-07D1-3021750856AD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424A652E-7094-B5C2-8A03-429763A84AD5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C113B4CA-81AE-09BE-7AD5-4B1D89F44711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CF779E54-8D60-5B76-EAF4-5C8F236EE8B0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E322B8C4-A21B-1B43-146B-FE36F6B235DB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913DCF11-39BB-9665-B9C6-A9EABEC91ABB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C135A463-96B3-A652-6E07-FCFEA0AA6DA2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1390236D-6BD5-251E-AF55-AB1A09F0C7FB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C03BA440-A0E7-E43E-A13C-9943B55740C2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15CCB8EF-BDD0-85C4-FD97-AF4F40A8DC78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E30B7B99-818D-E782-3D33-61B1565CFAE1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3808ADB-E2D3-38E6-707A-CFAE4F808993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F88B4BB-1C43-4002-F61D-B9FB212AB6DB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86597B5F-5972-14AB-DA41-8F8BE7E06B19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166D6DCB-57A8-1F89-8B62-F6B0771F0EB9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25A98BAD-B665-7793-2F2A-63691399D685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2A247747-3234-3A82-0DBF-4A1EA2B24D96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8991425"/>
      </p:ext>
    </p:extLst>
  </p:cSld>
  <p:clrMapOvr>
    <a:masterClrMapping/>
  </p:clrMapOvr>
  <p:transition spd="med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E6232-53E2-EAFA-A870-EDD59D743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5F256CD-D094-5A9F-16CB-B24FE646D0D7}"/>
              </a:ext>
            </a:extLst>
          </p:cNvPr>
          <p:cNvSpPr/>
          <p:nvPr/>
        </p:nvSpPr>
        <p:spPr>
          <a:xfrm>
            <a:off x="-41466" y="3298371"/>
            <a:ext cx="18370932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4839B33-28FE-3470-A0F7-BA4C4DCE0F85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E0F5938E-19E8-553F-B4E3-4A63A2FF1E11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19E50B9D-FDF9-CFFA-FD9E-895C5C0F72F3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436FB22E-76AF-F15D-74A7-77CA99402060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9C1CDEBB-D1EA-F43C-700C-1870263F5BB0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A8CD1DE1-A3DA-0ACA-C026-D45CA0CF9225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AAD4C124-266F-12F1-AB36-471EB69221F7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CF38324A-3CA4-D213-CA03-79228547A713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5393B419-19FA-6585-3682-96B4B103767C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655018D4-855E-6614-2553-E11C38B7C697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10636B39-F040-57C3-E882-2C4F0E2A7A76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6BF5A17-7371-9A72-92AB-3237CE4B4BA3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2EB2EE3-567F-AEDA-4305-47E9D5D0FE2D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8E1A538A-E16B-4ECD-DCC4-E57C5B71F8F5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F1B1CE76-126C-6761-00CD-EE6481A882B1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93EA0233-57F3-50B9-6F17-57109A9C0840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ECAC64F-6B2E-B1DF-4348-62706828B32C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887B3B54-3C85-D9B4-BED9-0B667A9AE7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9200" y="2252720"/>
            <a:ext cx="9524999" cy="649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38760"/>
      </p:ext>
    </p:extLst>
  </p:cSld>
  <p:clrMapOvr>
    <a:masterClrMapping/>
  </p:clrMapOvr>
  <p:transition spd="med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F7311-DE0F-F14D-0D94-56628485A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A9C1718-9974-0C73-525E-D4D528E8E5EB}"/>
              </a:ext>
            </a:extLst>
          </p:cNvPr>
          <p:cNvSpPr/>
          <p:nvPr/>
        </p:nvSpPr>
        <p:spPr>
          <a:xfrm>
            <a:off x="541312" y="3298371"/>
            <a:ext cx="17788154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pPr marL="0" indent="0" algn="ctr">
              <a:buNone/>
            </a:pPr>
            <a:r>
              <a:rPr lang="pt-BR" sz="7200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“Sim, disseram que iam simplificar… mas criamos o IVA mais caro do planeta!”</a:t>
            </a:r>
            <a:endParaRPr lang="pt-BR" sz="7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CED8D1F-051F-C805-6962-8C76923E7BE0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BA61C058-F18E-EC74-5584-507970ABF7AF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705B18B2-196C-1FCB-49AE-CEAE64DA9255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7B031054-9649-D15E-39FD-48183D5B26C6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E608A4CF-7DB3-2D91-1424-A1700C668D8C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1D69BC09-4B43-5DFD-1850-C1B220DED431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99A3BAE9-A02C-DFC3-398B-EDB0560C0158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7606D357-B639-2F6C-4A70-DA3A70971E01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E5F732F4-E246-E738-6F59-195F2D1C5621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EE8E5EE0-9A38-8864-4310-7838EA18916A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B2E1E32A-2747-9AF8-16E6-DAC1E9D40723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E5A9790-BBE4-752A-DA40-E253449D1FD8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BDC2615-199A-EA07-6457-4465BAB809F0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CA34860-FCEF-926B-C053-8CF25FFC034E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5F8D109F-CA1B-B451-5DBE-82311E158580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DA8D98D8-F9E7-C89B-D56D-6F3C3915D8B3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56B3407B-1306-6A4C-77BF-5ADDD75078B1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9789339"/>
      </p:ext>
    </p:extLst>
  </p:cSld>
  <p:clrMapOvr>
    <a:masterClrMapping/>
  </p:clrMapOvr>
  <p:transition spd="med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B145-A4C9-275A-E86E-C8E654717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8E8B71B-A40C-B74A-929A-3267C84FA83A}"/>
              </a:ext>
            </a:extLst>
          </p:cNvPr>
          <p:cNvSpPr/>
          <p:nvPr/>
        </p:nvSpPr>
        <p:spPr>
          <a:xfrm>
            <a:off x="-41466" y="3298371"/>
            <a:ext cx="18370932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18633A1-79D9-6F4F-228D-BBC9ACCC9889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0B6A2829-AB70-4743-F121-AEE6075A7BD0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8B5B2A30-5FCC-863D-5877-9CC2B8F335D6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144BE13A-9B2A-E506-9AB4-6DC1F2D2E3C1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25E4C2FF-2281-1F25-FE7B-E4824112A74D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C5AA2DB8-4456-67CB-3BA2-6403856C497D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7E07AC7D-6A52-85E4-80C4-FCA74CE1290B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AB5FDB50-A1F5-4E92-B57E-28AC8262EC96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C96E5A75-85DB-E045-356B-F8CED948EF5A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B6599450-95A1-BDE2-21DA-6037DCA3B450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7CECC94F-06D9-E37C-F1DA-BF0C60622130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D1669D8-B272-7BDC-3D7D-FD1684C51841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C0B86A59-14E5-B08B-C447-4FC415DD438D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BC8076F-FC1E-5876-5B36-08F43E844547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BD895279-6F4D-1CBD-91CE-FB4003A65A7D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7377C12A-ECE9-F957-21CC-4C9DCABF85B7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90BEA8F-3DD2-BEF6-35A0-CB2C125F501E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92833FF9-A5E5-1548-7461-EAD17A8D6B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7200" y="2252720"/>
            <a:ext cx="11866688" cy="606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93425"/>
      </p:ext>
    </p:extLst>
  </p:cSld>
  <p:clrMapOvr>
    <a:masterClrMapping/>
  </p:clrMapOvr>
  <p:transition spd="med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12C66-3BBE-DE2B-8FE2-809BA2D01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4C5350C-2E04-F26D-8105-CCF2B4F86BC7}"/>
              </a:ext>
            </a:extLst>
          </p:cNvPr>
          <p:cNvSpPr/>
          <p:nvPr/>
        </p:nvSpPr>
        <p:spPr>
          <a:xfrm>
            <a:off x="541312" y="1538720"/>
            <a:ext cx="17720344" cy="15625260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000" b="1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Imposto Seletivo (“imposto do pecado”)</a:t>
            </a:r>
            <a:endParaRPr lang="pt-BR" sz="4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200"/>
              </a:spcAft>
              <a:buSzPts val="1000"/>
              <a:buNone/>
              <a:tabLst>
                <a:tab pos="685800" algn="l"/>
              </a:tabLst>
            </a:pPr>
            <a:endParaRPr lang="pt-BR" sz="255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t-BR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t-BR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t-BR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t-BR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t-BR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0454327-3989-E73F-0BB4-ECA969CB0B18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3ACE0618-9173-7F3A-A384-35B85E343CA3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111BA8E6-DA46-7B45-00BA-7BF44DBBBA18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89B27673-624C-5332-9B32-55673C280999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1F2C4965-6C84-B4E5-D94E-06690B752D6A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D213A74C-99E3-CAF9-9AC6-B94B349B6640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E4B4599E-9694-8119-6713-614A7F30DD2C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CBB12B5C-55C6-7EA5-1501-9904B89E3DEC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D132F44E-2B93-3AC0-69D2-66F02764F6F9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B6D429F0-D664-DA9C-0206-CFC8433F0690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6AF159A3-B242-440B-FF04-3A447CB51EA5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103D90A-7A41-7E8E-8A3F-85415EF6AB5B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C9F628FC-163D-A321-4204-4F05F0E7141F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6D580A6-8DE2-948B-ED7A-7C7F599F7AC7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77EBD129-EDB9-B278-0606-B9A3743FA467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A4BC4FA3-E38A-FC4D-A3F5-E6F262718BB4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B22088AA-9169-E2D5-77B4-B5873F121121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1073CB58-2B04-C93F-52A0-07431AD22F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4184" y="2227695"/>
            <a:ext cx="8790993" cy="5543651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1D911A19-1F98-A90F-7826-25B907050B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2485" y="7505699"/>
            <a:ext cx="5544324" cy="134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59584"/>
      </p:ext>
    </p:extLst>
  </p:cSld>
  <p:clrMapOvr>
    <a:masterClrMapping/>
  </p:clrMapOvr>
  <p:transition spd="med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D1546-B21F-E7D5-63D3-40CE272E1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C10FEED-82BC-5BFA-64CD-2DE2F8BA9F49}"/>
              </a:ext>
            </a:extLst>
          </p:cNvPr>
          <p:cNvSpPr/>
          <p:nvPr/>
        </p:nvSpPr>
        <p:spPr>
          <a:xfrm>
            <a:off x="-41466" y="3298371"/>
            <a:ext cx="18370932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BCA8136-B5BE-E302-5614-D91323AE2345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382411B1-2BFE-267A-8DCD-D23D1977FD42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6826E489-C4E7-E7B4-6462-A264B7DA03ED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3F15BC0D-DD8C-E42A-BE7B-69C850FD370A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DBD9223A-CF60-0A32-2E7F-72C1EAE9AAD8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C549550B-2E37-55FA-D05A-088E55CCDA7D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FF0FDFFC-D0F9-74D3-70D4-AECBDEA58DE4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3F524C70-E268-7723-E480-7488DE2E45C3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EB50AEE6-1BC4-0485-C4E2-666C85EE9A8D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26305447-9900-B390-1F32-C2110DE75557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41638BFC-E2F4-EBB5-3449-E1AE810F00F6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2F271A5-363A-0962-9E74-3DEC42534930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7F42D16-4D52-9B53-A31B-DA3DEB9E4902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5FA254FE-9A2C-0D82-83EA-7A6C69E3A9E9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DF22AECB-2250-1D37-A462-246C256BA9FC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173685B0-1D8D-B936-AA69-D190B5A2233F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ED4F7C0F-005C-B282-E39B-8D3BF625A570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531C90DA-EBCD-22B7-7176-F1672C3F28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4629" y="1538719"/>
            <a:ext cx="10985107" cy="7211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2739494"/>
      </p:ext>
    </p:extLst>
  </p:cSld>
  <p:clrMapOvr>
    <a:masterClrMapping/>
  </p:clrMapOvr>
  <p:transition spd="med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A0F7C-03E1-5F04-F6A4-B4EC7BE69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A3A42EA-E486-E4ED-730A-2BC6B3D2303F}"/>
              </a:ext>
            </a:extLst>
          </p:cNvPr>
          <p:cNvSpPr/>
          <p:nvPr/>
        </p:nvSpPr>
        <p:spPr>
          <a:xfrm>
            <a:off x="-41466" y="3298371"/>
            <a:ext cx="18370932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9183AC5-89F0-510B-0891-D6AA15DF5378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0C05BFF6-2B3E-CABE-5AA7-2D90763D647C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22044A04-DC78-F0A2-2EF8-48B56B53460F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DA4E2532-341C-A2C0-A15C-8BA2FD9BCB08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391320FB-5106-8D41-FCF5-995F85DB9D78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11B2EE49-8F37-C10B-FBFA-79E2AA0E8B58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060D25FB-D6D5-5E39-A419-66E9A4FBB3A0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CB28A4BA-9381-59EA-5F86-6CBF9B28144E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D7ADE3FD-8817-A38F-D077-2BBE908F0529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FEAA318A-F56B-3E06-9192-3E28F725B439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910078C4-5616-A98E-D6D7-ECC412FADEA7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94E7EE2-835A-ABF3-7260-1ECA9537CFC5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ABBFFECA-AA1B-7B40-8904-A36A56132408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B795A74C-D7B1-C842-A835-4C161B39A9E7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03E54875-E6A2-6105-9A9E-19D6B216078B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2705D931-B02D-7953-ADD0-D41C563072FE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117E902-5035-3744-C763-2E3E05F7D11B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28F9C104-4E32-7463-EB07-892BE2EB44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2657" y="1550859"/>
            <a:ext cx="11944407" cy="647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30521"/>
      </p:ext>
    </p:extLst>
  </p:cSld>
  <p:clrMapOvr>
    <a:masterClrMapping/>
  </p:clrMapOvr>
  <p:transition spd="med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51D67-53B9-99FF-4F1D-F7DE96315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65EF492-4E41-B37D-3A3D-3ACCC1189B1D}"/>
              </a:ext>
            </a:extLst>
          </p:cNvPr>
          <p:cNvSpPr/>
          <p:nvPr/>
        </p:nvSpPr>
        <p:spPr>
          <a:xfrm>
            <a:off x="-41466" y="3298371"/>
            <a:ext cx="18370932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0DF6FEC-2659-ACEA-65A9-A639BAA05226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5F63FCCE-861B-95D0-7EEB-296B08F2B883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185DB431-5383-2DEE-EC42-169A6B4BFD9E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114E5335-EF1D-28CC-B687-804F2BA7CD21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B96CE4D5-7C06-2C6B-2348-98782C3FB1D0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15F2312B-F170-B3E1-C92D-DE68BEAC06B8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FC0CBC69-3004-FD26-2C5A-3533CF686020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7182939D-B968-6818-A6CB-4B1EA4838901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38DCFD42-1628-29CB-DE1E-64B7BCF8FE2F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C141DF37-1498-8C44-FFFD-A8B8306AF353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987A36C9-31EA-F0BB-762C-FF81F1081D39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0777AA6-4EAF-5533-C4A1-9D1EB8312F98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3D5B356-BA65-FCCA-2DC1-99EAF63128AF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591660AE-5788-0F16-0474-76F8940CCEFE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D7DD7836-A42D-E888-2931-879EB59DA437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AD71249E-7FC4-E5A6-8A40-AD3CA08404C5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AC49243-EF49-2C5C-BED4-BC74FA071161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19C4CF49-DFAE-0998-0262-BAF5807988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0560" y="1437815"/>
            <a:ext cx="12443327" cy="867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78888"/>
      </p:ext>
    </p:extLst>
  </p:cSld>
  <p:clrMapOvr>
    <a:masterClrMapping/>
  </p:clrMapOvr>
  <p:transition spd="med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69E8E-61A3-FFC2-D349-2AE542324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F87F2B9-1F15-EDEF-93B4-286DF2E1B433}"/>
              </a:ext>
            </a:extLst>
          </p:cNvPr>
          <p:cNvSpPr/>
          <p:nvPr/>
        </p:nvSpPr>
        <p:spPr>
          <a:xfrm>
            <a:off x="-41466" y="3298371"/>
            <a:ext cx="18370932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72F2327-317E-A367-88CE-C3D59A800F4D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AFE533A4-AE17-544D-5530-E55907069E03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5A87D002-51A7-B321-EFCA-7D941BF0604F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FF3733FA-1F25-48D5-F704-7D8971AFF370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BBB15FA9-D454-EF5F-DE81-42A26130E45C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1C92DFDE-EE94-F783-FE6B-4D5B50E88409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674492A5-1CAF-06FD-A41A-4CC840D45E7A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A080DE37-8EA6-DFE5-D61D-CFDFA8216EF3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D6FB1B76-787A-F3A0-3D2E-489F14E2EB69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BD14CBAA-3972-C7F9-5D0A-C2E4C4198AAB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63E69EBD-5723-FF6E-3ACC-8BD56C3188A1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E6A9B8B-B6C1-429B-E9E4-718204576DCA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8AE4302F-6E42-FE51-4914-BB9FB6026A48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778642C-2210-B17F-C022-5DE547A9F0E6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573EEB33-7E0B-A7C0-6CE6-27E6AA2B19E2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2AACCD74-CC54-1E18-E48A-9B126E11DDA8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49B0E5A5-AE8C-B529-2E66-6B37EBF6DFB3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C008E5F0-D6D3-1695-E07B-196845E2A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7222" y="1977784"/>
            <a:ext cx="12014097" cy="60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26428"/>
      </p:ext>
    </p:extLst>
  </p:cSld>
  <p:clrMapOvr>
    <a:masterClrMapping/>
  </p:clrMapOvr>
  <p:transition spd="med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4EC29-BC3A-94B4-AF51-3EC67DC10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7DAFC68-79D1-D750-E83A-4DA674BAC495}"/>
              </a:ext>
            </a:extLst>
          </p:cNvPr>
          <p:cNvSpPr/>
          <p:nvPr/>
        </p:nvSpPr>
        <p:spPr>
          <a:xfrm>
            <a:off x="541312" y="2709525"/>
            <a:ext cx="18370932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600" b="1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Reforma Tributária e Infrações Tributárias</a:t>
            </a:r>
            <a:endParaRPr lang="pt-BR" sz="3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600" b="1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Mudanças principais: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3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4E1A38F-78BE-C68F-01B2-675E0CBA9987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43A9BE9E-9A11-6248-23F2-6EE94729367D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5D881434-CDED-E615-6B96-F6E595C0B10F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14DBC79C-D277-0571-7F7F-FDC6F2C9BECE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65A7D2DC-7010-6F00-A0B5-B9BFB98BFAFD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EAF3E9E1-810F-82A8-E1B2-35A994E94A28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28B0B85B-6A07-78BA-8D5A-9CD0AC8C8753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60D15AB6-5946-FFB4-B2E0-22778DDA5289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3F03F7C8-3159-E5C9-BCEB-B44118358B86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C9F4161E-38E2-6EEA-90DF-F526965140DF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FECE70A2-E88F-2E37-2870-35183A98C71D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809EAD6-D7FD-EBA7-5760-A4033B9173C3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2B6DC45-1968-FA2A-8F69-DACF494B157A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307FEEF-9D41-A5E9-6CFF-5C787FA51998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6E9FEC81-643F-B14D-F6D8-053CA45E3C09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E3015C17-5A3D-3698-68F7-DF8B927ED0D4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03123CC-21F1-D5D9-2941-A0054C22D0E7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graphicFrame>
        <p:nvGraphicFramePr>
          <p:cNvPr id="24" name="Tabela 23">
            <a:extLst>
              <a:ext uri="{FF2B5EF4-FFF2-40B4-BE49-F238E27FC236}">
                <a16:creationId xmlns:a16="http://schemas.microsoft.com/office/drawing/2014/main" id="{91950757-BE3F-9AE2-4085-1D90CD718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030585"/>
              </p:ext>
            </p:extLst>
          </p:nvPr>
        </p:nvGraphicFramePr>
        <p:xfrm>
          <a:off x="5181600" y="4076700"/>
          <a:ext cx="10880916" cy="48618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1761743509"/>
                    </a:ext>
                  </a:extLst>
                </a:gridCol>
                <a:gridCol w="4129744">
                  <a:extLst>
                    <a:ext uri="{9D8B030D-6E8A-4147-A177-3AD203B41FA5}">
                      <a16:colId xmlns:a16="http://schemas.microsoft.com/office/drawing/2014/main" val="508110783"/>
                    </a:ext>
                  </a:extLst>
                </a:gridCol>
                <a:gridCol w="3626972">
                  <a:extLst>
                    <a:ext uri="{9D8B030D-6E8A-4147-A177-3AD203B41FA5}">
                      <a16:colId xmlns:a16="http://schemas.microsoft.com/office/drawing/2014/main" val="1026980252"/>
                    </a:ext>
                  </a:extLst>
                </a:gridCol>
              </a:tblGrid>
              <a:tr h="8104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Tema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Antes da Reforma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Após a Reforma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45979229"/>
                  </a:ext>
                </a:extLst>
              </a:tr>
              <a:tr h="15679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Competência sancionatória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União, estados e municípios aplicavam penalidades diferentes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Mantida, mas com harmonização e uniformidade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37103513"/>
                  </a:ext>
                </a:extLst>
              </a:tr>
              <a:tr h="15679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Infrações acessórias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Multas variadas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Parâmetros uniformes, focados em proporcionalidade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69004990"/>
                  </a:ext>
                </a:extLst>
              </a:tr>
              <a:tr h="8104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Litigiosidade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Altos índices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 dirty="0">
                          <a:effectLst/>
                        </a:rPr>
                        <a:t>Contencioso Tributário Nacional Unificado</a:t>
                      </a:r>
                      <a:endParaRPr lang="pt-BR" sz="28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31689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36327"/>
      </p:ext>
    </p:extLst>
  </p:cSld>
  <p:clrMapOvr>
    <a:masterClrMapping/>
  </p:clrMapOvr>
  <p:transition spd="med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2932" y="6353312"/>
            <a:ext cx="18370932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 rot="987360">
            <a:off x="11736640" y="6605"/>
            <a:ext cx="11271820" cy="1403189"/>
            <a:chOff x="0" y="0"/>
            <a:chExt cx="3298894" cy="4106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98894" cy="410668"/>
            </a:xfrm>
            <a:custGeom>
              <a:avLst/>
              <a:gdLst/>
              <a:ahLst/>
              <a:cxnLst/>
              <a:rect l="l" t="t" r="r" b="b"/>
              <a:pathLst>
                <a:path w="3298894" h="410668">
                  <a:moveTo>
                    <a:pt x="203200" y="0"/>
                  </a:moveTo>
                  <a:lnTo>
                    <a:pt x="3095694" y="0"/>
                  </a:lnTo>
                  <a:lnTo>
                    <a:pt x="3298894" y="410668"/>
                  </a:lnTo>
                  <a:lnTo>
                    <a:pt x="0" y="41066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3834B">
                <a:alpha val="47843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000" y="-38100"/>
              <a:ext cx="3044894" cy="4487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3755286">
            <a:off x="13678897" y="-2131"/>
            <a:ext cx="8519102" cy="1857496"/>
            <a:chOff x="0" y="0"/>
            <a:chExt cx="2795831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B80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-38100"/>
              <a:ext cx="2541831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700000">
            <a:off x="-1980801" y="-1713890"/>
            <a:ext cx="4212949" cy="2892892"/>
          </a:xfrm>
          <a:custGeom>
            <a:avLst/>
            <a:gdLst/>
            <a:ahLst/>
            <a:cxnLst/>
            <a:rect l="l" t="t" r="r" b="b"/>
            <a:pathLst>
              <a:path w="4212949" h="2892892">
                <a:moveTo>
                  <a:pt x="0" y="0"/>
                </a:moveTo>
                <a:lnTo>
                  <a:pt x="4212949" y="0"/>
                </a:lnTo>
                <a:lnTo>
                  <a:pt x="4212949" y="2892892"/>
                </a:lnTo>
                <a:lnTo>
                  <a:pt x="0" y="28928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-211761" y="7048857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8" y="0"/>
                </a:lnTo>
                <a:lnTo>
                  <a:pt x="2849728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 rot="-3559997">
            <a:off x="16635084" y="-1688477"/>
            <a:ext cx="5911800" cy="2206241"/>
            <a:chOff x="0" y="0"/>
            <a:chExt cx="1557017" cy="5810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7017" cy="581068"/>
            </a:xfrm>
            <a:custGeom>
              <a:avLst/>
              <a:gdLst/>
              <a:ahLst/>
              <a:cxnLst/>
              <a:rect l="l" t="t" r="r" b="b"/>
              <a:pathLst>
                <a:path w="1557017" h="581068">
                  <a:moveTo>
                    <a:pt x="0" y="0"/>
                  </a:moveTo>
                  <a:lnTo>
                    <a:pt x="1557017" y="0"/>
                  </a:lnTo>
                  <a:lnTo>
                    <a:pt x="1557017" y="581068"/>
                  </a:lnTo>
                  <a:lnTo>
                    <a:pt x="0" y="581068"/>
                  </a:lnTo>
                  <a:close/>
                </a:path>
              </a:pathLst>
            </a:custGeom>
            <a:solidFill>
              <a:srgbClr val="00512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57017" cy="619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280847" y="7726514"/>
            <a:ext cx="7315200" cy="3538728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389970" y="326816"/>
            <a:ext cx="3561676" cy="2650774"/>
            <a:chOff x="0" y="0"/>
            <a:chExt cx="4748902" cy="3534366"/>
          </a:xfrm>
        </p:grpSpPr>
        <p:sp>
          <p:nvSpPr>
            <p:cNvPr id="16" name="Freeform 16"/>
            <p:cNvSpPr/>
            <p:nvPr/>
          </p:nvSpPr>
          <p:spPr>
            <a:xfrm>
              <a:off x="1181031" y="877152"/>
              <a:ext cx="3443202" cy="2657214"/>
            </a:xfrm>
            <a:custGeom>
              <a:avLst/>
              <a:gdLst/>
              <a:ahLst/>
              <a:cxnLst/>
              <a:rect l="l" t="t" r="r" b="b"/>
              <a:pathLst>
                <a:path w="3443202" h="2657214">
                  <a:moveTo>
                    <a:pt x="0" y="0"/>
                  </a:moveTo>
                  <a:lnTo>
                    <a:pt x="3443203" y="0"/>
                  </a:lnTo>
                  <a:lnTo>
                    <a:pt x="3443203" y="2657214"/>
                  </a:lnTo>
                  <a:lnTo>
                    <a:pt x="0" y="2657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1613" t="-28867" r="-6630" b="-24353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09550"/>
              <a:ext cx="4748902" cy="1786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44"/>
                </a:lnSpc>
              </a:pPr>
              <a:r>
                <a:rPr lang="en-US" sz="5957" b="1">
                  <a:solidFill>
                    <a:srgbClr val="13834B"/>
                  </a:solidFill>
                  <a:latin typeface="Uturna Bold"/>
                  <a:ea typeface="Uturna Bold"/>
                  <a:cs typeface="Uturna Bold"/>
                  <a:sym typeface="Uturna Bold"/>
                </a:rPr>
                <a:t>PIAUÍ </a:t>
              </a:r>
            </a:p>
            <a:p>
              <a:pPr algn="l">
                <a:lnSpc>
                  <a:spcPts val="4791"/>
                </a:lnSpc>
              </a:pPr>
              <a:r>
                <a:rPr lang="en-US" sz="5773" b="1">
                  <a:solidFill>
                    <a:srgbClr val="13834B"/>
                  </a:solidFill>
                  <a:latin typeface="Uturna Bold"/>
                  <a:ea typeface="Uturna Bold"/>
                  <a:cs typeface="Uturna Bold"/>
                  <a:sym typeface="Uturna Bold"/>
                </a:rPr>
                <a:t>CONTÁBIL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6541356" y="891838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29" y="0"/>
                </a:lnTo>
                <a:lnTo>
                  <a:pt x="2446129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DCD98B6-D3B4-4571-9C0F-4B06BB23B5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56293" y="1588806"/>
            <a:ext cx="11574490" cy="6230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223C6-BC0B-F3BD-3AFB-D131AEBCF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F5765B-0AD3-9993-141D-5DABEDC82FFF}"/>
              </a:ext>
            </a:extLst>
          </p:cNvPr>
          <p:cNvSpPr/>
          <p:nvPr/>
        </p:nvSpPr>
        <p:spPr>
          <a:xfrm>
            <a:off x="-41466" y="3298371"/>
            <a:ext cx="18370932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F07C383-7AA0-1AEA-DEB1-0DE60A2A2A76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EC07E37D-256A-F3B6-0DED-BB954FA9965C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A8502BEA-072B-AC4B-B6DC-6CEC8559A8D7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922AE022-973A-154A-9AD5-A7736AC4BB2E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F4F80318-C5B8-4633-96CC-0D8FBB400D63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BE558C5B-130E-8ADA-0DD9-3F3A9E39DBAE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09C6733B-8E77-865C-3D67-671D39AFE3AA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7C7A5207-D8E5-D02C-A5E0-C968223A6E08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9F428B3F-4E7E-A962-2376-FD88DE017E58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387B25C4-5674-0490-7D89-5E41FD9A90A0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00DC56E6-D950-9E5A-0105-5FEE70DD5BB5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BC5ECF5-B3AD-3B27-1C9D-31CA172CB326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24781637-CDEB-0E7A-D3DD-7BDA5C1ECB7C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792EC6F7-EEFF-0D02-BC2A-54CAA1DF67FA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B9C25001-1B9F-A73F-6435-8C2B7BA4B050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9DE57048-CC40-2F80-F43A-43BBCE30AB16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AB3952CC-62D8-F75E-3F62-51BFBCCC1639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B7FF509B-9253-4C5A-E50D-E38B7601B3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4284" y="2128539"/>
            <a:ext cx="11920358" cy="636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19214"/>
      </p:ext>
    </p:extLst>
  </p:cSld>
  <p:clrMapOvr>
    <a:masterClrMapping/>
  </p:clrMapOvr>
  <p:transition spd="med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B29EC-5120-7BEE-E772-7FD5AC187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BBBAE1C-BA91-43E3-E414-E5EF45ABB1C9}"/>
              </a:ext>
            </a:extLst>
          </p:cNvPr>
          <p:cNvSpPr/>
          <p:nvPr/>
        </p:nvSpPr>
        <p:spPr>
          <a:xfrm>
            <a:off x="-41466" y="2373841"/>
            <a:ext cx="18370932" cy="15519332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pPr algn="ctr"/>
            <a:r>
              <a:rPr lang="pt-BR" sz="2800" b="1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Impactos práticos para contadores</a:t>
            </a:r>
            <a:endParaRPr lang="pt-BR" sz="28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CEB35F3-8B84-B82D-34D3-F06C26D93C07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A0A0DB9E-073E-97FC-C8D6-03FFE32CB7A8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9C2B281A-BEB4-D8E2-DFF0-86B7E6E7BE7D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899C52C4-94C5-68A7-8878-E9C82F55376D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50BCCB72-E84C-9DA0-FD19-3602A8189B63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74918689-76EB-8E96-2398-2F7DA9A602DA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74F54752-8DE3-1F22-97E3-EEECB0081080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4A4AF169-D120-EC4E-076D-BE0452A8147B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3BA607BC-1D7B-85F0-74E3-451D9448C46B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3BE9D149-837E-46D9-1577-9DD99C66738C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773ED915-50E6-9BB4-3ECC-41C25B80020A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97DDA01-71C3-0B39-7D13-F4B49606EADD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24EEAB08-589D-E030-0187-38B166C2B6ED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7AAB5A3-1E5E-B773-B641-46506266C1C2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05E2E0F0-5608-CE68-A948-96C10FE6DB94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A1166232-3D4B-E485-1F28-46D9A7C196BD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F67F19A2-65D5-B233-2316-6684F266A833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graphicFrame>
        <p:nvGraphicFramePr>
          <p:cNvPr id="23" name="Tabela 22">
            <a:extLst>
              <a:ext uri="{FF2B5EF4-FFF2-40B4-BE49-F238E27FC236}">
                <a16:creationId xmlns:a16="http://schemas.microsoft.com/office/drawing/2014/main" id="{53914B30-C30F-E8A0-D653-9D302448F4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440510"/>
              </p:ext>
            </p:extLst>
          </p:nvPr>
        </p:nvGraphicFramePr>
        <p:xfrm>
          <a:off x="5583748" y="3121903"/>
          <a:ext cx="10951653" cy="50484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0551">
                  <a:extLst>
                    <a:ext uri="{9D8B030D-6E8A-4147-A177-3AD203B41FA5}">
                      <a16:colId xmlns:a16="http://schemas.microsoft.com/office/drawing/2014/main" val="4021166"/>
                    </a:ext>
                  </a:extLst>
                </a:gridCol>
                <a:gridCol w="3650551">
                  <a:extLst>
                    <a:ext uri="{9D8B030D-6E8A-4147-A177-3AD203B41FA5}">
                      <a16:colId xmlns:a16="http://schemas.microsoft.com/office/drawing/2014/main" val="354551246"/>
                    </a:ext>
                  </a:extLst>
                </a:gridCol>
                <a:gridCol w="3650551">
                  <a:extLst>
                    <a:ext uri="{9D8B030D-6E8A-4147-A177-3AD203B41FA5}">
                      <a16:colId xmlns:a16="http://schemas.microsoft.com/office/drawing/2014/main" val="4201774554"/>
                    </a:ext>
                  </a:extLst>
                </a:gridCol>
              </a:tblGrid>
              <a:tr h="6932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Área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Impacto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 dirty="0">
                          <a:effectLst/>
                        </a:rPr>
                        <a:t>Ação Necessária</a:t>
                      </a:r>
                      <a:endParaRPr lang="pt-BR" sz="28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48290442"/>
                  </a:ext>
                </a:extLst>
              </a:tr>
              <a:tr h="859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SPED / EFD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Adaptação para CBS e IBS Digital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 dirty="0">
                          <a:effectLst/>
                        </a:rPr>
                        <a:t>Atualizar softwares e layouts fiscais</a:t>
                      </a:r>
                      <a:endParaRPr lang="pt-BR" sz="28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24199024"/>
                  </a:ext>
                </a:extLst>
              </a:tr>
              <a:tr h="859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 dirty="0">
                          <a:effectLst/>
                        </a:rPr>
                        <a:t>Emissão de NF</a:t>
                      </a:r>
                      <a:endParaRPr lang="pt-BR" sz="28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Substituição de NFe/NFS-e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Revisar cadastros e CFOPs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17837674"/>
                  </a:ext>
                </a:extLst>
              </a:tr>
              <a:tr h="859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 dirty="0">
                          <a:effectLst/>
                        </a:rPr>
                        <a:t>Obrigações acessórias</a:t>
                      </a:r>
                      <a:endParaRPr lang="pt-BR" sz="28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Integração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Reestruturar fluxos internos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90997697"/>
                  </a:ext>
                </a:extLst>
              </a:tr>
              <a:tr h="6932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Infrações eletrônicas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Multas automáticas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Auditorias preventivas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34480195"/>
                  </a:ext>
                </a:extLst>
              </a:tr>
              <a:tr h="859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Responsabilidade solidária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effectLst/>
                        </a:rPr>
                        <a:t>Contador responde por dolo/erro grave</a:t>
                      </a:r>
                      <a:endParaRPr lang="pt-BR" sz="2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 dirty="0">
                          <a:effectLst/>
                        </a:rPr>
                        <a:t>Reforçar compliance</a:t>
                      </a:r>
                      <a:endParaRPr lang="pt-BR" sz="28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2172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5064026"/>
      </p:ext>
    </p:extLst>
  </p:cSld>
  <p:clrMapOvr>
    <a:masterClrMapping/>
  </p:clrMapOvr>
  <p:transition spd="med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23A2C-E73D-35C5-882F-6F027536B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3A91855-1906-B04E-7CD9-F0FA4D5E5AEA}"/>
              </a:ext>
            </a:extLst>
          </p:cNvPr>
          <p:cNvSpPr/>
          <p:nvPr/>
        </p:nvSpPr>
        <p:spPr>
          <a:xfrm>
            <a:off x="0" y="3314060"/>
            <a:ext cx="18370932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86AB6F4-68D9-6392-26E8-7A27AF5AB8FD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2E1680AF-1CE6-CD3B-BE34-2439839A7A92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E8BEE582-D643-7356-3708-6E888CC5F48A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D179009E-27E6-EDE5-8BC9-756DEEBA62D7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555452D1-F33A-AE17-4BDC-FC98812D551E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BED14CCC-0BE8-1BB8-6B13-64BCFD5EB625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B4F8ABBC-4812-79A3-38C2-3C5F590D81A8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0FD4049C-6B0E-C9E4-5701-7546781CC023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4FBAB564-48AF-C925-9CB4-3A585546BF4E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5DA118A4-048C-BE43-FC60-B9D96962A7C9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7D5A4AB0-C02E-755C-04D5-B930D48782F0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4218493-BD20-8F96-9F10-999FC872D193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BFEE74E-1CF8-B708-9470-8721691510C9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5D2AC22-64E6-DD59-DDB9-C969D16AB050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F76BAC23-16F4-4382-1283-15D1A9BD0FC4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9345A76B-2B50-A7A3-A649-322CD31C589C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991FFC79-95C2-E157-3861-239D89BB9DC2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E9162538-5883-B233-EE9B-502C5031F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43029" y="510360"/>
            <a:ext cx="7691614" cy="9443592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49002D66-E9B1-8D17-E4DB-43884955A6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2463" y="1956250"/>
            <a:ext cx="6680580" cy="795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58888"/>
      </p:ext>
    </p:extLst>
  </p:cSld>
  <p:clrMapOvr>
    <a:masterClrMapping/>
  </p:clrMapOvr>
  <p:transition spd="med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5FBE3-4AA7-94E3-28A4-B43B416A1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2DB2DE-CF66-56E2-E794-34ACBF09A9CD}"/>
              </a:ext>
            </a:extLst>
          </p:cNvPr>
          <p:cNvSpPr/>
          <p:nvPr/>
        </p:nvSpPr>
        <p:spPr>
          <a:xfrm>
            <a:off x="-41466" y="3298371"/>
            <a:ext cx="18370932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3D17028-E0FF-03AC-29B2-8D21D4A05ECD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E6BC150B-78CB-B594-F0BA-0F6E973466D6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9E8A4438-23DE-91A4-D81C-2023C297A450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165ECF25-4667-CCF1-A156-31D62C18A676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66EC4CEC-CE75-0D8C-336B-4E02BDBB6B0C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5AC4CB43-B4C9-008B-7910-4A060133286E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A820C75A-2374-1E9F-88ED-706E8DD21F6C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6988E827-3C61-17F1-6FB0-19BC7FD9F74F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E81D20F9-FC7E-CBA9-E83A-DBB365001FCA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6351E660-83BF-E6FA-9873-D01213D15ACE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96FFCE72-DA31-CEAC-3D7B-1BC49D0402D7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7A20E20-176C-31EC-74B6-878AD1601C85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91B19F08-D7DA-B9A1-4AD0-B151EF33BB7D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A1CEC7E-0615-F82F-08DD-81E704A208AD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F5A01778-11D7-84DF-1081-64D70883592A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37894570-D2D9-B208-FF03-1DDA8EEE9193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CD7CE341-2D4D-FD83-4E9A-C05BCFBFA7B4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1EBA7136-BF11-0CAC-F31D-D460AE596A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3434" y="685742"/>
            <a:ext cx="8403389" cy="9220192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1C5CE993-1763-2B8F-3029-8D24F04BF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0698" y="3052321"/>
            <a:ext cx="7885503" cy="369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74110"/>
      </p:ext>
    </p:extLst>
  </p:cSld>
  <p:clrMapOvr>
    <a:masterClrMapping/>
  </p:clrMapOvr>
  <p:transition spd="med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AB6C2-71C2-ECCB-CC8D-D45F07E22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426E691-7F97-6F2F-1FEF-F699F968A9FB}"/>
              </a:ext>
            </a:extLst>
          </p:cNvPr>
          <p:cNvSpPr/>
          <p:nvPr/>
        </p:nvSpPr>
        <p:spPr>
          <a:xfrm>
            <a:off x="-41466" y="3298371"/>
            <a:ext cx="18370932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6BC21D5-BF7C-EF9A-A4BF-E76FF9B85241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8E582016-CC3A-35CE-2941-D91D3A0C2D43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0D490136-7347-492A-DE5C-41502AB76DB3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CA7DC2E7-7C6F-4116-C7F4-A7872BAF3087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9F05B005-ACEB-F2F9-F26D-AF30E2FCF304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24613C13-C18A-F01E-DE20-62A58A8DFB1A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F119C35B-DF7D-29BB-8ACC-0B71CDE48AFA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6A8F6737-931C-510F-15CE-18EA71A49235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28D683CF-2E3A-B162-8D02-245AB364C372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0D96290C-1C09-E795-302B-09DC768E1E92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1871A5B0-6B65-9E60-C4C6-966D2499A7F4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E4F8C5E-BE80-26FB-159B-3631EC2D5ECB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47A1D9C-069D-B974-0D57-B3D077BC1486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B66E411C-B4C5-51F1-8822-D81B0B4DD921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AB8738EB-FC92-A5A0-BE0A-EB8A30464F14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299908A-05D9-48DC-EE3E-7D1BB35D9D3C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0757DA4F-1966-823C-D1BA-2A668F61CDC6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A866CB6D-5AEC-607E-88BF-2B850768C2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4776" y="850786"/>
            <a:ext cx="9837203" cy="924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7459"/>
      </p:ext>
    </p:extLst>
  </p:cSld>
  <p:clrMapOvr>
    <a:masterClrMapping/>
  </p:clrMapOvr>
  <p:transition spd="med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F31C8-EA46-60F0-0CCB-A50631F5E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08AB62EC-4DF6-977C-3B95-D5EA9DD7E0BF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FB7BDFB9-0658-09C0-E659-39C9A665A560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2B0E5781-84E7-65D2-EFC1-94C340D9E6AA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973E1B66-F643-5C38-160D-976B08819460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F297C169-888D-FA55-8A53-4EEEDDF29246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F282C78C-21EC-3BFB-A467-67AD94B9AFFA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4460D5E3-D20C-248D-261F-44CA07316057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2A02C925-BBE1-2C78-23D8-5A419B220EDF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35CFE94E-47F0-86DD-6CFC-4216EECD9AEA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F5130A8A-2338-A8DC-51DD-6A8DF3EA2056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02D84E92-7EB2-B77D-0737-EBC433A70871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98AF6EC-BC97-12D9-19C7-58A433103C2F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E6CC5606-7C67-BF68-8635-58E0F598DAA1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30629DF-EC0F-35A5-FC9D-9E7D4F534B5E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F63FEB23-0B0B-B3FF-98B1-D7A382F9E7FF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DB772B5E-C2B8-7398-6E68-BFA06CB97701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BB7B59A-3F2E-B1C7-ED48-0FE18A85DF30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3E4A7741-B3BA-46AF-511B-5367AE2B3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2967" y="703598"/>
            <a:ext cx="8331675" cy="9310227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0108F752-7525-0136-739C-DB539698BD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324" y="2352673"/>
            <a:ext cx="6697010" cy="6458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3002904"/>
      </p:ext>
    </p:extLst>
  </p:cSld>
  <p:clrMapOvr>
    <a:masterClrMapping/>
  </p:clrMapOvr>
  <p:transition spd="med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D2AAD-A765-D116-C143-FBE8851FA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29C8722-3027-156D-6DD6-5E35015FE0E3}"/>
              </a:ext>
            </a:extLst>
          </p:cNvPr>
          <p:cNvSpPr/>
          <p:nvPr/>
        </p:nvSpPr>
        <p:spPr>
          <a:xfrm>
            <a:off x="507689" y="2582412"/>
            <a:ext cx="18370932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4BD5A90-5488-B0D8-E403-C0996FCEE928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7836CBF4-0DCB-7C34-FE54-C71856998661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9D681B57-7735-B734-A68C-8E81E34794B6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4E545387-203D-6BC0-47DC-E773E1BAD0E1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05FC1875-0E06-3F27-753E-AE96586BAF33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F59ECFFE-54C1-EC3A-097F-B45360D1F841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5BECD3FC-AE93-71EF-B29E-8D469BACFD21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382AD219-69D8-5B58-3336-E047F367DD89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CD926DDE-51A2-F987-7AB9-895C6B621EAE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42654BB0-827C-4596-2BC7-14AF7CF5F3FA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1D38EF8F-568C-2FA7-B28F-072259EDE04F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62812F64-36CD-5229-583B-1C27D8483323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D1437214-9202-EA79-0E69-AC1715F3D543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68AB3EF-ED8B-114F-C94E-06FEF01CEFF8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AEA83CF2-1BCA-320F-0EEE-01DE7999420D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DEF0EBF-8E30-BF6F-6F2C-95B8D29D2C23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7E6A8015-870C-DD34-1EA4-01DBEDF9B44D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BEBA8C42-9A00-9168-2F96-E810BB9BC5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2545" y="1538719"/>
            <a:ext cx="12566656" cy="729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58262"/>
      </p:ext>
    </p:extLst>
  </p:cSld>
  <p:clrMapOvr>
    <a:masterClrMapping/>
  </p:clrMapOvr>
  <p:transition spd="med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3EE4D-56A7-F302-EC5D-C070744E6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ED4B232-983B-66A6-9F16-BDCC202019A2}"/>
              </a:ext>
            </a:extLst>
          </p:cNvPr>
          <p:cNvSpPr/>
          <p:nvPr/>
        </p:nvSpPr>
        <p:spPr>
          <a:xfrm>
            <a:off x="507689" y="2582412"/>
            <a:ext cx="18370932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5E9FCE2-F4BC-B0F3-C6DA-7F95EB93E835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69939346-70CC-3D06-CD0C-1689895D1541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DE8DDFC1-97BB-8C4B-66BD-15BCDACB1A9B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C536B8B5-1253-5033-4A03-DC6B045431F0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0779E2C1-5677-7DE2-6D14-8185C1802433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31CBD34A-A8B3-8FB6-C594-C6E2618E4877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118CBE46-94AC-2285-A605-76D2C4152F40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39BDFA7F-8FD2-9DF9-84F6-7A6D551E60DC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9427D6A7-E08D-2B39-CD7F-ED219DF86B4F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4610E4C2-7F1E-D214-B6B5-74FC3AAF9755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F718EEF2-F304-2F5D-499B-B87A2297D6C3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905F38B-CD86-338C-FBE9-B8382CD92431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6F7E4B3E-2880-A578-26F6-AF3C642F8160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D2F0CE20-C874-3125-F66D-E709F20D0510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13A1E828-FA3F-6679-783D-3B1A518103AC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0A6525FF-6CC1-D27D-D823-34E2954006A8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0D29F44A-2341-7679-8F7B-2424D9994FA6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16C4096E-486D-3300-181E-E310D09ED7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4571" y="2252720"/>
            <a:ext cx="12086536" cy="612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62481"/>
      </p:ext>
    </p:extLst>
  </p:cSld>
  <p:clrMapOvr>
    <a:masterClrMapping/>
  </p:clrMapOvr>
  <p:transition spd="med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1A7E5-C386-3225-9956-53EF77A6D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022BCC2-A827-D234-430A-6E48BCBF93EA}"/>
              </a:ext>
            </a:extLst>
          </p:cNvPr>
          <p:cNvSpPr/>
          <p:nvPr/>
        </p:nvSpPr>
        <p:spPr>
          <a:xfrm>
            <a:off x="507689" y="2582412"/>
            <a:ext cx="18370932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6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3B32B3B-8BC2-25B4-755D-7F7726DE9B4F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FD802A60-7459-0249-4311-FE111E1A32AE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E868DBA1-6F52-0C85-B136-2BAFE7CFE25E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243EE174-22A8-7D83-9697-73F4AC5906B5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2766F454-2641-62BA-474F-4B9BF65AF972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3EB5E5A3-7F12-0573-FDA9-70755AC6DDA3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6CEEA068-120D-0A06-2CBC-4F5F5ABECE08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44B11A60-C032-4AC9-D822-9E42B8B03C9C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9F740583-69AC-B62C-F271-8345BE5D5AA4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18EA61B6-99E5-A851-E043-D84CA0A40253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13452B41-2DEC-6FBE-9253-9CF33C0C6707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62C44206-B5B5-BE1F-2181-0C23A81712A5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6515AF46-A509-7A93-2844-590810AB4A58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F8653E0-4F3A-8F51-7CFC-2093B2E693F9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1A1D3A8F-306C-42EE-BD70-DAEE7D757225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7D7F938C-2A90-4062-71B4-E72713CDAC44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CACB763F-21F1-0354-853A-795BCC29267E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CCA6834-029E-B911-F095-C85D1AE222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7760" y="2242694"/>
            <a:ext cx="12786882" cy="6154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9757794"/>
      </p:ext>
    </p:extLst>
  </p:cSld>
  <p:clrMapOvr>
    <a:masterClrMapping/>
  </p:clrMapOvr>
  <p:transition spd="med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1312" y="2252720"/>
            <a:ext cx="17759423" cy="15294284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pPr marL="685800" indent="-6858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5400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A Reforma não muda apenas impostos. </a:t>
            </a:r>
          </a:p>
          <a:p>
            <a:pPr marL="685800" indent="-6858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5400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Ela muda mentalidades e rotinas de conformidade. </a:t>
            </a:r>
          </a:p>
          <a:p>
            <a:pPr marL="685800" indent="-6858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5400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O contador deixa de ser o mero transmissor de informações e passa a ser o </a:t>
            </a:r>
            <a:r>
              <a:rPr lang="pt-BR" sz="5400" b="1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principal gestor do risco tributário</a:t>
            </a:r>
            <a:r>
              <a:rPr lang="pt-BR" sz="5400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.</a:t>
            </a:r>
            <a:endParaRPr lang="pt-BR" sz="5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/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/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/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/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 spd="med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33C8C-479C-FFCF-5B0F-A85C31841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91307A-375A-8307-BFEC-2C7ECDB8BBED}"/>
              </a:ext>
            </a:extLst>
          </p:cNvPr>
          <p:cNvSpPr/>
          <p:nvPr/>
        </p:nvSpPr>
        <p:spPr>
          <a:xfrm>
            <a:off x="548331" y="2582412"/>
            <a:ext cx="17739669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pt-BR" sz="6600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“Quantos de vocês já tiveram dificuldades com ICMS ou ISS em operações interestaduais?”</a:t>
            </a:r>
            <a:endParaRPr lang="pt-BR" sz="6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5AEBAD1-EF64-C636-5C1A-C0AAE34A9095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FC2989F3-DE1A-A4D2-C965-2361B06D0FED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A147B9E7-B3EB-68DB-480E-8B03B96DE575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B693BA60-71CC-3AA4-3389-B09C35067838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57318BE5-2B9D-39FB-B118-FFFF68B81395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A0D3C927-1D7D-929D-A5FD-B149346FD856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767572A7-7988-BF8F-F1E8-717728BD7B9F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AC506E40-3FBA-A837-1084-A1B9D5AC53D5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C1AD97AF-4A16-B9EA-37F4-EDE3AC80626A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148FD9EE-016F-45B0-EC12-60217D4C385F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931DF2A8-1987-7FC7-8B85-C5F41B0E52F8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F2F1F39-323D-FCFB-F2E0-06026120BA10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4083B955-94D8-146A-3447-A7496004F3F1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84A08DDF-7FFD-6A79-C0BE-30039B45AE19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BB8959DF-62A7-EC1B-B1D2-7A61EA8435E0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5D74E22D-4B22-EE4C-2225-85E1FFB18A54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96883E68-75A9-C5F3-23C2-7B09235B3EB5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0965918"/>
      </p:ext>
    </p:extLst>
  </p:cSld>
  <p:clrMapOvr>
    <a:masterClrMapping/>
  </p:clrMapOvr>
  <p:transition spd="med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39CA5-77FF-E9EF-4B35-60E496501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8C3100A-7B25-BE97-B1F7-8E43CD5FFAEA}"/>
              </a:ext>
            </a:extLst>
          </p:cNvPr>
          <p:cNvSpPr/>
          <p:nvPr/>
        </p:nvSpPr>
        <p:spPr>
          <a:xfrm>
            <a:off x="-41466" y="3298371"/>
            <a:ext cx="18370932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FC3AE6A-69FA-239A-7C7A-B713C36E7C65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7A3B1EE0-4D3E-AC15-729E-805F9779A8E4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4C0AF942-45B4-1253-30B9-37A744424F06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0AC20E61-F6BB-32F5-C267-C8A9722E4D87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0B400787-3A5D-78EB-5E1F-F32A470271F9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8B6E9C88-B702-D8F0-F544-AC63DBFD7347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CA81BE4A-0033-2438-5E56-AC944A7019DA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6AE85AA9-32EB-F4F5-1AA3-A531AB8E2D0B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1AB728BE-E4D8-6E87-DE96-1CDD97AB0ACB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2B7EB07F-CBAC-EAB4-9290-2013A4C3798D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5C7328DC-9774-D010-71E1-F842E07D62D7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16D82BA-6D42-158B-628B-0CADB68EE246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63D981FA-A0BA-6CD5-F49B-112D9CE7440B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78F7F49-A123-2549-A7D3-F6E76DFA8392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7EDA856B-7E3C-9091-2A16-FFBEA51CC893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FD23B9A-5B8F-A20B-CA68-913E38E8C49D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2E716E7-39EC-AF23-7064-E83825CB0901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A2234C8B-0D36-85C3-A8F9-122EB5E80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3754" y="2463250"/>
            <a:ext cx="12907845" cy="591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67640"/>
      </p:ext>
    </p:extLst>
  </p:cSld>
  <p:clrMapOvr>
    <a:masterClrMapping/>
  </p:clrMapOvr>
  <p:transition spd="med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FCF3F-771A-7514-23C4-FA350CAE9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CFB4FAA-2593-FA16-63AB-001C2E225539}"/>
              </a:ext>
            </a:extLst>
          </p:cNvPr>
          <p:cNvSpPr/>
          <p:nvPr/>
        </p:nvSpPr>
        <p:spPr>
          <a:xfrm>
            <a:off x="-41466" y="3298371"/>
            <a:ext cx="18370932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71C2620-EA60-FC3D-22A9-8CC53B08E088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0B907964-C56D-787C-F2E1-8FE676ED0F58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DC30174D-BAE7-1D0D-C036-42F7A70B105E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0A6DC493-971D-6567-D5D3-192365850E84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3F6BFC2A-A401-9AE0-6120-C9CFE3B6E8EE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1ACD7EAD-8794-B627-7AF8-0CBA9365EE77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2AF5AAB5-69BA-6EFA-2041-7433DE473643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6BD1D30F-0A7F-39E5-6BC1-01E6E40761B8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6A54771B-9F57-D4C5-BE22-0812E0B3C299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3D91187A-30FD-755B-1B89-1817E69E6B95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8B687BB3-667A-167F-E609-02F7F5497D69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091F055-0AB7-DA8A-10AC-E66BB9C57DC6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C125F70E-89A8-AD4F-62B5-595EE1726A38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4D61E33B-E594-EB72-6C68-7006C6F4EEAE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BDD42012-7338-C961-D8DF-F5C63E8B7EBF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689C5591-F7C3-D748-3EE9-39CB7991B19F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A4D5113-863C-8039-6A28-1C11EC194B6D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C4C271FB-A25B-3474-27E8-B4329465B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098" y="1749249"/>
            <a:ext cx="12497502" cy="550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57574"/>
      </p:ext>
    </p:extLst>
  </p:cSld>
  <p:clrMapOvr>
    <a:masterClrMapping/>
  </p:clrMapOvr>
  <p:transition spd="med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4BBE6-9AC9-7187-386F-7C7088E8C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26A508C-20D5-98D6-45BC-5697DB663F1B}"/>
              </a:ext>
            </a:extLst>
          </p:cNvPr>
          <p:cNvSpPr/>
          <p:nvPr/>
        </p:nvSpPr>
        <p:spPr>
          <a:xfrm>
            <a:off x="-41466" y="3298371"/>
            <a:ext cx="18370932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0559615-0B78-B7BF-B9F3-ABF642AF6B97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5AAFDF3C-C4EF-3AC8-245F-E06EE6203F49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F0FDFB65-48FD-41B8-7FE2-221DEEEC5760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D50F3EF1-0E44-B2D0-3061-EBAE96F428C0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DE3902E7-AABF-E422-E48F-4D97EBBFB37D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80520BD3-CBC0-0EDE-6C86-C8B5C85ED88B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F1AE72D0-437B-3B03-F6AC-FF0FCCEB0D7F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260DD695-8915-61EB-1760-E5D38DDE3450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F7EA55AC-EB04-3675-AD19-7CCA5E02C05B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56313109-B36C-DDF1-F12C-4A4CA9054DDB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14E9806B-4629-C7A8-7AE6-04D5E139C81C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C839D42-BF74-83C1-AC71-C92B663CEDB6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C92F81B4-F2C9-B0C1-6F5C-E9929E610A29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20EAF2E-C678-B90F-F171-57A1E03686C6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02BC7F83-C100-01B1-50CD-D324922CA8C7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8FAD536-6A9A-55FF-852A-6EDE99D8261C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4C797FA-3CC2-A44E-1197-0D1705CCB45D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C60B43D0-E835-35FA-C679-9099A0A7A3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5519" y="1538719"/>
            <a:ext cx="12171666" cy="64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21743"/>
      </p:ext>
    </p:extLst>
  </p:cSld>
  <p:clrMapOvr>
    <a:masterClrMapping/>
  </p:clrMapOvr>
  <p:transition spd="med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E4025-2439-132E-DA4A-DCD325216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62BBFCD-2D14-F578-EF0F-A2993E9F21D8}"/>
              </a:ext>
            </a:extLst>
          </p:cNvPr>
          <p:cNvSpPr/>
          <p:nvPr/>
        </p:nvSpPr>
        <p:spPr>
          <a:xfrm>
            <a:off x="541312" y="2989599"/>
            <a:ext cx="17746687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6600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“Se você ainda vê a contabilidade como lançamento de notas, prepare-se: agora você será gestor de risco e compliance fiscal</a:t>
            </a:r>
            <a:r>
              <a:rPr lang="pt-BR" sz="7200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.”</a:t>
            </a:r>
            <a:endParaRPr lang="pt-BR" sz="7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A56350D-E9DD-8F87-D561-27B1B003E809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F672DD3E-267D-4CCB-9CCD-1971CF0594D1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A0A58841-F35C-C8E4-A76B-BC050E64E15D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EA306695-402E-E07C-1BE5-A9455D86F69F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094EF887-1A2A-CA6C-8AB4-731C4FBA2A0E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66454F01-AE68-A93D-FA20-EB3270CDD298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4115A8BF-B8F9-392A-EF3C-F2BC36D2FBE6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4581B96A-07DD-C252-CC64-582E4D06568E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E12BAB43-4469-7CE2-390C-6F796731C8EE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ADEC7C7E-E2F8-FA67-CBD4-423231081D14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EFB32D17-FCD8-00E0-8693-35C9C5B996B7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D7B7FC2-0F63-2610-3A48-6F2813EF372D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95482C3-953C-EC24-F0D2-9A97C09BA62E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BBB84F6C-2E7F-83DE-6F30-1B46B60FC279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8F43A17F-66CC-56C0-C3AB-67681C850F12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CC2CF254-6A39-9AB8-58F5-69C3301D0B70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11931248-4F36-962B-9952-BD4F13185D11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2529407"/>
      </p:ext>
    </p:extLst>
  </p:cSld>
  <p:clrMapOvr>
    <a:masterClrMapping/>
  </p:clrMapOvr>
  <p:transition spd="med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0CD4B-9C7C-CB8C-768F-845395520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12CF59F-0927-955F-A35F-8FA369809B76}"/>
              </a:ext>
            </a:extLst>
          </p:cNvPr>
          <p:cNvSpPr/>
          <p:nvPr/>
        </p:nvSpPr>
        <p:spPr>
          <a:xfrm>
            <a:off x="-41466" y="3298371"/>
            <a:ext cx="18370932" cy="14594801"/>
          </a:xfrm>
          <a:custGeom>
            <a:avLst/>
            <a:gdLst/>
            <a:ahLst/>
            <a:cxnLst/>
            <a:rect l="l" t="t" r="r" b="b"/>
            <a:pathLst>
              <a:path w="18370932" h="14594801">
                <a:moveTo>
                  <a:pt x="0" y="0"/>
                </a:moveTo>
                <a:lnTo>
                  <a:pt x="18370932" y="0"/>
                </a:lnTo>
                <a:lnTo>
                  <a:pt x="18370932" y="14594801"/>
                </a:lnTo>
                <a:lnTo>
                  <a:pt x="0" y="1459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04" b="-420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3FD88D1-A08F-5B1A-C037-8FB46C8C16F2}"/>
              </a:ext>
            </a:extLst>
          </p:cNvPr>
          <p:cNvGrpSpPr/>
          <p:nvPr/>
        </p:nvGrpSpPr>
        <p:grpSpPr>
          <a:xfrm>
            <a:off x="-6815817" y="-5059509"/>
            <a:ext cx="7607866" cy="19769438"/>
            <a:chOff x="0" y="0"/>
            <a:chExt cx="10143821" cy="2635925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4354C5A1-9AE9-BABB-2E78-D09B6E14E899}"/>
                </a:ext>
              </a:extLst>
            </p:cNvPr>
            <p:cNvGrpSpPr/>
            <p:nvPr/>
          </p:nvGrpSpPr>
          <p:grpSpPr>
            <a:xfrm rot="5400000">
              <a:off x="1537372" y="10818280"/>
              <a:ext cx="14712729" cy="1831535"/>
              <a:chOff x="0" y="0"/>
              <a:chExt cx="3298894" cy="41066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195E6390-B821-B110-C440-3CC782CE9CCF}"/>
                  </a:ext>
                </a:extLst>
              </p:cNvPr>
              <p:cNvSpPr/>
              <p:nvPr/>
            </p:nvSpPr>
            <p:spPr>
              <a:xfrm>
                <a:off x="0" y="0"/>
                <a:ext cx="3298894" cy="410668"/>
              </a:xfrm>
              <a:custGeom>
                <a:avLst/>
                <a:gdLst/>
                <a:ahLst/>
                <a:cxnLst/>
                <a:rect l="l" t="t" r="r" b="b"/>
                <a:pathLst>
                  <a:path w="3298894" h="410668">
                    <a:moveTo>
                      <a:pt x="203200" y="0"/>
                    </a:moveTo>
                    <a:lnTo>
                      <a:pt x="3095694" y="0"/>
                    </a:lnTo>
                    <a:lnTo>
                      <a:pt x="3298894" y="410668"/>
                    </a:lnTo>
                    <a:lnTo>
                      <a:pt x="0" y="41066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3CC52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C30596B4-20F4-99F8-C7AB-1F733A347EAF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3044894" cy="448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756E293B-683E-D564-71B3-0242E1C65A19}"/>
                </a:ext>
              </a:extLst>
            </p:cNvPr>
            <p:cNvGrpSpPr/>
            <p:nvPr/>
          </p:nvGrpSpPr>
          <p:grpSpPr>
            <a:xfrm rot="5400000">
              <a:off x="2908421" y="19441518"/>
              <a:ext cx="11358802" cy="2476661"/>
              <a:chOff x="0" y="0"/>
              <a:chExt cx="2795831" cy="6096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A625C6FE-5C59-87AB-36DB-6CECAA22787E}"/>
                  </a:ext>
                </a:extLst>
              </p:cNvPr>
              <p:cNvSpPr/>
              <p:nvPr/>
            </p:nvSpPr>
            <p:spPr>
              <a:xfrm>
                <a:off x="0" y="0"/>
                <a:ext cx="279583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795831" h="609600">
                    <a:moveTo>
                      <a:pt x="203200" y="0"/>
                    </a:moveTo>
                    <a:lnTo>
                      <a:pt x="2592631" y="0"/>
                    </a:lnTo>
                    <a:lnTo>
                      <a:pt x="2795831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AD0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BCA01CA5-80FF-1150-0C7E-A7B7FB450204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2541831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C2202FFB-076B-F4D4-9DA7-E2349133000D}"/>
                </a:ext>
              </a:extLst>
            </p:cNvPr>
            <p:cNvGrpSpPr/>
            <p:nvPr/>
          </p:nvGrpSpPr>
          <p:grpSpPr>
            <a:xfrm rot="4029028">
              <a:off x="-3930285" y="7249500"/>
              <a:ext cx="18004391" cy="3420942"/>
              <a:chOff x="0" y="0"/>
              <a:chExt cx="4431561" cy="842023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A4258895-05E1-8CBF-301C-B791FEA8962D}"/>
                  </a:ext>
                </a:extLst>
              </p:cNvPr>
              <p:cNvSpPr/>
              <p:nvPr/>
            </p:nvSpPr>
            <p:spPr>
              <a:xfrm>
                <a:off x="0" y="0"/>
                <a:ext cx="4431561" cy="842023"/>
              </a:xfrm>
              <a:custGeom>
                <a:avLst/>
                <a:gdLst/>
                <a:ahLst/>
                <a:cxnLst/>
                <a:rect l="l" t="t" r="r" b="b"/>
                <a:pathLst>
                  <a:path w="4431561" h="842023">
                    <a:moveTo>
                      <a:pt x="203200" y="0"/>
                    </a:moveTo>
                    <a:lnTo>
                      <a:pt x="4228361" y="0"/>
                    </a:lnTo>
                    <a:lnTo>
                      <a:pt x="4431561" y="842023"/>
                    </a:lnTo>
                    <a:lnTo>
                      <a:pt x="0" y="84202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512C">
                  <a:alpha val="73725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207FEB02-7410-3112-7E61-C889932D7D6B}"/>
                  </a:ext>
                </a:extLst>
              </p:cNvPr>
              <p:cNvSpPr txBox="1"/>
              <p:nvPr/>
            </p:nvSpPr>
            <p:spPr>
              <a:xfrm>
                <a:off x="127000" y="-38100"/>
                <a:ext cx="4177561" cy="88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31A72B1B-90F0-5B1A-5F37-DADB2B543E62}"/>
              </a:ext>
            </a:extLst>
          </p:cNvPr>
          <p:cNvSpPr/>
          <p:nvPr/>
        </p:nvSpPr>
        <p:spPr>
          <a:xfrm rot="2700000">
            <a:off x="14673348" y="-1563412"/>
            <a:ext cx="4553627" cy="3126824"/>
          </a:xfrm>
          <a:custGeom>
            <a:avLst/>
            <a:gdLst/>
            <a:ahLst/>
            <a:cxnLst/>
            <a:rect l="l" t="t" r="r" b="b"/>
            <a:pathLst>
              <a:path w="4553627" h="3126824">
                <a:moveTo>
                  <a:pt x="0" y="0"/>
                </a:moveTo>
                <a:lnTo>
                  <a:pt x="4553628" y="0"/>
                </a:lnTo>
                <a:lnTo>
                  <a:pt x="4553628" y="3126824"/>
                </a:lnTo>
                <a:lnTo>
                  <a:pt x="0" y="312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C5A9616-C84A-6C00-1A9D-C50E70C08152}"/>
              </a:ext>
            </a:extLst>
          </p:cNvPr>
          <p:cNvSpPr/>
          <p:nvPr/>
        </p:nvSpPr>
        <p:spPr>
          <a:xfrm>
            <a:off x="16135026" y="6946872"/>
            <a:ext cx="2849729" cy="3825139"/>
          </a:xfrm>
          <a:custGeom>
            <a:avLst/>
            <a:gdLst/>
            <a:ahLst/>
            <a:cxnLst/>
            <a:rect l="l" t="t" r="r" b="b"/>
            <a:pathLst>
              <a:path w="2849729" h="3825139">
                <a:moveTo>
                  <a:pt x="0" y="0"/>
                </a:moveTo>
                <a:lnTo>
                  <a:pt x="2849729" y="0"/>
                </a:lnTo>
                <a:lnTo>
                  <a:pt x="2849729" y="3825139"/>
                </a:lnTo>
                <a:lnTo>
                  <a:pt x="0" y="3825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44BA83B-38D8-BC2F-99FF-40B4A9CA8758}"/>
              </a:ext>
            </a:extLst>
          </p:cNvPr>
          <p:cNvSpPr txBox="1"/>
          <p:nvPr/>
        </p:nvSpPr>
        <p:spPr>
          <a:xfrm>
            <a:off x="2342297" y="335298"/>
            <a:ext cx="7757668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EBA406"/>
                </a:solidFill>
                <a:latin typeface="Poppins Bold"/>
                <a:ea typeface="Poppins Bold"/>
                <a:cs typeface="Poppins Bold"/>
                <a:sym typeface="Poppins Bold"/>
              </a:rPr>
              <a:t>CONECTANDO REGIÕES, VALORIZANDO PROFISSIONAIS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4A8AD02A-19ED-C16B-A319-CEF1E71E9898}"/>
              </a:ext>
            </a:extLst>
          </p:cNvPr>
          <p:cNvSpPr/>
          <p:nvPr/>
        </p:nvSpPr>
        <p:spPr>
          <a:xfrm>
            <a:off x="1853358" y="824718"/>
            <a:ext cx="1850397" cy="1428002"/>
          </a:xfrm>
          <a:custGeom>
            <a:avLst/>
            <a:gdLst/>
            <a:ahLst/>
            <a:cxnLst/>
            <a:rect l="l" t="t" r="r" b="b"/>
            <a:pathLst>
              <a:path w="1850397" h="1428002">
                <a:moveTo>
                  <a:pt x="0" y="0"/>
                </a:moveTo>
                <a:lnTo>
                  <a:pt x="1850397" y="0"/>
                </a:lnTo>
                <a:lnTo>
                  <a:pt x="1850397" y="1428002"/>
                </a:lnTo>
                <a:lnTo>
                  <a:pt x="0" y="142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13" t="-28867" r="-6630" b="-24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DD01AF02-5982-46F6-0599-15012EC21268}"/>
              </a:ext>
            </a:extLst>
          </p:cNvPr>
          <p:cNvSpPr txBox="1"/>
          <p:nvPr/>
        </p:nvSpPr>
        <p:spPr>
          <a:xfrm>
            <a:off x="792048" y="407187"/>
            <a:ext cx="3100496" cy="113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4"/>
              </a:lnSpc>
            </a:pPr>
            <a:r>
              <a:rPr lang="en-US" sz="5186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PIAUÍ </a:t>
            </a:r>
          </a:p>
          <a:p>
            <a:pPr algn="l">
              <a:lnSpc>
                <a:spcPts val="4171"/>
              </a:lnSpc>
            </a:pPr>
            <a:r>
              <a:rPr lang="en-US" sz="5025" b="1">
                <a:solidFill>
                  <a:srgbClr val="13834B"/>
                </a:solidFill>
                <a:latin typeface="Uturna Bold"/>
                <a:ea typeface="Uturna Bold"/>
                <a:cs typeface="Uturna Bold"/>
                <a:sym typeface="Uturna Bold"/>
              </a:rPr>
              <a:t>CONTÁBIL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EA8EE0C9-A958-4155-FE39-12FAC4F85AAF}"/>
              </a:ext>
            </a:extLst>
          </p:cNvPr>
          <p:cNvSpPr/>
          <p:nvPr/>
        </p:nvSpPr>
        <p:spPr>
          <a:xfrm>
            <a:off x="9144000" y="8974440"/>
            <a:ext cx="2140542" cy="1004456"/>
          </a:xfrm>
          <a:custGeom>
            <a:avLst/>
            <a:gdLst/>
            <a:ahLst/>
            <a:cxnLst/>
            <a:rect l="l" t="t" r="r" b="b"/>
            <a:pathLst>
              <a:path w="2140542" h="1004456">
                <a:moveTo>
                  <a:pt x="0" y="0"/>
                </a:moveTo>
                <a:lnTo>
                  <a:pt x="2140542" y="0"/>
                </a:lnTo>
                <a:lnTo>
                  <a:pt x="2140542" y="1004456"/>
                </a:lnTo>
                <a:lnTo>
                  <a:pt x="0" y="100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55" t="-64254" b="-589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28E86090-C9BB-9A02-4D91-D04495B584A5}"/>
              </a:ext>
            </a:extLst>
          </p:cNvPr>
          <p:cNvSpPr/>
          <p:nvPr/>
        </p:nvSpPr>
        <p:spPr>
          <a:xfrm>
            <a:off x="6579705" y="8946410"/>
            <a:ext cx="2446129" cy="1060516"/>
          </a:xfrm>
          <a:custGeom>
            <a:avLst/>
            <a:gdLst/>
            <a:ahLst/>
            <a:cxnLst/>
            <a:rect l="l" t="t" r="r" b="b"/>
            <a:pathLst>
              <a:path w="2446129" h="1060516">
                <a:moveTo>
                  <a:pt x="0" y="0"/>
                </a:moveTo>
                <a:lnTo>
                  <a:pt x="2446130" y="0"/>
                </a:lnTo>
                <a:lnTo>
                  <a:pt x="2446130" y="1060516"/>
                </a:lnTo>
                <a:lnTo>
                  <a:pt x="0" y="106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27" t="-156980" r="-87926" b="-18623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00B838F2-26E8-5821-43B3-045E934791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4630" y="1943100"/>
            <a:ext cx="11640396" cy="608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78762"/>
      </p:ext>
    </p:extLst>
  </p:cSld>
  <p:clrMapOvr>
    <a:masterClrMapping/>
  </p:clrMapOvr>
  <p:transition spd="med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414</Words>
  <Application>Microsoft Office PowerPoint</Application>
  <PresentationFormat>Personalizar</PresentationFormat>
  <Paragraphs>127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6" baseType="lpstr">
      <vt:lpstr>Poppins Bold</vt:lpstr>
      <vt:lpstr>Arial</vt:lpstr>
      <vt:lpstr>Calibri</vt:lpstr>
      <vt:lpstr>Uturna Bold</vt:lpstr>
      <vt:lpstr>Aptos</vt:lpstr>
      <vt:lpstr>Segoe UI Emoji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Piauí Contábil</dc:title>
  <dc:creator>ACER</dc:creator>
  <cp:lastModifiedBy>Antonio Barros</cp:lastModifiedBy>
  <cp:revision>14</cp:revision>
  <dcterms:created xsi:type="dcterms:W3CDTF">2006-08-16T00:00:00Z</dcterms:created>
  <dcterms:modified xsi:type="dcterms:W3CDTF">2025-10-23T17:58:27Z</dcterms:modified>
  <dc:identifier>DAGxdhZoZSc</dc:identifier>
</cp:coreProperties>
</file>