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2.jpg" ContentType="image/jp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ink/ink1.xml" ContentType="application/inkml+xml"/>
  <Override PartName="/ppt/media/image78.jpg" ContentType="image/jpg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586" r:id="rId3"/>
    <p:sldId id="590" r:id="rId4"/>
    <p:sldId id="587" r:id="rId5"/>
    <p:sldId id="262" r:id="rId6"/>
    <p:sldId id="584" r:id="rId7"/>
    <p:sldId id="557" r:id="rId8"/>
    <p:sldId id="421" r:id="rId9"/>
    <p:sldId id="328" r:id="rId10"/>
    <p:sldId id="264" r:id="rId11"/>
    <p:sldId id="472" r:id="rId12"/>
    <p:sldId id="265" r:id="rId13"/>
    <p:sldId id="570" r:id="rId14"/>
    <p:sldId id="266" r:id="rId15"/>
    <p:sldId id="591" r:id="rId16"/>
    <p:sldId id="585" r:id="rId17"/>
    <p:sldId id="474" r:id="rId18"/>
    <p:sldId id="480" r:id="rId19"/>
    <p:sldId id="256" r:id="rId20"/>
    <p:sldId id="588" r:id="rId21"/>
    <p:sldId id="486" r:id="rId22"/>
    <p:sldId id="258" r:id="rId23"/>
    <p:sldId id="261" r:id="rId24"/>
    <p:sldId id="580" r:id="rId25"/>
    <p:sldId id="581" r:id="rId26"/>
    <p:sldId id="582" r:id="rId27"/>
    <p:sldId id="267" r:id="rId28"/>
    <p:sldId id="268" r:id="rId29"/>
    <p:sldId id="485" r:id="rId30"/>
    <p:sldId id="554" r:id="rId31"/>
    <p:sldId id="574" r:id="rId32"/>
    <p:sldId id="269" r:id="rId33"/>
    <p:sldId id="589" r:id="rId34"/>
  </p:sldIdLst>
  <p:sldSz cx="12192000" cy="6858000"/>
  <p:notesSz cx="6858000" cy="9144000"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5085"/>
    <a:srgbClr val="205D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BD4309-1444-054E-909B-5B8F27E0E4CD}" v="46" dt="2026-01-15T19:55:03.5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38" autoAdjust="0"/>
    <p:restoredTop sz="94677"/>
  </p:normalViewPr>
  <p:slideViewPr>
    <p:cSldViewPr snapToGrid="0">
      <p:cViewPr varScale="1">
        <p:scale>
          <a:sx n="82" d="100"/>
          <a:sy n="82" d="100"/>
        </p:scale>
        <p:origin x="96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5137C5-E57F-4024-B37F-43FC7C107859}" type="doc">
      <dgm:prSet loTypeId="urn:microsoft.com/office/officeart/2005/8/layout/pyramid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961D7DB-DA8D-4CBD-8EF7-1866C57D3F17}">
      <dgm:prSet phldrT="[Texto]" custT="1"/>
      <dgm:spPr>
        <a:solidFill>
          <a:srgbClr val="0070C0"/>
        </a:solidFill>
      </dgm:spPr>
      <dgm:t>
        <a:bodyPr/>
        <a:lstStyle/>
        <a:p>
          <a:r>
            <a:rPr lang="pt-BR" sz="1400" b="1" dirty="0">
              <a:latin typeface="Arial" panose="020B0604020202020204" pitchFamily="34" charset="0"/>
              <a:cs typeface="Arial" panose="020B0604020202020204" pitchFamily="34" charset="0"/>
            </a:rPr>
            <a:t>COAF</a:t>
          </a:r>
        </a:p>
      </dgm:t>
    </dgm:pt>
    <dgm:pt modelId="{5D75F794-0737-494B-A9E3-8A6649F870D0}" type="parTrans" cxnId="{21874828-167D-4D79-B82D-EE8F15FF3404}">
      <dgm:prSet/>
      <dgm:spPr/>
      <dgm:t>
        <a:bodyPr/>
        <a:lstStyle/>
        <a:p>
          <a:endParaRPr lang="pt-BR"/>
        </a:p>
      </dgm:t>
    </dgm:pt>
    <dgm:pt modelId="{D41D8A1D-1C39-4E61-A395-A26627EA6E93}" type="sibTrans" cxnId="{21874828-167D-4D79-B82D-EE8F15FF3404}">
      <dgm:prSet/>
      <dgm:spPr/>
      <dgm:t>
        <a:bodyPr/>
        <a:lstStyle/>
        <a:p>
          <a:endParaRPr lang="pt-BR"/>
        </a:p>
      </dgm:t>
    </dgm:pt>
    <dgm:pt modelId="{BB4D51BC-C8DE-4BC4-B131-630A9DD29EE5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 anchor="b" anchorCtr="0"/>
        <a:lstStyle/>
        <a:p>
          <a:r>
            <a:rPr lang="pt-BR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BC, CVM, Susep etc.</a:t>
          </a:r>
        </a:p>
      </dgm:t>
    </dgm:pt>
    <dgm:pt modelId="{60C3F9C7-3A12-401D-AF21-3B144C8384FF}" type="parTrans" cxnId="{D51B4BAB-6D84-4A7E-A0AA-82B0B257B6EB}">
      <dgm:prSet/>
      <dgm:spPr/>
      <dgm:t>
        <a:bodyPr/>
        <a:lstStyle/>
        <a:p>
          <a:endParaRPr lang="pt-BR"/>
        </a:p>
      </dgm:t>
    </dgm:pt>
    <dgm:pt modelId="{715F1D7D-C782-4636-810A-EF9855033F29}" type="sibTrans" cxnId="{D51B4BAB-6D84-4A7E-A0AA-82B0B257B6EB}">
      <dgm:prSet/>
      <dgm:spPr/>
      <dgm:t>
        <a:bodyPr/>
        <a:lstStyle/>
        <a:p>
          <a:endParaRPr lang="pt-BR"/>
        </a:p>
      </dgm:t>
    </dgm:pt>
    <dgm:pt modelId="{30E4402E-C870-46DE-B30D-F264D19246A9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pt-BR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CFC</a:t>
          </a:r>
        </a:p>
        <a:p>
          <a:r>
            <a:rPr lang="pt-BR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CRCs</a:t>
          </a:r>
          <a:endParaRPr lang="pt-BR" sz="12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AF287A-C8A0-44A4-932E-1DA3D294FF94}" type="parTrans" cxnId="{DFF0D698-8A06-4904-99F4-4E1C6FFAFF27}">
      <dgm:prSet/>
      <dgm:spPr/>
      <dgm:t>
        <a:bodyPr/>
        <a:lstStyle/>
        <a:p>
          <a:endParaRPr lang="pt-BR"/>
        </a:p>
      </dgm:t>
    </dgm:pt>
    <dgm:pt modelId="{0758BDD1-5693-44C4-9639-030265E3BB95}" type="sibTrans" cxnId="{DFF0D698-8A06-4904-99F4-4E1C6FFAFF27}">
      <dgm:prSet/>
      <dgm:spPr/>
      <dgm:t>
        <a:bodyPr/>
        <a:lstStyle/>
        <a:p>
          <a:endParaRPr lang="pt-BR"/>
        </a:p>
      </dgm:t>
    </dgm:pt>
    <dgm:pt modelId="{212A2E5B-626A-41CC-A2C3-2667A55E4DA6}">
      <dgm:prSet phldrT="[Texto]" custT="1"/>
      <dgm:spPr>
        <a:solidFill>
          <a:schemeClr val="bg1"/>
        </a:solidFill>
        <a:ln>
          <a:solidFill>
            <a:srgbClr val="002060"/>
          </a:solidFill>
          <a:prstDash val="dash"/>
        </a:ln>
      </dgm:spPr>
      <dgm:t>
        <a:bodyPr/>
        <a:lstStyle/>
        <a:p>
          <a:r>
            <a:rPr lang="pt-BR" sz="1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COAF</a:t>
          </a:r>
        </a:p>
      </dgm:t>
    </dgm:pt>
    <dgm:pt modelId="{2C384970-1AAE-41BE-B23C-FA3042E2E717}" type="parTrans" cxnId="{7520E4F7-B23F-49B6-A62B-B6DC656456C3}">
      <dgm:prSet/>
      <dgm:spPr/>
      <dgm:t>
        <a:bodyPr/>
        <a:lstStyle/>
        <a:p>
          <a:endParaRPr lang="pt-BR"/>
        </a:p>
      </dgm:t>
    </dgm:pt>
    <dgm:pt modelId="{BC0A357B-8774-4409-AA7E-E125EAE6AED3}" type="sibTrans" cxnId="{7520E4F7-B23F-49B6-A62B-B6DC656456C3}">
      <dgm:prSet/>
      <dgm:spPr/>
      <dgm:t>
        <a:bodyPr/>
        <a:lstStyle/>
        <a:p>
          <a:endParaRPr lang="pt-BR"/>
        </a:p>
      </dgm:t>
    </dgm:pt>
    <dgm:pt modelId="{05DA7A29-92BB-4A9E-B91E-F6964F8A366F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 anchor="t"/>
        <a:lstStyle/>
        <a:p>
          <a:r>
            <a:rPr lang="pt-BR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Banco, consórcio, </a:t>
          </a:r>
          <a:r>
            <a:rPr lang="pt-BR" sz="10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coop</a:t>
          </a:r>
          <a:r>
            <a:rPr lang="pt-BR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de </a:t>
          </a:r>
          <a:r>
            <a:rPr lang="pt-BR" sz="10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cred</a:t>
          </a:r>
          <a:r>
            <a:rPr lang="pt-BR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etc.</a:t>
          </a:r>
        </a:p>
      </dgm:t>
    </dgm:pt>
    <dgm:pt modelId="{8DF91BC5-931C-4F5D-9578-1A81AE3900A0}" type="parTrans" cxnId="{051044CB-A9F9-46FE-8FCC-0458F9192AED}">
      <dgm:prSet/>
      <dgm:spPr/>
      <dgm:t>
        <a:bodyPr/>
        <a:lstStyle/>
        <a:p>
          <a:endParaRPr lang="pt-BR"/>
        </a:p>
      </dgm:t>
    </dgm:pt>
    <dgm:pt modelId="{02A014CE-FA5C-41EB-92F7-A903134F7B6E}" type="sibTrans" cxnId="{051044CB-A9F9-46FE-8FCC-0458F9192AED}">
      <dgm:prSet/>
      <dgm:spPr/>
      <dgm:t>
        <a:bodyPr/>
        <a:lstStyle/>
        <a:p>
          <a:endParaRPr lang="pt-BR"/>
        </a:p>
      </dgm:t>
    </dgm:pt>
    <dgm:pt modelId="{20AB0D07-461C-4422-8762-83CDF1B2895E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 anchor="b"/>
        <a:lstStyle/>
        <a:p>
          <a:r>
            <a:rPr lang="pt-BR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Fundos de invest.</a:t>
          </a:r>
        </a:p>
      </dgm:t>
    </dgm:pt>
    <dgm:pt modelId="{10CB4AC8-6456-4209-B636-B4F0AF145870}" type="parTrans" cxnId="{911206EE-3F82-4E98-A4E2-22FE8D6EF434}">
      <dgm:prSet/>
      <dgm:spPr/>
      <dgm:t>
        <a:bodyPr/>
        <a:lstStyle/>
        <a:p>
          <a:endParaRPr lang="pt-BR"/>
        </a:p>
      </dgm:t>
    </dgm:pt>
    <dgm:pt modelId="{6AB71A25-8D13-4827-98D7-A00B600B3AE5}" type="sibTrans" cxnId="{911206EE-3F82-4E98-A4E2-22FE8D6EF434}">
      <dgm:prSet/>
      <dgm:spPr/>
      <dgm:t>
        <a:bodyPr/>
        <a:lstStyle/>
        <a:p>
          <a:endParaRPr lang="pt-BR"/>
        </a:p>
      </dgm:t>
    </dgm:pt>
    <dgm:pt modelId="{A56BBA2F-31C8-43BD-A4BF-F6AD6984E426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 anchor="ctr" anchorCtr="0"/>
        <a:lstStyle/>
        <a:p>
          <a:r>
            <a:rPr lang="pt-BR" sz="1000" b="1" spc="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Contadores e </a:t>
          </a:r>
          <a:r>
            <a:rPr lang="pt-BR" sz="1000" b="1" spc="0" baseline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orgs</a:t>
          </a:r>
          <a:r>
            <a:rPr lang="pt-BR" sz="1000" b="1" spc="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contábeis</a:t>
          </a:r>
          <a:endParaRPr lang="pt-BR" sz="1000" b="1" spc="-100" baseline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9E8F36-FE00-4A25-9EF1-5219BFD2C533}" type="parTrans" cxnId="{DA3D21CF-237B-49B0-910C-6DE5DD9161F8}">
      <dgm:prSet/>
      <dgm:spPr/>
      <dgm:t>
        <a:bodyPr/>
        <a:lstStyle/>
        <a:p>
          <a:endParaRPr lang="pt-BR"/>
        </a:p>
      </dgm:t>
    </dgm:pt>
    <dgm:pt modelId="{C7C8AAF7-A56B-4974-BCCE-8D95DFA671B9}" type="sibTrans" cxnId="{DA3D21CF-237B-49B0-910C-6DE5DD9161F8}">
      <dgm:prSet/>
      <dgm:spPr/>
      <dgm:t>
        <a:bodyPr/>
        <a:lstStyle/>
        <a:p>
          <a:endParaRPr lang="pt-BR"/>
        </a:p>
      </dgm:t>
    </dgm:pt>
    <dgm:pt modelId="{EF42E912-7B1E-4019-936D-638097254E31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 anchor="b"/>
        <a:lstStyle/>
        <a:p>
          <a:r>
            <a:rPr lang="pt-BR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Cartórios</a:t>
          </a:r>
        </a:p>
      </dgm:t>
    </dgm:pt>
    <dgm:pt modelId="{57E46174-2815-4F8C-8492-CF836A8A4E37}" type="parTrans" cxnId="{D7717FD6-7484-4EC0-8AAA-0E7C860ED7D6}">
      <dgm:prSet/>
      <dgm:spPr/>
      <dgm:t>
        <a:bodyPr/>
        <a:lstStyle/>
        <a:p>
          <a:endParaRPr lang="pt-BR"/>
        </a:p>
      </dgm:t>
    </dgm:pt>
    <dgm:pt modelId="{2EA83381-4261-4C71-B405-1F7B6B679032}" type="sibTrans" cxnId="{D7717FD6-7484-4EC0-8AAA-0E7C860ED7D6}">
      <dgm:prSet/>
      <dgm:spPr/>
      <dgm:t>
        <a:bodyPr/>
        <a:lstStyle/>
        <a:p>
          <a:endParaRPr lang="pt-BR"/>
        </a:p>
      </dgm:t>
    </dgm:pt>
    <dgm:pt modelId="{70F39DDA-4ABC-4550-A0EB-523CBF727959}">
      <dgm:prSet phldrT="[Texto]" custT="1"/>
      <dgm:spPr>
        <a:solidFill>
          <a:schemeClr val="bg1"/>
        </a:solidFill>
        <a:ln>
          <a:solidFill>
            <a:srgbClr val="0070C0"/>
          </a:solidFill>
          <a:prstDash val="dash"/>
        </a:ln>
      </dgm:spPr>
      <dgm:t>
        <a:bodyPr anchor="t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Factoring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t-BR" sz="9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Joalheria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t-BR" sz="9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Veículos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t-BR" sz="900" b="1" dirty="0" err="1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Atlet</a:t>
          </a:r>
          <a:r>
            <a:rPr lang="pt-BR" sz="9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./art.</a:t>
          </a:r>
        </a:p>
      </dgm:t>
    </dgm:pt>
    <dgm:pt modelId="{A237FED6-1A9F-4867-B267-8540519717CF}" type="parTrans" cxnId="{351B4C1C-2F8C-49EC-AB23-DC05AAF7BE2F}">
      <dgm:prSet/>
      <dgm:spPr/>
      <dgm:t>
        <a:bodyPr/>
        <a:lstStyle/>
        <a:p>
          <a:endParaRPr lang="pt-BR"/>
        </a:p>
      </dgm:t>
    </dgm:pt>
    <dgm:pt modelId="{EC220996-92D6-418A-ACC9-C6287B51903B}" type="sibTrans" cxnId="{351B4C1C-2F8C-49EC-AB23-DC05AAF7BE2F}">
      <dgm:prSet/>
      <dgm:spPr/>
      <dgm:t>
        <a:bodyPr/>
        <a:lstStyle/>
        <a:p>
          <a:endParaRPr lang="pt-BR"/>
        </a:p>
      </dgm:t>
    </dgm:pt>
    <dgm:pt modelId="{98A48334-5CB1-485D-8BF8-66C2E837AD4E}" type="pres">
      <dgm:prSet presAssocID="{435137C5-E57F-4024-B37F-43FC7C107859}" presName="compositeShape" presStyleCnt="0">
        <dgm:presLayoutVars>
          <dgm:chMax val="9"/>
          <dgm:dir/>
          <dgm:resizeHandles val="exact"/>
        </dgm:presLayoutVars>
      </dgm:prSet>
      <dgm:spPr/>
    </dgm:pt>
    <dgm:pt modelId="{1A35592C-50DF-4449-AA9F-934263F31255}" type="pres">
      <dgm:prSet presAssocID="{435137C5-E57F-4024-B37F-43FC7C107859}" presName="triangle1" presStyleLbl="node1" presStyleIdx="0" presStyleCnt="9">
        <dgm:presLayoutVars>
          <dgm:bulletEnabled val="1"/>
        </dgm:presLayoutVars>
      </dgm:prSet>
      <dgm:spPr/>
    </dgm:pt>
    <dgm:pt modelId="{F9CE0257-60B1-485A-A095-DFF340056E75}" type="pres">
      <dgm:prSet presAssocID="{435137C5-E57F-4024-B37F-43FC7C107859}" presName="triangle2" presStyleLbl="node1" presStyleIdx="1" presStyleCnt="9">
        <dgm:presLayoutVars>
          <dgm:bulletEnabled val="1"/>
        </dgm:presLayoutVars>
      </dgm:prSet>
      <dgm:spPr/>
    </dgm:pt>
    <dgm:pt modelId="{3C98952C-FA77-49D4-A3B8-16A0710B163D}" type="pres">
      <dgm:prSet presAssocID="{435137C5-E57F-4024-B37F-43FC7C107859}" presName="triangle3" presStyleLbl="node1" presStyleIdx="2" presStyleCnt="9">
        <dgm:presLayoutVars>
          <dgm:bulletEnabled val="1"/>
        </dgm:presLayoutVars>
      </dgm:prSet>
      <dgm:spPr/>
    </dgm:pt>
    <dgm:pt modelId="{5E2C3C8C-E04F-4DD4-9396-889CCA4AB7F4}" type="pres">
      <dgm:prSet presAssocID="{435137C5-E57F-4024-B37F-43FC7C107859}" presName="triangle4" presStyleLbl="node1" presStyleIdx="3" presStyleCnt="9" custScaleX="91205" custScaleY="92704">
        <dgm:presLayoutVars>
          <dgm:bulletEnabled val="1"/>
        </dgm:presLayoutVars>
      </dgm:prSet>
      <dgm:spPr/>
    </dgm:pt>
    <dgm:pt modelId="{2F55F783-7412-48CF-8B03-0F06FA603901}" type="pres">
      <dgm:prSet presAssocID="{435137C5-E57F-4024-B37F-43FC7C107859}" presName="triangle5" presStyleLbl="node1" presStyleIdx="4" presStyleCnt="9" custScaleX="110052">
        <dgm:presLayoutVars>
          <dgm:bulletEnabled val="1"/>
        </dgm:presLayoutVars>
      </dgm:prSet>
      <dgm:spPr/>
    </dgm:pt>
    <dgm:pt modelId="{99648D89-10F4-4789-95B2-55EFD1E908F0}" type="pres">
      <dgm:prSet presAssocID="{435137C5-E57F-4024-B37F-43FC7C107859}" presName="triangle6" presStyleLbl="node1" presStyleIdx="5" presStyleCnt="9">
        <dgm:presLayoutVars>
          <dgm:bulletEnabled val="1"/>
        </dgm:presLayoutVars>
      </dgm:prSet>
      <dgm:spPr/>
    </dgm:pt>
    <dgm:pt modelId="{36BBA426-D51D-495F-B16B-AB7BE4E4F1DE}" type="pres">
      <dgm:prSet presAssocID="{435137C5-E57F-4024-B37F-43FC7C107859}" presName="triangle7" presStyleLbl="node1" presStyleIdx="6" presStyleCnt="9">
        <dgm:presLayoutVars>
          <dgm:bulletEnabled val="1"/>
        </dgm:presLayoutVars>
      </dgm:prSet>
      <dgm:spPr/>
    </dgm:pt>
    <dgm:pt modelId="{9E36FDB3-82AF-40F4-83DA-33E6628E24EC}" type="pres">
      <dgm:prSet presAssocID="{435137C5-E57F-4024-B37F-43FC7C107859}" presName="triangle8" presStyleLbl="node1" presStyleIdx="7" presStyleCnt="9" custScaleX="105241" custLinFactNeighborX="-1286" custLinFactNeighborY="-1677">
        <dgm:presLayoutVars>
          <dgm:bulletEnabled val="1"/>
        </dgm:presLayoutVars>
      </dgm:prSet>
      <dgm:spPr/>
    </dgm:pt>
    <dgm:pt modelId="{EF8B8644-C60B-47A5-96DB-A423D094EDAA}" type="pres">
      <dgm:prSet presAssocID="{435137C5-E57F-4024-B37F-43FC7C107859}" presName="triangle9" presStyleLbl="node1" presStyleIdx="8" presStyleCnt="9" custScaleX="102911" custScaleY="100275" custLinFactNeighborY="0">
        <dgm:presLayoutVars>
          <dgm:bulletEnabled val="1"/>
        </dgm:presLayoutVars>
      </dgm:prSet>
      <dgm:spPr/>
    </dgm:pt>
  </dgm:ptLst>
  <dgm:cxnLst>
    <dgm:cxn modelId="{FDC50E09-5508-4058-ADED-CB85BDB7E691}" type="presOf" srcId="{435137C5-E57F-4024-B37F-43FC7C107859}" destId="{98A48334-5CB1-485D-8BF8-66C2E837AD4E}" srcOrd="0" destOrd="0" presId="urn:microsoft.com/office/officeart/2005/8/layout/pyramid4"/>
    <dgm:cxn modelId="{BD9D760A-C684-4427-ADCD-8C6AF21DC301}" type="presOf" srcId="{70F39DDA-4ABC-4550-A0EB-523CBF727959}" destId="{EF8B8644-C60B-47A5-96DB-A423D094EDAA}" srcOrd="0" destOrd="0" presId="urn:microsoft.com/office/officeart/2005/8/layout/pyramid4"/>
    <dgm:cxn modelId="{351B4C1C-2F8C-49EC-AB23-DC05AAF7BE2F}" srcId="{435137C5-E57F-4024-B37F-43FC7C107859}" destId="{70F39DDA-4ABC-4550-A0EB-523CBF727959}" srcOrd="8" destOrd="0" parTransId="{A237FED6-1A9F-4867-B267-8540519717CF}" sibTransId="{EC220996-92D6-418A-ACC9-C6287B51903B}"/>
    <dgm:cxn modelId="{21874828-167D-4D79-B82D-EE8F15FF3404}" srcId="{435137C5-E57F-4024-B37F-43FC7C107859}" destId="{F961D7DB-DA8D-4CBD-8EF7-1866C57D3F17}" srcOrd="0" destOrd="0" parTransId="{5D75F794-0737-494B-A9E3-8A6649F870D0}" sibTransId="{D41D8A1D-1C39-4E61-A395-A26627EA6E93}"/>
    <dgm:cxn modelId="{D9E16240-2069-4C9B-8C3D-94D9278935CC}" type="presOf" srcId="{05DA7A29-92BB-4A9E-B91E-F6964F8A366F}" destId="{2F55F783-7412-48CF-8B03-0F06FA603901}" srcOrd="0" destOrd="0" presId="urn:microsoft.com/office/officeart/2005/8/layout/pyramid4"/>
    <dgm:cxn modelId="{EB4F5157-FFC8-4706-A363-8158055F053A}" type="presOf" srcId="{BB4D51BC-C8DE-4BC4-B131-630A9DD29EE5}" destId="{F9CE0257-60B1-485A-A095-DFF340056E75}" srcOrd="0" destOrd="0" presId="urn:microsoft.com/office/officeart/2005/8/layout/pyramid4"/>
    <dgm:cxn modelId="{A3B21A59-64E6-4DB6-8BF4-87AF25926761}" type="presOf" srcId="{30E4402E-C870-46DE-B30D-F264D19246A9}" destId="{3C98952C-FA77-49D4-A3B8-16A0710B163D}" srcOrd="0" destOrd="0" presId="urn:microsoft.com/office/officeart/2005/8/layout/pyramid4"/>
    <dgm:cxn modelId="{D17A0D6D-6E7E-4EF1-AA94-B88BAC455539}" type="presOf" srcId="{EF42E912-7B1E-4019-936D-638097254E31}" destId="{9E36FDB3-82AF-40F4-83DA-33E6628E24EC}" srcOrd="0" destOrd="0" presId="urn:microsoft.com/office/officeart/2005/8/layout/pyramid4"/>
    <dgm:cxn modelId="{01834C90-8562-4428-AB4B-D7E9942C4716}" type="presOf" srcId="{A56BBA2F-31C8-43BD-A4BF-F6AD6984E426}" destId="{36BBA426-D51D-495F-B16B-AB7BE4E4F1DE}" srcOrd="0" destOrd="0" presId="urn:microsoft.com/office/officeart/2005/8/layout/pyramid4"/>
    <dgm:cxn modelId="{28CFC691-8013-4CED-AAFB-11EB4B47FBEA}" type="presOf" srcId="{20AB0D07-461C-4422-8762-83CDF1B2895E}" destId="{99648D89-10F4-4789-95B2-55EFD1E908F0}" srcOrd="0" destOrd="0" presId="urn:microsoft.com/office/officeart/2005/8/layout/pyramid4"/>
    <dgm:cxn modelId="{DFF0D698-8A06-4904-99F4-4E1C6FFAFF27}" srcId="{435137C5-E57F-4024-B37F-43FC7C107859}" destId="{30E4402E-C870-46DE-B30D-F264D19246A9}" srcOrd="2" destOrd="0" parTransId="{6DAF287A-C8A0-44A4-932E-1DA3D294FF94}" sibTransId="{0758BDD1-5693-44C4-9639-030265E3BB95}"/>
    <dgm:cxn modelId="{6462B6A0-0033-439D-9BCD-2822DD91AFE5}" type="presOf" srcId="{212A2E5B-626A-41CC-A2C3-2667A55E4DA6}" destId="{5E2C3C8C-E04F-4DD4-9396-889CCA4AB7F4}" srcOrd="0" destOrd="0" presId="urn:microsoft.com/office/officeart/2005/8/layout/pyramid4"/>
    <dgm:cxn modelId="{D51B4BAB-6D84-4A7E-A0AA-82B0B257B6EB}" srcId="{435137C5-E57F-4024-B37F-43FC7C107859}" destId="{BB4D51BC-C8DE-4BC4-B131-630A9DD29EE5}" srcOrd="1" destOrd="0" parTransId="{60C3F9C7-3A12-401D-AF21-3B144C8384FF}" sibTransId="{715F1D7D-C782-4636-810A-EF9855033F29}"/>
    <dgm:cxn modelId="{051044CB-A9F9-46FE-8FCC-0458F9192AED}" srcId="{435137C5-E57F-4024-B37F-43FC7C107859}" destId="{05DA7A29-92BB-4A9E-B91E-F6964F8A366F}" srcOrd="4" destOrd="0" parTransId="{8DF91BC5-931C-4F5D-9578-1A81AE3900A0}" sibTransId="{02A014CE-FA5C-41EB-92F7-A903134F7B6E}"/>
    <dgm:cxn modelId="{DA3D21CF-237B-49B0-910C-6DE5DD9161F8}" srcId="{435137C5-E57F-4024-B37F-43FC7C107859}" destId="{A56BBA2F-31C8-43BD-A4BF-F6AD6984E426}" srcOrd="6" destOrd="0" parTransId="{7D9E8F36-FE00-4A25-9EF1-5219BFD2C533}" sibTransId="{C7C8AAF7-A56B-4974-BCCE-8D95DFA671B9}"/>
    <dgm:cxn modelId="{D7717FD6-7484-4EC0-8AAA-0E7C860ED7D6}" srcId="{435137C5-E57F-4024-B37F-43FC7C107859}" destId="{EF42E912-7B1E-4019-936D-638097254E31}" srcOrd="7" destOrd="0" parTransId="{57E46174-2815-4F8C-8492-CF836A8A4E37}" sibTransId="{2EA83381-4261-4C71-B405-1F7B6B679032}"/>
    <dgm:cxn modelId="{911206EE-3F82-4E98-A4E2-22FE8D6EF434}" srcId="{435137C5-E57F-4024-B37F-43FC7C107859}" destId="{20AB0D07-461C-4422-8762-83CDF1B2895E}" srcOrd="5" destOrd="0" parTransId="{10CB4AC8-6456-4209-B636-B4F0AF145870}" sibTransId="{6AB71A25-8D13-4827-98D7-A00B600B3AE5}"/>
    <dgm:cxn modelId="{C25FFAF0-53DE-43BF-BE37-43B14611EC46}" type="presOf" srcId="{F961D7DB-DA8D-4CBD-8EF7-1866C57D3F17}" destId="{1A35592C-50DF-4449-AA9F-934263F31255}" srcOrd="0" destOrd="0" presId="urn:microsoft.com/office/officeart/2005/8/layout/pyramid4"/>
    <dgm:cxn modelId="{7520E4F7-B23F-49B6-A62B-B6DC656456C3}" srcId="{435137C5-E57F-4024-B37F-43FC7C107859}" destId="{212A2E5B-626A-41CC-A2C3-2667A55E4DA6}" srcOrd="3" destOrd="0" parTransId="{2C384970-1AAE-41BE-B23C-FA3042E2E717}" sibTransId="{BC0A357B-8774-4409-AA7E-E125EAE6AED3}"/>
    <dgm:cxn modelId="{958DA2E5-BEB6-4D55-BDF1-9EE665CA4DA2}" type="presParOf" srcId="{98A48334-5CB1-485D-8BF8-66C2E837AD4E}" destId="{1A35592C-50DF-4449-AA9F-934263F31255}" srcOrd="0" destOrd="0" presId="urn:microsoft.com/office/officeart/2005/8/layout/pyramid4"/>
    <dgm:cxn modelId="{DBB55B5B-97EE-4D14-9871-84C75C7BE447}" type="presParOf" srcId="{98A48334-5CB1-485D-8BF8-66C2E837AD4E}" destId="{F9CE0257-60B1-485A-A095-DFF340056E75}" srcOrd="1" destOrd="0" presId="urn:microsoft.com/office/officeart/2005/8/layout/pyramid4"/>
    <dgm:cxn modelId="{BB3AD7D5-F06C-4718-B106-868745C0AA1A}" type="presParOf" srcId="{98A48334-5CB1-485D-8BF8-66C2E837AD4E}" destId="{3C98952C-FA77-49D4-A3B8-16A0710B163D}" srcOrd="2" destOrd="0" presId="urn:microsoft.com/office/officeart/2005/8/layout/pyramid4"/>
    <dgm:cxn modelId="{034CC8C0-5EDA-40D5-A1CD-C1F8C51465DB}" type="presParOf" srcId="{98A48334-5CB1-485D-8BF8-66C2E837AD4E}" destId="{5E2C3C8C-E04F-4DD4-9396-889CCA4AB7F4}" srcOrd="3" destOrd="0" presId="urn:microsoft.com/office/officeart/2005/8/layout/pyramid4"/>
    <dgm:cxn modelId="{1D56F983-AA2A-4414-98B1-F7629CB2CB7D}" type="presParOf" srcId="{98A48334-5CB1-485D-8BF8-66C2E837AD4E}" destId="{2F55F783-7412-48CF-8B03-0F06FA603901}" srcOrd="4" destOrd="0" presId="urn:microsoft.com/office/officeart/2005/8/layout/pyramid4"/>
    <dgm:cxn modelId="{7E854D16-F22E-4A7F-96BC-E56E1EA23C55}" type="presParOf" srcId="{98A48334-5CB1-485D-8BF8-66C2E837AD4E}" destId="{99648D89-10F4-4789-95B2-55EFD1E908F0}" srcOrd="5" destOrd="0" presId="urn:microsoft.com/office/officeart/2005/8/layout/pyramid4"/>
    <dgm:cxn modelId="{7517D6BC-2E82-40CD-9521-A1191BD27143}" type="presParOf" srcId="{98A48334-5CB1-485D-8BF8-66C2E837AD4E}" destId="{36BBA426-D51D-495F-B16B-AB7BE4E4F1DE}" srcOrd="6" destOrd="0" presId="urn:microsoft.com/office/officeart/2005/8/layout/pyramid4"/>
    <dgm:cxn modelId="{93F1A8B7-0B24-4707-BAD6-4DF8DC9D3BC4}" type="presParOf" srcId="{98A48334-5CB1-485D-8BF8-66C2E837AD4E}" destId="{9E36FDB3-82AF-40F4-83DA-33E6628E24EC}" srcOrd="7" destOrd="0" presId="urn:microsoft.com/office/officeart/2005/8/layout/pyramid4"/>
    <dgm:cxn modelId="{BE593633-7215-456A-8686-6C8170743F33}" type="presParOf" srcId="{98A48334-5CB1-485D-8BF8-66C2E837AD4E}" destId="{EF8B8644-C60B-47A5-96DB-A423D094EDAA}" srcOrd="8" destOrd="0" presId="urn:microsoft.com/office/officeart/2005/8/layout/pyramid4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A0BF48-174D-4634-A0F7-E767A426D01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3D936B8-EFED-447B-ACE3-3B9337DF089C}">
      <dgm:prSet phldrT="[Texto]"/>
      <dgm:spPr/>
      <dgm:t>
        <a:bodyPr/>
        <a:lstStyle/>
        <a:p>
          <a:r>
            <a:rPr lang="pt-BR" b="1" dirty="0">
              <a:latin typeface="Arial" panose="020B0604020202020204" pitchFamily="34" charset="0"/>
              <a:cs typeface="Arial" panose="020B0604020202020204" pitchFamily="34" charset="0"/>
            </a:rPr>
            <a:t>Polícia</a:t>
          </a:r>
        </a:p>
      </dgm:t>
    </dgm:pt>
    <dgm:pt modelId="{8F9BAB77-AC88-452A-90FA-0A2E405DDEDB}" type="parTrans" cxnId="{5E9C0692-7789-4939-9723-2D794441F912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81DA7D-1198-4C20-8527-E7AB1D2309F6}" type="sibTrans" cxnId="{5E9C0692-7789-4939-9723-2D794441F912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575E02-6361-4407-8808-9CB1FC92BE84}">
      <dgm:prSet phldrT="[Texto]"/>
      <dgm:spPr/>
      <dgm:t>
        <a:bodyPr/>
        <a:lstStyle/>
        <a:p>
          <a:r>
            <a:rPr lang="pt-BR" b="1" dirty="0">
              <a:latin typeface="Arial" panose="020B0604020202020204" pitchFamily="34" charset="0"/>
              <a:cs typeface="Arial" panose="020B0604020202020204" pitchFamily="34" charset="0"/>
            </a:rPr>
            <a:t>MP</a:t>
          </a:r>
        </a:p>
      </dgm:t>
    </dgm:pt>
    <dgm:pt modelId="{25149C7C-0877-4BE6-8354-DA63D1272406}" type="parTrans" cxnId="{219CDCA8-767C-4405-B649-1712C6D0F84A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509BFC-A396-45F6-A838-0B553E736CF7}" type="sibTrans" cxnId="{219CDCA8-767C-4405-B649-1712C6D0F84A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27FDDC-01B7-4D6B-B093-B1881A7001F7}">
      <dgm:prSet phldrT="[Texto]"/>
      <dgm:spPr/>
      <dgm:t>
        <a:bodyPr/>
        <a:lstStyle/>
        <a:p>
          <a:r>
            <a:rPr lang="pt-BR" b="1" dirty="0">
              <a:latin typeface="Arial" panose="020B0604020202020204" pitchFamily="34" charset="0"/>
              <a:cs typeface="Arial" panose="020B0604020202020204" pitchFamily="34" charset="0"/>
            </a:rPr>
            <a:t>Judiciário</a:t>
          </a:r>
          <a:r>
            <a:rPr lang="pt-BR" dirty="0">
              <a:latin typeface="Arial" panose="020B0604020202020204" pitchFamily="34" charset="0"/>
              <a:cs typeface="Arial" panose="020B0604020202020204" pitchFamily="34" charset="0"/>
            </a:rPr>
            <a:t> e autoridades de outros Poderes</a:t>
          </a:r>
        </a:p>
      </dgm:t>
    </dgm:pt>
    <dgm:pt modelId="{ED98926B-9DE5-468D-B2DD-F3FD58CFF323}" type="parTrans" cxnId="{D8E26297-A018-4BA7-AC1F-7A9B333CA06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D5700D-8ADC-4DE1-9FCA-5871A4FB7257}" type="sibTrans" cxnId="{D8E26297-A018-4BA7-AC1F-7A9B333CA06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EAD333-8B59-463D-BEE7-1BFAFD01DF43}" type="pres">
      <dgm:prSet presAssocID="{F1A0BF48-174D-4634-A0F7-E767A426D01F}" presName="CompostProcess" presStyleCnt="0">
        <dgm:presLayoutVars>
          <dgm:dir/>
          <dgm:resizeHandles val="exact"/>
        </dgm:presLayoutVars>
      </dgm:prSet>
      <dgm:spPr/>
    </dgm:pt>
    <dgm:pt modelId="{E26BFD71-9378-4965-A88D-8C47A88ED93E}" type="pres">
      <dgm:prSet presAssocID="{F1A0BF48-174D-4634-A0F7-E767A426D01F}" presName="arrow" presStyleLbl="bgShp" presStyleIdx="0" presStyleCnt="1"/>
      <dgm:spPr/>
    </dgm:pt>
    <dgm:pt modelId="{EC96397B-E92C-430B-BFC5-D8C5741FAE1F}" type="pres">
      <dgm:prSet presAssocID="{F1A0BF48-174D-4634-A0F7-E767A426D01F}" presName="linearProcess" presStyleCnt="0"/>
      <dgm:spPr/>
    </dgm:pt>
    <dgm:pt modelId="{D0F4E33B-CC48-41E4-A811-28C669D12196}" type="pres">
      <dgm:prSet presAssocID="{33D936B8-EFED-447B-ACE3-3B9337DF089C}" presName="textNode" presStyleLbl="node1" presStyleIdx="0" presStyleCnt="3">
        <dgm:presLayoutVars>
          <dgm:bulletEnabled val="1"/>
        </dgm:presLayoutVars>
      </dgm:prSet>
      <dgm:spPr/>
    </dgm:pt>
    <dgm:pt modelId="{277913F1-C83A-419E-A803-90322CEE750A}" type="pres">
      <dgm:prSet presAssocID="{2281DA7D-1198-4C20-8527-E7AB1D2309F6}" presName="sibTrans" presStyleCnt="0"/>
      <dgm:spPr/>
    </dgm:pt>
    <dgm:pt modelId="{6E739CF6-5471-44B0-9571-02D13ED9485E}" type="pres">
      <dgm:prSet presAssocID="{A7575E02-6361-4407-8808-9CB1FC92BE84}" presName="textNode" presStyleLbl="node1" presStyleIdx="1" presStyleCnt="3">
        <dgm:presLayoutVars>
          <dgm:bulletEnabled val="1"/>
        </dgm:presLayoutVars>
      </dgm:prSet>
      <dgm:spPr/>
    </dgm:pt>
    <dgm:pt modelId="{91E2CFCC-AC2F-4D48-B2FF-1D4CA6BEC4B8}" type="pres">
      <dgm:prSet presAssocID="{E5509BFC-A396-45F6-A838-0B553E736CF7}" presName="sibTrans" presStyleCnt="0"/>
      <dgm:spPr/>
    </dgm:pt>
    <dgm:pt modelId="{8CC82CEA-3C7D-483F-A06C-F14D14AA195F}" type="pres">
      <dgm:prSet presAssocID="{4B27FDDC-01B7-4D6B-B093-B1881A7001F7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01407E5D-217C-4C1F-A620-2D82168CFD26}" type="presOf" srcId="{33D936B8-EFED-447B-ACE3-3B9337DF089C}" destId="{D0F4E33B-CC48-41E4-A811-28C669D12196}" srcOrd="0" destOrd="0" presId="urn:microsoft.com/office/officeart/2005/8/layout/hProcess9"/>
    <dgm:cxn modelId="{5E9C0692-7789-4939-9723-2D794441F912}" srcId="{F1A0BF48-174D-4634-A0F7-E767A426D01F}" destId="{33D936B8-EFED-447B-ACE3-3B9337DF089C}" srcOrd="0" destOrd="0" parTransId="{8F9BAB77-AC88-452A-90FA-0A2E405DDEDB}" sibTransId="{2281DA7D-1198-4C20-8527-E7AB1D2309F6}"/>
    <dgm:cxn modelId="{D8E26297-A018-4BA7-AC1F-7A9B333CA069}" srcId="{F1A0BF48-174D-4634-A0F7-E767A426D01F}" destId="{4B27FDDC-01B7-4D6B-B093-B1881A7001F7}" srcOrd="2" destOrd="0" parTransId="{ED98926B-9DE5-468D-B2DD-F3FD58CFF323}" sibTransId="{D1D5700D-8ADC-4DE1-9FCA-5871A4FB7257}"/>
    <dgm:cxn modelId="{219CDCA8-767C-4405-B649-1712C6D0F84A}" srcId="{F1A0BF48-174D-4634-A0F7-E767A426D01F}" destId="{A7575E02-6361-4407-8808-9CB1FC92BE84}" srcOrd="1" destOrd="0" parTransId="{25149C7C-0877-4BE6-8354-DA63D1272406}" sibTransId="{E5509BFC-A396-45F6-A838-0B553E736CF7}"/>
    <dgm:cxn modelId="{965A7CAF-8FFD-498F-B003-096E99324D37}" type="presOf" srcId="{A7575E02-6361-4407-8808-9CB1FC92BE84}" destId="{6E739CF6-5471-44B0-9571-02D13ED9485E}" srcOrd="0" destOrd="0" presId="urn:microsoft.com/office/officeart/2005/8/layout/hProcess9"/>
    <dgm:cxn modelId="{F6AF96EB-CEFA-47D0-8D6F-AE3A3B79415B}" type="presOf" srcId="{4B27FDDC-01B7-4D6B-B093-B1881A7001F7}" destId="{8CC82CEA-3C7D-483F-A06C-F14D14AA195F}" srcOrd="0" destOrd="0" presId="urn:microsoft.com/office/officeart/2005/8/layout/hProcess9"/>
    <dgm:cxn modelId="{467ABEFE-443B-4BC2-A87E-EB1BE5CF41F2}" type="presOf" srcId="{F1A0BF48-174D-4634-A0F7-E767A426D01F}" destId="{21EAD333-8B59-463D-BEE7-1BFAFD01DF43}" srcOrd="0" destOrd="0" presId="urn:microsoft.com/office/officeart/2005/8/layout/hProcess9"/>
    <dgm:cxn modelId="{3BA382E4-5323-4EBD-B4AA-F9222A5F9F44}" type="presParOf" srcId="{21EAD333-8B59-463D-BEE7-1BFAFD01DF43}" destId="{E26BFD71-9378-4965-A88D-8C47A88ED93E}" srcOrd="0" destOrd="0" presId="urn:microsoft.com/office/officeart/2005/8/layout/hProcess9"/>
    <dgm:cxn modelId="{A37C3565-C4B2-4049-A895-147815489875}" type="presParOf" srcId="{21EAD333-8B59-463D-BEE7-1BFAFD01DF43}" destId="{EC96397B-E92C-430B-BFC5-D8C5741FAE1F}" srcOrd="1" destOrd="0" presId="urn:microsoft.com/office/officeart/2005/8/layout/hProcess9"/>
    <dgm:cxn modelId="{89FFC81A-E3AE-47BD-861E-60EAF71FC075}" type="presParOf" srcId="{EC96397B-E92C-430B-BFC5-D8C5741FAE1F}" destId="{D0F4E33B-CC48-41E4-A811-28C669D12196}" srcOrd="0" destOrd="0" presId="urn:microsoft.com/office/officeart/2005/8/layout/hProcess9"/>
    <dgm:cxn modelId="{EDD36C7A-06A6-4224-9B1E-149DE8806FF5}" type="presParOf" srcId="{EC96397B-E92C-430B-BFC5-D8C5741FAE1F}" destId="{277913F1-C83A-419E-A803-90322CEE750A}" srcOrd="1" destOrd="0" presId="urn:microsoft.com/office/officeart/2005/8/layout/hProcess9"/>
    <dgm:cxn modelId="{A689959B-35DB-486C-BC3E-860372CB90B8}" type="presParOf" srcId="{EC96397B-E92C-430B-BFC5-D8C5741FAE1F}" destId="{6E739CF6-5471-44B0-9571-02D13ED9485E}" srcOrd="2" destOrd="0" presId="urn:microsoft.com/office/officeart/2005/8/layout/hProcess9"/>
    <dgm:cxn modelId="{B47B4C4F-94F7-4D8E-BC13-7C0796ED8456}" type="presParOf" srcId="{EC96397B-E92C-430B-BFC5-D8C5741FAE1F}" destId="{91E2CFCC-AC2F-4D48-B2FF-1D4CA6BEC4B8}" srcOrd="3" destOrd="0" presId="urn:microsoft.com/office/officeart/2005/8/layout/hProcess9"/>
    <dgm:cxn modelId="{5DD07E34-2ACA-4BB1-BA2B-ACF988FE85EE}" type="presParOf" srcId="{EC96397B-E92C-430B-BFC5-D8C5741FAE1F}" destId="{8CC82CEA-3C7D-483F-A06C-F14D14AA195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208890-2D7C-4E1C-BE9A-4729AF2898B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0C4FCA-37AD-4C11-A75C-64697FEA76D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2200" dirty="0"/>
            <a:t>gestão de fundos, valores mobiliários ou outros ativos </a:t>
          </a:r>
          <a:endParaRPr lang="en-US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E54375-A02E-48BB-A3FE-51A1433D6DCE}" type="parTrans" cxnId="{CD62389A-7DC9-43D6-9A81-DB9E898EC066}">
      <dgm:prSet/>
      <dgm:spPr/>
      <dgm:t>
        <a:bodyPr/>
        <a:lstStyle/>
        <a:p>
          <a:pPr>
            <a:lnSpc>
              <a:spcPct val="100000"/>
            </a:lnSpc>
          </a:pPr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EE0E60-CDAE-440E-AD84-55F2FE025E19}" type="sibTrans" cxnId="{CD62389A-7DC9-43D6-9A81-DB9E898EC066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B385D8-8E2A-4B91-850C-C8CF867228B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2200" dirty="0">
              <a:latin typeface="Arial" panose="020B0604020202020204" pitchFamily="34" charset="0"/>
              <a:cs typeface="Arial" panose="020B0604020202020204" pitchFamily="34" charset="0"/>
            </a:rPr>
            <a:t>abertura ou gestão de contas bancárias, de poupança, investimento ou de valores mobiliários. </a:t>
          </a:r>
          <a:endParaRPr lang="en-US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3083EE-1894-493C-9CF0-2DD779B0BF57}" type="parTrans" cxnId="{3344608E-8340-4378-B1E1-CC9FB9B814BA}">
      <dgm:prSet/>
      <dgm:spPr/>
      <dgm:t>
        <a:bodyPr/>
        <a:lstStyle/>
        <a:p>
          <a:pPr>
            <a:lnSpc>
              <a:spcPct val="100000"/>
            </a:lnSpc>
          </a:pPr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398DFC-7B2F-4321-928D-910E70A4E338}" type="sibTrans" cxnId="{3344608E-8340-4378-B1E1-CC9FB9B814BA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2F320B-78BE-462B-A01F-11B890D372E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2200" dirty="0"/>
            <a:t>financeiras, societárias ou imobiliárias </a:t>
          </a:r>
          <a:endParaRPr lang="en-US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00A3AC-ECEA-4939-A2FA-9EFB998CCA53}" type="parTrans" cxnId="{7C5E9AEE-199A-4602-8A6E-653E84499600}">
      <dgm:prSet/>
      <dgm:spPr/>
      <dgm:t>
        <a:bodyPr/>
        <a:lstStyle/>
        <a:p>
          <a:pPr>
            <a:lnSpc>
              <a:spcPct val="100000"/>
            </a:lnSpc>
          </a:pPr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98FA7B-4498-4D69-B082-8F4DFFE21AF8}" type="sibTrans" cxnId="{7C5E9AEE-199A-4602-8A6E-653E84499600}">
      <dgm:prSet/>
      <dgm:spPr/>
      <dgm:t>
        <a:bodyPr/>
        <a:lstStyle/>
        <a:p>
          <a:pPr>
            <a:lnSpc>
              <a:spcPct val="100000"/>
            </a:lnSpc>
          </a:pPr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71F5A3-E26E-4042-9179-8176F0A77AE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2200" dirty="0">
              <a:latin typeface="Arial" panose="020B0604020202020204" pitchFamily="34" charset="0"/>
              <a:cs typeface="Arial" panose="020B0604020202020204" pitchFamily="34" charset="0"/>
            </a:rPr>
            <a:t>Compra e venda de imóveis</a:t>
          </a:r>
          <a:endParaRPr lang="en-US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921414-AC88-4BCF-B978-3622003FC23E}" type="sibTrans" cxnId="{331D7A0F-6D6F-428B-A791-9F2621AFEF9E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40012A-1517-4E06-9866-DD17DD6F3831}" type="parTrans" cxnId="{331D7A0F-6D6F-428B-A791-9F2621AFEF9E}">
      <dgm:prSet/>
      <dgm:spPr/>
      <dgm:t>
        <a:bodyPr/>
        <a:lstStyle/>
        <a:p>
          <a:pPr>
            <a:lnSpc>
              <a:spcPct val="100000"/>
            </a:lnSpc>
          </a:pPr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AEE365-23DB-4731-A134-878060FF3589}">
      <dgm:prSet custT="1"/>
      <dgm:spPr/>
      <dgm:t>
        <a:bodyPr lIns="82800"/>
        <a:lstStyle/>
        <a:p>
          <a:pPr>
            <a:lnSpc>
              <a:spcPct val="100000"/>
            </a:lnSpc>
          </a:pPr>
          <a:r>
            <a:rPr lang="pt-BR" sz="2200" dirty="0"/>
            <a:t>criação, exploração ou gestão de sociedades de qualquer natureza, fundações, fundos fiduciários ou estruturas análogas </a:t>
          </a:r>
          <a:endParaRPr lang="en-US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0199FC-EFAE-4DB7-9BCB-47D303F6FE4E}" type="sibTrans" cxnId="{4CEA0DAD-1BA9-4D1E-B8C2-7E51E4C422E7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EF8BFD-0BAF-47E3-86F0-9DE168D879F9}" type="parTrans" cxnId="{4CEA0DAD-1BA9-4D1E-B8C2-7E51E4C422E7}">
      <dgm:prSet/>
      <dgm:spPr/>
      <dgm:t>
        <a:bodyPr/>
        <a:lstStyle/>
        <a:p>
          <a:pPr>
            <a:lnSpc>
              <a:spcPct val="100000"/>
            </a:lnSpc>
          </a:pPr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A65FC3-43C5-BC4A-A364-08BE6A0DCB81}" type="pres">
      <dgm:prSet presAssocID="{8E208890-2D7C-4E1C-BE9A-4729AF2898B1}" presName="outerComposite" presStyleCnt="0">
        <dgm:presLayoutVars>
          <dgm:chMax val="5"/>
          <dgm:dir/>
          <dgm:resizeHandles val="exact"/>
        </dgm:presLayoutVars>
      </dgm:prSet>
      <dgm:spPr/>
    </dgm:pt>
    <dgm:pt modelId="{55414966-496A-2C42-A442-E2270F083DAF}" type="pres">
      <dgm:prSet presAssocID="{8E208890-2D7C-4E1C-BE9A-4729AF2898B1}" presName="dummyMaxCanvas" presStyleCnt="0">
        <dgm:presLayoutVars/>
      </dgm:prSet>
      <dgm:spPr/>
    </dgm:pt>
    <dgm:pt modelId="{BCFD4463-3C86-B44D-895D-CF012DE6DCC4}" type="pres">
      <dgm:prSet presAssocID="{8E208890-2D7C-4E1C-BE9A-4729AF2898B1}" presName="FiveNodes_1" presStyleLbl="node1" presStyleIdx="0" presStyleCnt="5">
        <dgm:presLayoutVars>
          <dgm:bulletEnabled val="1"/>
        </dgm:presLayoutVars>
      </dgm:prSet>
      <dgm:spPr/>
    </dgm:pt>
    <dgm:pt modelId="{3C5D46A2-6C68-AE43-9704-BF05113210FA}" type="pres">
      <dgm:prSet presAssocID="{8E208890-2D7C-4E1C-BE9A-4729AF2898B1}" presName="FiveNodes_2" presStyleLbl="node1" presStyleIdx="1" presStyleCnt="5">
        <dgm:presLayoutVars>
          <dgm:bulletEnabled val="1"/>
        </dgm:presLayoutVars>
      </dgm:prSet>
      <dgm:spPr/>
    </dgm:pt>
    <dgm:pt modelId="{F6E95E6F-E08A-E947-B718-7D87F0A9529F}" type="pres">
      <dgm:prSet presAssocID="{8E208890-2D7C-4E1C-BE9A-4729AF2898B1}" presName="FiveNodes_3" presStyleLbl="node1" presStyleIdx="2" presStyleCnt="5">
        <dgm:presLayoutVars>
          <dgm:bulletEnabled val="1"/>
        </dgm:presLayoutVars>
      </dgm:prSet>
      <dgm:spPr/>
    </dgm:pt>
    <dgm:pt modelId="{8CB22D63-0F29-3D46-A19A-D927A86061B3}" type="pres">
      <dgm:prSet presAssocID="{8E208890-2D7C-4E1C-BE9A-4729AF2898B1}" presName="FiveNodes_4" presStyleLbl="node1" presStyleIdx="3" presStyleCnt="5">
        <dgm:presLayoutVars>
          <dgm:bulletEnabled val="1"/>
        </dgm:presLayoutVars>
      </dgm:prSet>
      <dgm:spPr/>
    </dgm:pt>
    <dgm:pt modelId="{7A0FCD8B-63E4-AA4C-82D9-7B6982889617}" type="pres">
      <dgm:prSet presAssocID="{8E208890-2D7C-4E1C-BE9A-4729AF2898B1}" presName="FiveNodes_5" presStyleLbl="node1" presStyleIdx="4" presStyleCnt="5" custLinFactY="60163" custLinFactNeighborX="9644" custLinFactNeighborY="100000">
        <dgm:presLayoutVars>
          <dgm:bulletEnabled val="1"/>
        </dgm:presLayoutVars>
      </dgm:prSet>
      <dgm:spPr/>
    </dgm:pt>
    <dgm:pt modelId="{D89C6E46-12F8-2848-90A8-6C066F1FF1C1}" type="pres">
      <dgm:prSet presAssocID="{8E208890-2D7C-4E1C-BE9A-4729AF2898B1}" presName="FiveConn_1-2" presStyleLbl="fgAccFollowNode1" presStyleIdx="0" presStyleCnt="4">
        <dgm:presLayoutVars>
          <dgm:bulletEnabled val="1"/>
        </dgm:presLayoutVars>
      </dgm:prSet>
      <dgm:spPr/>
    </dgm:pt>
    <dgm:pt modelId="{BDE186FB-2F5C-8640-8F82-56F698232621}" type="pres">
      <dgm:prSet presAssocID="{8E208890-2D7C-4E1C-BE9A-4729AF2898B1}" presName="FiveConn_2-3" presStyleLbl="fgAccFollowNode1" presStyleIdx="1" presStyleCnt="4">
        <dgm:presLayoutVars>
          <dgm:bulletEnabled val="1"/>
        </dgm:presLayoutVars>
      </dgm:prSet>
      <dgm:spPr/>
    </dgm:pt>
    <dgm:pt modelId="{DC613FBB-8DF1-6049-8D9C-94346D919F48}" type="pres">
      <dgm:prSet presAssocID="{8E208890-2D7C-4E1C-BE9A-4729AF2898B1}" presName="FiveConn_3-4" presStyleLbl="fgAccFollowNode1" presStyleIdx="2" presStyleCnt="4">
        <dgm:presLayoutVars>
          <dgm:bulletEnabled val="1"/>
        </dgm:presLayoutVars>
      </dgm:prSet>
      <dgm:spPr/>
    </dgm:pt>
    <dgm:pt modelId="{A483EFBD-FEC8-414D-ADF4-76A0E5F6011A}" type="pres">
      <dgm:prSet presAssocID="{8E208890-2D7C-4E1C-BE9A-4729AF2898B1}" presName="FiveConn_4-5" presStyleLbl="fgAccFollowNode1" presStyleIdx="3" presStyleCnt="4">
        <dgm:presLayoutVars>
          <dgm:bulletEnabled val="1"/>
        </dgm:presLayoutVars>
      </dgm:prSet>
      <dgm:spPr/>
    </dgm:pt>
    <dgm:pt modelId="{36F194B4-736E-9A46-8C51-42F7AC65FF7C}" type="pres">
      <dgm:prSet presAssocID="{8E208890-2D7C-4E1C-BE9A-4729AF2898B1}" presName="FiveNodes_1_text" presStyleLbl="node1" presStyleIdx="4" presStyleCnt="5">
        <dgm:presLayoutVars>
          <dgm:bulletEnabled val="1"/>
        </dgm:presLayoutVars>
      </dgm:prSet>
      <dgm:spPr/>
    </dgm:pt>
    <dgm:pt modelId="{0C18C8B0-625E-7546-A065-758F1E06B199}" type="pres">
      <dgm:prSet presAssocID="{8E208890-2D7C-4E1C-BE9A-4729AF2898B1}" presName="FiveNodes_2_text" presStyleLbl="node1" presStyleIdx="4" presStyleCnt="5">
        <dgm:presLayoutVars>
          <dgm:bulletEnabled val="1"/>
        </dgm:presLayoutVars>
      </dgm:prSet>
      <dgm:spPr/>
    </dgm:pt>
    <dgm:pt modelId="{FF3C9D4D-EBB6-644E-8E41-AB1136BE3666}" type="pres">
      <dgm:prSet presAssocID="{8E208890-2D7C-4E1C-BE9A-4729AF2898B1}" presName="FiveNodes_3_text" presStyleLbl="node1" presStyleIdx="4" presStyleCnt="5">
        <dgm:presLayoutVars>
          <dgm:bulletEnabled val="1"/>
        </dgm:presLayoutVars>
      </dgm:prSet>
      <dgm:spPr/>
    </dgm:pt>
    <dgm:pt modelId="{5CBCD478-5BD2-B444-894E-A8268B9539C5}" type="pres">
      <dgm:prSet presAssocID="{8E208890-2D7C-4E1C-BE9A-4729AF2898B1}" presName="FiveNodes_4_text" presStyleLbl="node1" presStyleIdx="4" presStyleCnt="5">
        <dgm:presLayoutVars>
          <dgm:bulletEnabled val="1"/>
        </dgm:presLayoutVars>
      </dgm:prSet>
      <dgm:spPr/>
    </dgm:pt>
    <dgm:pt modelId="{2FAD8F33-D83F-654F-ABEA-5FC88260E343}" type="pres">
      <dgm:prSet presAssocID="{8E208890-2D7C-4E1C-BE9A-4729AF2898B1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72291F04-CA29-DE4C-9A63-32B268C96DDE}" type="presOf" srcId="{0EB385D8-8E2A-4B91-850C-C8CF867228BC}" destId="{FF3C9D4D-EBB6-644E-8E41-AB1136BE3666}" srcOrd="1" destOrd="0" presId="urn:microsoft.com/office/officeart/2005/8/layout/vProcess5"/>
    <dgm:cxn modelId="{331D7A0F-6D6F-428B-A791-9F2621AFEF9E}" srcId="{8E208890-2D7C-4E1C-BE9A-4729AF2898B1}" destId="{D671F5A3-E26E-4042-9179-8176F0A77AE3}" srcOrd="0" destOrd="0" parTransId="{D340012A-1517-4E06-9866-DD17DD6F3831}" sibTransId="{FD921414-AC88-4BCF-B978-3622003FC23E}"/>
    <dgm:cxn modelId="{002D042E-035F-6643-8C87-4A10678B1E3C}" type="presOf" srcId="{CF0C4FCA-37AD-4C11-A75C-64697FEA76D7}" destId="{3C5D46A2-6C68-AE43-9704-BF05113210FA}" srcOrd="0" destOrd="0" presId="urn:microsoft.com/office/officeart/2005/8/layout/vProcess5"/>
    <dgm:cxn modelId="{196E6736-ED83-914E-89A6-FE54054CD43F}" type="presOf" srcId="{B3EE0E60-CDAE-440E-AD84-55F2FE025E19}" destId="{BDE186FB-2F5C-8640-8F82-56F698232621}" srcOrd="0" destOrd="0" presId="urn:microsoft.com/office/officeart/2005/8/layout/vProcess5"/>
    <dgm:cxn modelId="{43D17039-A230-6B47-8B0B-7A006984777D}" type="presOf" srcId="{90AEE365-23DB-4731-A134-878060FF3589}" destId="{8CB22D63-0F29-3D46-A19A-D927A86061B3}" srcOrd="0" destOrd="0" presId="urn:microsoft.com/office/officeart/2005/8/layout/vProcess5"/>
    <dgm:cxn modelId="{DE0C4A62-E7C9-AA49-AA9A-558275C8DFC6}" type="presOf" srcId="{312F320B-78BE-462B-A01F-11B890D372EF}" destId="{2FAD8F33-D83F-654F-ABEA-5FC88260E343}" srcOrd="1" destOrd="0" presId="urn:microsoft.com/office/officeart/2005/8/layout/vProcess5"/>
    <dgm:cxn modelId="{C41CD862-A60F-7944-80B6-8FF52B41292B}" type="presOf" srcId="{CF0C4FCA-37AD-4C11-A75C-64697FEA76D7}" destId="{0C18C8B0-625E-7546-A065-758F1E06B199}" srcOrd="1" destOrd="0" presId="urn:microsoft.com/office/officeart/2005/8/layout/vProcess5"/>
    <dgm:cxn modelId="{F9494B65-A785-9744-AA2D-512F1F7BD206}" type="presOf" srcId="{D671F5A3-E26E-4042-9179-8176F0A77AE3}" destId="{36F194B4-736E-9A46-8C51-42F7AC65FF7C}" srcOrd="1" destOrd="0" presId="urn:microsoft.com/office/officeart/2005/8/layout/vProcess5"/>
    <dgm:cxn modelId="{09E7BF72-11E7-C345-A707-6AECC82B6E90}" type="presOf" srcId="{8E208890-2D7C-4E1C-BE9A-4729AF2898B1}" destId="{0FA65FC3-43C5-BC4A-A364-08BE6A0DCB81}" srcOrd="0" destOrd="0" presId="urn:microsoft.com/office/officeart/2005/8/layout/vProcess5"/>
    <dgm:cxn modelId="{3344608E-8340-4378-B1E1-CC9FB9B814BA}" srcId="{8E208890-2D7C-4E1C-BE9A-4729AF2898B1}" destId="{0EB385D8-8E2A-4B91-850C-C8CF867228BC}" srcOrd="2" destOrd="0" parTransId="{EF3083EE-1894-493C-9CF0-2DD779B0BF57}" sibTransId="{5C398DFC-7B2F-4321-928D-910E70A4E338}"/>
    <dgm:cxn modelId="{CD62389A-7DC9-43D6-9A81-DB9E898EC066}" srcId="{8E208890-2D7C-4E1C-BE9A-4729AF2898B1}" destId="{CF0C4FCA-37AD-4C11-A75C-64697FEA76D7}" srcOrd="1" destOrd="0" parTransId="{D9E54375-A02E-48BB-A3FE-51A1433D6DCE}" sibTransId="{B3EE0E60-CDAE-440E-AD84-55F2FE025E19}"/>
    <dgm:cxn modelId="{F8022EA4-E23B-0F47-BF3A-65E34C5AD0E3}" type="presOf" srcId="{0EB385D8-8E2A-4B91-850C-C8CF867228BC}" destId="{F6E95E6F-E08A-E947-B718-7D87F0A9529F}" srcOrd="0" destOrd="0" presId="urn:microsoft.com/office/officeart/2005/8/layout/vProcess5"/>
    <dgm:cxn modelId="{AA1A75AA-EA9A-1947-8CCC-BC6FD811D74E}" type="presOf" srcId="{FD921414-AC88-4BCF-B978-3622003FC23E}" destId="{D89C6E46-12F8-2848-90A8-6C066F1FF1C1}" srcOrd="0" destOrd="0" presId="urn:microsoft.com/office/officeart/2005/8/layout/vProcess5"/>
    <dgm:cxn modelId="{4CEA0DAD-1BA9-4D1E-B8C2-7E51E4C422E7}" srcId="{8E208890-2D7C-4E1C-BE9A-4729AF2898B1}" destId="{90AEE365-23DB-4731-A134-878060FF3589}" srcOrd="3" destOrd="0" parTransId="{2CEF8BFD-0BAF-47E3-86F0-9DE168D879F9}" sibTransId="{F60199FC-EFAE-4DB7-9BCB-47D303F6FE4E}"/>
    <dgm:cxn modelId="{0D9B6FB8-F6C6-4743-BA44-AA1A5E3A8E05}" type="presOf" srcId="{D671F5A3-E26E-4042-9179-8176F0A77AE3}" destId="{BCFD4463-3C86-B44D-895D-CF012DE6DCC4}" srcOrd="0" destOrd="0" presId="urn:microsoft.com/office/officeart/2005/8/layout/vProcess5"/>
    <dgm:cxn modelId="{E5C98FD3-B259-8641-8F6B-E55C6A0C75CD}" type="presOf" srcId="{F60199FC-EFAE-4DB7-9BCB-47D303F6FE4E}" destId="{A483EFBD-FEC8-414D-ADF4-76A0E5F6011A}" srcOrd="0" destOrd="0" presId="urn:microsoft.com/office/officeart/2005/8/layout/vProcess5"/>
    <dgm:cxn modelId="{086EEBE3-D663-C84B-A0B6-C48DDC2D39C7}" type="presOf" srcId="{90AEE365-23DB-4731-A134-878060FF3589}" destId="{5CBCD478-5BD2-B444-894E-A8268B9539C5}" srcOrd="1" destOrd="0" presId="urn:microsoft.com/office/officeart/2005/8/layout/vProcess5"/>
    <dgm:cxn modelId="{7C5E9AEE-199A-4602-8A6E-653E84499600}" srcId="{8E208890-2D7C-4E1C-BE9A-4729AF2898B1}" destId="{312F320B-78BE-462B-A01F-11B890D372EF}" srcOrd="4" destOrd="0" parTransId="{0600A3AC-ECEA-4939-A2FA-9EFB998CCA53}" sibTransId="{5598FA7B-4498-4D69-B082-8F4DFFE21AF8}"/>
    <dgm:cxn modelId="{FA6F55F1-AF2F-644B-A444-BA7E6C66AB1F}" type="presOf" srcId="{312F320B-78BE-462B-A01F-11B890D372EF}" destId="{7A0FCD8B-63E4-AA4C-82D9-7B6982889617}" srcOrd="0" destOrd="0" presId="urn:microsoft.com/office/officeart/2005/8/layout/vProcess5"/>
    <dgm:cxn modelId="{12663AF4-57D3-3644-9863-920CF09223AC}" type="presOf" srcId="{5C398DFC-7B2F-4321-928D-910E70A4E338}" destId="{DC613FBB-8DF1-6049-8D9C-94346D919F48}" srcOrd="0" destOrd="0" presId="urn:microsoft.com/office/officeart/2005/8/layout/vProcess5"/>
    <dgm:cxn modelId="{DC4D9AD6-FFC3-BB47-919D-B510AC2B3476}" type="presParOf" srcId="{0FA65FC3-43C5-BC4A-A364-08BE6A0DCB81}" destId="{55414966-496A-2C42-A442-E2270F083DAF}" srcOrd="0" destOrd="0" presId="urn:microsoft.com/office/officeart/2005/8/layout/vProcess5"/>
    <dgm:cxn modelId="{CFA83C03-0010-9340-9CB6-B1F850E49E46}" type="presParOf" srcId="{0FA65FC3-43C5-BC4A-A364-08BE6A0DCB81}" destId="{BCFD4463-3C86-B44D-895D-CF012DE6DCC4}" srcOrd="1" destOrd="0" presId="urn:microsoft.com/office/officeart/2005/8/layout/vProcess5"/>
    <dgm:cxn modelId="{E02F82B6-E9C9-174D-8EE6-C1F846A94C93}" type="presParOf" srcId="{0FA65FC3-43C5-BC4A-A364-08BE6A0DCB81}" destId="{3C5D46A2-6C68-AE43-9704-BF05113210FA}" srcOrd="2" destOrd="0" presId="urn:microsoft.com/office/officeart/2005/8/layout/vProcess5"/>
    <dgm:cxn modelId="{8AD0311D-F844-9342-9E5D-4C4F2624AAD6}" type="presParOf" srcId="{0FA65FC3-43C5-BC4A-A364-08BE6A0DCB81}" destId="{F6E95E6F-E08A-E947-B718-7D87F0A9529F}" srcOrd="3" destOrd="0" presId="urn:microsoft.com/office/officeart/2005/8/layout/vProcess5"/>
    <dgm:cxn modelId="{D332FFF5-6280-614D-8021-3ABE2C1706A0}" type="presParOf" srcId="{0FA65FC3-43C5-BC4A-A364-08BE6A0DCB81}" destId="{8CB22D63-0F29-3D46-A19A-D927A86061B3}" srcOrd="4" destOrd="0" presId="urn:microsoft.com/office/officeart/2005/8/layout/vProcess5"/>
    <dgm:cxn modelId="{7CB434F5-3275-414C-8057-BEC4D734C594}" type="presParOf" srcId="{0FA65FC3-43C5-BC4A-A364-08BE6A0DCB81}" destId="{7A0FCD8B-63E4-AA4C-82D9-7B6982889617}" srcOrd="5" destOrd="0" presId="urn:microsoft.com/office/officeart/2005/8/layout/vProcess5"/>
    <dgm:cxn modelId="{DE166715-440F-1445-BBFB-350DDFB75468}" type="presParOf" srcId="{0FA65FC3-43C5-BC4A-A364-08BE6A0DCB81}" destId="{D89C6E46-12F8-2848-90A8-6C066F1FF1C1}" srcOrd="6" destOrd="0" presId="urn:microsoft.com/office/officeart/2005/8/layout/vProcess5"/>
    <dgm:cxn modelId="{2859976B-54D6-904D-A88B-DDA5383D2903}" type="presParOf" srcId="{0FA65FC3-43C5-BC4A-A364-08BE6A0DCB81}" destId="{BDE186FB-2F5C-8640-8F82-56F698232621}" srcOrd="7" destOrd="0" presId="urn:microsoft.com/office/officeart/2005/8/layout/vProcess5"/>
    <dgm:cxn modelId="{0F818593-0AC3-204F-9E25-20A98E950D1A}" type="presParOf" srcId="{0FA65FC3-43C5-BC4A-A364-08BE6A0DCB81}" destId="{DC613FBB-8DF1-6049-8D9C-94346D919F48}" srcOrd="8" destOrd="0" presId="urn:microsoft.com/office/officeart/2005/8/layout/vProcess5"/>
    <dgm:cxn modelId="{1C97512E-58EE-DD49-AC76-50D8675179DD}" type="presParOf" srcId="{0FA65FC3-43C5-BC4A-A364-08BE6A0DCB81}" destId="{A483EFBD-FEC8-414D-ADF4-76A0E5F6011A}" srcOrd="9" destOrd="0" presId="urn:microsoft.com/office/officeart/2005/8/layout/vProcess5"/>
    <dgm:cxn modelId="{9BA3E519-4F2D-D44F-8CAA-5AF132374E54}" type="presParOf" srcId="{0FA65FC3-43C5-BC4A-A364-08BE6A0DCB81}" destId="{36F194B4-736E-9A46-8C51-42F7AC65FF7C}" srcOrd="10" destOrd="0" presId="urn:microsoft.com/office/officeart/2005/8/layout/vProcess5"/>
    <dgm:cxn modelId="{1BDC0399-CF49-1947-9F61-3141326A403B}" type="presParOf" srcId="{0FA65FC3-43C5-BC4A-A364-08BE6A0DCB81}" destId="{0C18C8B0-625E-7546-A065-758F1E06B199}" srcOrd="11" destOrd="0" presId="urn:microsoft.com/office/officeart/2005/8/layout/vProcess5"/>
    <dgm:cxn modelId="{4F47D140-1FC0-0F41-A677-E23C5810E992}" type="presParOf" srcId="{0FA65FC3-43C5-BC4A-A364-08BE6A0DCB81}" destId="{FF3C9D4D-EBB6-644E-8E41-AB1136BE3666}" srcOrd="12" destOrd="0" presId="urn:microsoft.com/office/officeart/2005/8/layout/vProcess5"/>
    <dgm:cxn modelId="{B10349A4-4987-9E4F-93FD-2422C2061387}" type="presParOf" srcId="{0FA65FC3-43C5-BC4A-A364-08BE6A0DCB81}" destId="{5CBCD478-5BD2-B444-894E-A8268B9539C5}" srcOrd="13" destOrd="0" presId="urn:microsoft.com/office/officeart/2005/8/layout/vProcess5"/>
    <dgm:cxn modelId="{7339BEA9-A930-9B40-AB6E-1D45BE9C71F8}" type="presParOf" srcId="{0FA65FC3-43C5-BC4A-A364-08BE6A0DCB81}" destId="{2FAD8F33-D83F-654F-ABEA-5FC88260E343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35592C-50DF-4449-AA9F-934263F31255}">
      <dsp:nvSpPr>
        <dsp:cNvPr id="0" name=""/>
        <dsp:cNvSpPr/>
      </dsp:nvSpPr>
      <dsp:spPr>
        <a:xfrm>
          <a:off x="2628090" y="20615"/>
          <a:ext cx="1425326" cy="1425326"/>
        </a:xfrm>
        <a:prstGeom prst="triangle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latin typeface="Arial" panose="020B0604020202020204" pitchFamily="34" charset="0"/>
              <a:cs typeface="Arial" panose="020B0604020202020204" pitchFamily="34" charset="0"/>
            </a:rPr>
            <a:t>COAF</a:t>
          </a:r>
        </a:p>
      </dsp:txBody>
      <dsp:txXfrm>
        <a:off x="2984422" y="733278"/>
        <a:ext cx="712663" cy="712663"/>
      </dsp:txXfrm>
    </dsp:sp>
    <dsp:sp modelId="{F9CE0257-60B1-485A-A095-DFF340056E75}">
      <dsp:nvSpPr>
        <dsp:cNvPr id="0" name=""/>
        <dsp:cNvSpPr/>
      </dsp:nvSpPr>
      <dsp:spPr>
        <a:xfrm>
          <a:off x="1915427" y="1445942"/>
          <a:ext cx="1425326" cy="1425326"/>
        </a:xfrm>
        <a:prstGeom prst="triangle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BC, CVM, Susep etc.</a:t>
          </a:r>
        </a:p>
      </dsp:txBody>
      <dsp:txXfrm>
        <a:off x="2271759" y="2158605"/>
        <a:ext cx="712663" cy="712663"/>
      </dsp:txXfrm>
    </dsp:sp>
    <dsp:sp modelId="{3C98952C-FA77-49D4-A3B8-16A0710B163D}">
      <dsp:nvSpPr>
        <dsp:cNvPr id="0" name=""/>
        <dsp:cNvSpPr/>
      </dsp:nvSpPr>
      <dsp:spPr>
        <a:xfrm rot="10800000">
          <a:off x="2628090" y="1445942"/>
          <a:ext cx="1425326" cy="1425326"/>
        </a:xfrm>
        <a:prstGeom prst="triangle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CFC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CRCs</a:t>
          </a:r>
          <a:endParaRPr lang="pt-BR" sz="12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984421" y="1445942"/>
        <a:ext cx="712663" cy="712663"/>
      </dsp:txXfrm>
    </dsp:sp>
    <dsp:sp modelId="{5E2C3C8C-E04F-4DD4-9396-889CCA4AB7F4}">
      <dsp:nvSpPr>
        <dsp:cNvPr id="0" name=""/>
        <dsp:cNvSpPr/>
      </dsp:nvSpPr>
      <dsp:spPr>
        <a:xfrm>
          <a:off x="3403432" y="1497938"/>
          <a:ext cx="1299969" cy="1321334"/>
        </a:xfrm>
        <a:prstGeom prst="triangle">
          <a:avLst/>
        </a:prstGeom>
        <a:solidFill>
          <a:schemeClr val="bg1"/>
        </a:solidFill>
        <a:ln w="19050" cap="flat" cmpd="sng" algn="ctr">
          <a:solidFill>
            <a:srgbClr val="002060"/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COAF</a:t>
          </a:r>
        </a:p>
      </dsp:txBody>
      <dsp:txXfrm>
        <a:off x="3728424" y="2158605"/>
        <a:ext cx="649985" cy="660667"/>
      </dsp:txXfrm>
    </dsp:sp>
    <dsp:sp modelId="{2F55F783-7412-48CF-8B03-0F06FA603901}">
      <dsp:nvSpPr>
        <dsp:cNvPr id="0" name=""/>
        <dsp:cNvSpPr/>
      </dsp:nvSpPr>
      <dsp:spPr>
        <a:xfrm>
          <a:off x="1131127" y="2871269"/>
          <a:ext cx="1568600" cy="1425326"/>
        </a:xfrm>
        <a:prstGeom prst="triangle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Banco, consórcio, </a:t>
          </a:r>
          <a:r>
            <a:rPr lang="pt-BR" sz="10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coop</a:t>
          </a:r>
          <a:r>
            <a:rPr lang="pt-BR" sz="10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de </a:t>
          </a:r>
          <a:r>
            <a:rPr lang="pt-BR" sz="10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cred</a:t>
          </a:r>
          <a:r>
            <a:rPr lang="pt-BR" sz="10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etc.</a:t>
          </a:r>
        </a:p>
      </dsp:txBody>
      <dsp:txXfrm>
        <a:off x="1523277" y="3583932"/>
        <a:ext cx="784300" cy="712663"/>
      </dsp:txXfrm>
    </dsp:sp>
    <dsp:sp modelId="{99648D89-10F4-4789-95B2-55EFD1E908F0}">
      <dsp:nvSpPr>
        <dsp:cNvPr id="0" name=""/>
        <dsp:cNvSpPr/>
      </dsp:nvSpPr>
      <dsp:spPr>
        <a:xfrm rot="10800000">
          <a:off x="1915427" y="2871269"/>
          <a:ext cx="1425326" cy="1425326"/>
        </a:xfrm>
        <a:prstGeom prst="triangle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Fundos de invest.</a:t>
          </a:r>
        </a:p>
      </dsp:txBody>
      <dsp:txXfrm rot="10800000">
        <a:off x="2271758" y="2871269"/>
        <a:ext cx="712663" cy="712663"/>
      </dsp:txXfrm>
    </dsp:sp>
    <dsp:sp modelId="{36BBA426-D51D-495F-B16B-AB7BE4E4F1DE}">
      <dsp:nvSpPr>
        <dsp:cNvPr id="0" name=""/>
        <dsp:cNvSpPr/>
      </dsp:nvSpPr>
      <dsp:spPr>
        <a:xfrm>
          <a:off x="2628090" y="2871269"/>
          <a:ext cx="1425326" cy="1425326"/>
        </a:xfrm>
        <a:prstGeom prst="triangle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1" kern="1200" spc="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Contadores e </a:t>
          </a:r>
          <a:r>
            <a:rPr lang="pt-BR" sz="1000" b="1" kern="1200" spc="0" baseline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orgs</a:t>
          </a:r>
          <a:r>
            <a:rPr lang="pt-BR" sz="1000" b="1" kern="1200" spc="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contábeis</a:t>
          </a:r>
          <a:endParaRPr lang="pt-BR" sz="1000" b="1" kern="1200" spc="-100" baseline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84422" y="3583932"/>
        <a:ext cx="712663" cy="712663"/>
      </dsp:txXfrm>
    </dsp:sp>
    <dsp:sp modelId="{9E36FDB3-82AF-40F4-83DA-33E6628E24EC}">
      <dsp:nvSpPr>
        <dsp:cNvPr id="0" name=""/>
        <dsp:cNvSpPr/>
      </dsp:nvSpPr>
      <dsp:spPr>
        <a:xfrm rot="10800000">
          <a:off x="3285073" y="2847366"/>
          <a:ext cx="1500028" cy="1425326"/>
        </a:xfrm>
        <a:prstGeom prst="triangle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Cartórios</a:t>
          </a:r>
        </a:p>
      </dsp:txBody>
      <dsp:txXfrm rot="10800000">
        <a:off x="3660080" y="2847366"/>
        <a:ext cx="750014" cy="712663"/>
      </dsp:txXfrm>
    </dsp:sp>
    <dsp:sp modelId="{EF8B8644-C60B-47A5-96DB-A423D094EDAA}">
      <dsp:nvSpPr>
        <dsp:cNvPr id="0" name=""/>
        <dsp:cNvSpPr/>
      </dsp:nvSpPr>
      <dsp:spPr>
        <a:xfrm>
          <a:off x="4032671" y="2869309"/>
          <a:ext cx="1466818" cy="1429246"/>
        </a:xfrm>
        <a:prstGeom prst="triangle">
          <a:avLst/>
        </a:prstGeom>
        <a:solidFill>
          <a:schemeClr val="bg1"/>
        </a:solidFill>
        <a:ln w="19050" cap="flat" cmpd="sng" algn="ctr">
          <a:solidFill>
            <a:srgbClr val="0070C0"/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" b="1" kern="1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Factoring</a:t>
          </a:r>
        </a:p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" b="1" kern="1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Joalheria</a:t>
          </a:r>
        </a:p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" b="1" kern="1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Veículos</a:t>
          </a:r>
        </a:p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" b="1" kern="1200" dirty="0" err="1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Atlet</a:t>
          </a:r>
          <a:r>
            <a:rPr lang="pt-BR" sz="900" b="1" kern="1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./art.</a:t>
          </a:r>
        </a:p>
      </dsp:txBody>
      <dsp:txXfrm>
        <a:off x="4399376" y="3583932"/>
        <a:ext cx="733409" cy="7146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6BFD71-9378-4965-A88D-8C47A88ED93E}">
      <dsp:nvSpPr>
        <dsp:cNvPr id="0" name=""/>
        <dsp:cNvSpPr/>
      </dsp:nvSpPr>
      <dsp:spPr>
        <a:xfrm>
          <a:off x="351780" y="0"/>
          <a:ext cx="3986843" cy="215344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F4E33B-CC48-41E4-A811-28C669D12196}">
      <dsp:nvSpPr>
        <dsp:cNvPr id="0" name=""/>
        <dsp:cNvSpPr/>
      </dsp:nvSpPr>
      <dsp:spPr>
        <a:xfrm>
          <a:off x="5038" y="646034"/>
          <a:ext cx="1509723" cy="861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>
              <a:latin typeface="Arial" panose="020B0604020202020204" pitchFamily="34" charset="0"/>
              <a:cs typeface="Arial" panose="020B0604020202020204" pitchFamily="34" charset="0"/>
            </a:rPr>
            <a:t>Polícia</a:t>
          </a:r>
        </a:p>
      </dsp:txBody>
      <dsp:txXfrm>
        <a:off x="47087" y="688083"/>
        <a:ext cx="1425625" cy="777281"/>
      </dsp:txXfrm>
    </dsp:sp>
    <dsp:sp modelId="{6E739CF6-5471-44B0-9571-02D13ED9485E}">
      <dsp:nvSpPr>
        <dsp:cNvPr id="0" name=""/>
        <dsp:cNvSpPr/>
      </dsp:nvSpPr>
      <dsp:spPr>
        <a:xfrm>
          <a:off x="1590340" y="646034"/>
          <a:ext cx="1509723" cy="861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>
              <a:latin typeface="Arial" panose="020B0604020202020204" pitchFamily="34" charset="0"/>
              <a:cs typeface="Arial" panose="020B0604020202020204" pitchFamily="34" charset="0"/>
            </a:rPr>
            <a:t>MP</a:t>
          </a:r>
        </a:p>
      </dsp:txBody>
      <dsp:txXfrm>
        <a:off x="1632389" y="688083"/>
        <a:ext cx="1425625" cy="777281"/>
      </dsp:txXfrm>
    </dsp:sp>
    <dsp:sp modelId="{8CC82CEA-3C7D-483F-A06C-F14D14AA195F}">
      <dsp:nvSpPr>
        <dsp:cNvPr id="0" name=""/>
        <dsp:cNvSpPr/>
      </dsp:nvSpPr>
      <dsp:spPr>
        <a:xfrm>
          <a:off x="3175641" y="646034"/>
          <a:ext cx="1509723" cy="861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>
              <a:latin typeface="Arial" panose="020B0604020202020204" pitchFamily="34" charset="0"/>
              <a:cs typeface="Arial" panose="020B0604020202020204" pitchFamily="34" charset="0"/>
            </a:rPr>
            <a:t>Judiciário</a:t>
          </a:r>
          <a:r>
            <a:rPr lang="pt-BR" sz="1500" kern="1200" dirty="0">
              <a:latin typeface="Arial" panose="020B0604020202020204" pitchFamily="34" charset="0"/>
              <a:cs typeface="Arial" panose="020B0604020202020204" pitchFamily="34" charset="0"/>
            </a:rPr>
            <a:t> e autoridades de outros Poderes</a:t>
          </a:r>
        </a:p>
      </dsp:txBody>
      <dsp:txXfrm>
        <a:off x="3217690" y="688083"/>
        <a:ext cx="1425625" cy="7772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D4463-3C86-B44D-895D-CF012DE6DCC4}">
      <dsp:nvSpPr>
        <dsp:cNvPr id="0" name=""/>
        <dsp:cNvSpPr/>
      </dsp:nvSpPr>
      <dsp:spPr>
        <a:xfrm>
          <a:off x="0" y="0"/>
          <a:ext cx="9481265" cy="7540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latin typeface="Arial" panose="020B0604020202020204" pitchFamily="34" charset="0"/>
              <a:cs typeface="Arial" panose="020B0604020202020204" pitchFamily="34" charset="0"/>
            </a:rPr>
            <a:t>Compra e venda de imóveis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085" y="22085"/>
        <a:ext cx="8579387" cy="709859"/>
      </dsp:txXfrm>
    </dsp:sp>
    <dsp:sp modelId="{3C5D46A2-6C68-AE43-9704-BF05113210FA}">
      <dsp:nvSpPr>
        <dsp:cNvPr id="0" name=""/>
        <dsp:cNvSpPr/>
      </dsp:nvSpPr>
      <dsp:spPr>
        <a:xfrm>
          <a:off x="708016" y="858755"/>
          <a:ext cx="9481265" cy="7540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gestão de fundos, valores mobiliários ou outros ativos 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0101" y="880840"/>
        <a:ext cx="8238959" cy="709859"/>
      </dsp:txXfrm>
    </dsp:sp>
    <dsp:sp modelId="{F6E95E6F-E08A-E947-B718-7D87F0A9529F}">
      <dsp:nvSpPr>
        <dsp:cNvPr id="0" name=""/>
        <dsp:cNvSpPr/>
      </dsp:nvSpPr>
      <dsp:spPr>
        <a:xfrm>
          <a:off x="1416033" y="1717511"/>
          <a:ext cx="9481265" cy="7540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latin typeface="Arial" panose="020B0604020202020204" pitchFamily="34" charset="0"/>
              <a:cs typeface="Arial" panose="020B0604020202020204" pitchFamily="34" charset="0"/>
            </a:rPr>
            <a:t>abertura ou gestão de contas bancárias, de poupança, investimento ou de valores mobiliários. 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38118" y="1739596"/>
        <a:ext cx="8238959" cy="709859"/>
      </dsp:txXfrm>
    </dsp:sp>
    <dsp:sp modelId="{8CB22D63-0F29-3D46-A19A-D927A86061B3}">
      <dsp:nvSpPr>
        <dsp:cNvPr id="0" name=""/>
        <dsp:cNvSpPr/>
      </dsp:nvSpPr>
      <dsp:spPr>
        <a:xfrm>
          <a:off x="2124049" y="2576267"/>
          <a:ext cx="9481265" cy="7540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80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criação, exploração ou gestão de sociedades de qualquer natureza, fundações, fundos fiduciários ou estruturas análogas 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46134" y="2598352"/>
        <a:ext cx="8238959" cy="709859"/>
      </dsp:txXfrm>
    </dsp:sp>
    <dsp:sp modelId="{7A0FCD8B-63E4-AA4C-82D9-7B6982889617}">
      <dsp:nvSpPr>
        <dsp:cNvPr id="0" name=""/>
        <dsp:cNvSpPr/>
      </dsp:nvSpPr>
      <dsp:spPr>
        <a:xfrm>
          <a:off x="2832066" y="3435023"/>
          <a:ext cx="9481265" cy="7540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financeiras, societárias ou imobiliárias 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54151" y="3457108"/>
        <a:ext cx="8238959" cy="709859"/>
      </dsp:txXfrm>
    </dsp:sp>
    <dsp:sp modelId="{D89C6E46-12F8-2848-90A8-6C066F1FF1C1}">
      <dsp:nvSpPr>
        <dsp:cNvPr id="0" name=""/>
        <dsp:cNvSpPr/>
      </dsp:nvSpPr>
      <dsp:spPr>
        <a:xfrm>
          <a:off x="8991146" y="550860"/>
          <a:ext cx="490119" cy="49011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101423" y="550860"/>
        <a:ext cx="269565" cy="368815"/>
      </dsp:txXfrm>
    </dsp:sp>
    <dsp:sp modelId="{BDE186FB-2F5C-8640-8F82-56F698232621}">
      <dsp:nvSpPr>
        <dsp:cNvPr id="0" name=""/>
        <dsp:cNvSpPr/>
      </dsp:nvSpPr>
      <dsp:spPr>
        <a:xfrm>
          <a:off x="9699163" y="1409616"/>
          <a:ext cx="490119" cy="49011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809440" y="1409616"/>
        <a:ext cx="269565" cy="368815"/>
      </dsp:txXfrm>
    </dsp:sp>
    <dsp:sp modelId="{DC613FBB-8DF1-6049-8D9C-94346D919F48}">
      <dsp:nvSpPr>
        <dsp:cNvPr id="0" name=""/>
        <dsp:cNvSpPr/>
      </dsp:nvSpPr>
      <dsp:spPr>
        <a:xfrm>
          <a:off x="10407179" y="2255805"/>
          <a:ext cx="490119" cy="49011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517456" y="2255805"/>
        <a:ext cx="269565" cy="368815"/>
      </dsp:txXfrm>
    </dsp:sp>
    <dsp:sp modelId="{A483EFBD-FEC8-414D-ADF4-76A0E5F6011A}">
      <dsp:nvSpPr>
        <dsp:cNvPr id="0" name=""/>
        <dsp:cNvSpPr/>
      </dsp:nvSpPr>
      <dsp:spPr>
        <a:xfrm>
          <a:off x="11115196" y="3122939"/>
          <a:ext cx="490119" cy="49011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225473" y="3122939"/>
        <a:ext cx="269565" cy="368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1T20:41:32.484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28304.3457"/>
      <inkml:brushProperty name="anchorY" value="-11460.9043"/>
      <inkml:brushProperty name="scaleFactor" value="0.5"/>
    </inkml:brush>
  </inkml:definitions>
  <inkml:trace contextRef="#ctx0" brushRef="#br0">1 7 24575,'10'-4'0,"-3"2"0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E381C-086C-49B8-9982-4A52882D40D5}" type="datetimeFigureOut">
              <a:rPr lang="es-PY" smtClean="0"/>
              <a:t>15/1/26</a:t>
            </a:fld>
            <a:endParaRPr lang="es-PY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Y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A41E8-AC3B-4792-B86C-FA5FD2082FD8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43356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BA41E8-AC3B-4792-B86C-FA5FD2082FD8}" type="slidenum">
              <a:rPr lang="es-PY" smtClean="0"/>
              <a:t>1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314725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BA41E8-AC3B-4792-B86C-FA5FD2082FD8}" type="slidenum">
              <a:rPr lang="es-PY" smtClean="0"/>
              <a:t>13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864359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CA4B18-9CE6-4A6B-919B-D274B5E70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A13114C-A227-3E24-9602-86FA3FA25F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B750971-EFD5-CF67-734C-6E48EFA63E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9872B4A-0B3B-1F7C-77C5-B67F3BBD58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BA41E8-AC3B-4792-B86C-FA5FD2082FD8}" type="slidenum">
              <a:rPr lang="es-PY" smtClean="0"/>
              <a:t>14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576893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FDDCD-82D3-FE55-C58B-35830FBBB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B16334A-BFAD-0BF5-8BB7-7776351B3E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055D185-7FEC-3B77-B744-4BC9F344C3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7B429C6-651A-E97C-34FF-28BE029C91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BA41E8-AC3B-4792-B86C-FA5FD2082FD8}" type="slidenum">
              <a:rPr lang="es-PY" smtClean="0"/>
              <a:t>30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811668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63C28D-8BAE-6736-3B84-192D103EA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673C03A-0B5E-5090-6194-8C394595FF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248198A-F543-5F30-9A5B-682BD6BE6A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C4AC1A6-1B52-1DDE-DA06-234A66918E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BA41E8-AC3B-4792-B86C-FA5FD2082FD8}" type="slidenum">
              <a:rPr lang="es-PY" smtClean="0"/>
              <a:t>4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790620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A91FC-E872-1BDE-92B8-645BBE5BE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2948FA7-870D-75A1-3FE3-BAEC777D63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636A601-9E92-4A3C-3B6C-67D63307CD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08B41E9-6D09-C272-E40B-DDE99D87F2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BA41E8-AC3B-4792-B86C-FA5FD2082FD8}" type="slidenum">
              <a:rPr lang="es-PY" smtClean="0"/>
              <a:t>5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305997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6C096-5D5C-F6A1-6256-AAC2E5C85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25243C4-9F6B-34F9-AA89-371768C364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23A32CA-79BE-C56A-2F33-F88C12A896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FEC54C5-295D-0519-A7B7-ED303CEE88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BA41E8-AC3B-4792-B86C-FA5FD2082FD8}" type="slidenum">
              <a:rPr lang="es-PY" smtClean="0"/>
              <a:t>7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482674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BA41E8-AC3B-4792-B86C-FA5FD2082FD8}" type="slidenum">
              <a:rPr lang="es-PY" smtClean="0"/>
              <a:t>8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817742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BA41E8-AC3B-4792-B86C-FA5FD2082FD8}" type="slidenum">
              <a:rPr lang="es-PY" smtClean="0"/>
              <a:t>9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800187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F52E41-7405-A4C9-AC6C-80CB4B391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D077B91-F4C6-598C-3A0B-CC2154AAD3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6928E61-42E4-A12E-E0A7-7DD2014A49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9917C32-2615-F64A-4E8B-460CFFE129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BA41E8-AC3B-4792-B86C-FA5FD2082FD8}" type="slidenum">
              <a:rPr lang="es-PY" smtClean="0"/>
              <a:t>10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008587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E3FA98-89CE-AA4F-9920-BF85326294C9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9508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AF0A5C-F7FB-A1FA-73BF-D978C3585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44492AD-0315-C491-257C-BBC378A879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5734A78-60F8-CBD3-A683-B1871CCCEE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09FE88C-300F-98E5-6C46-750EA053CA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BA41E8-AC3B-4792-B86C-FA5FD2082FD8}" type="slidenum">
              <a:rPr lang="es-PY" smtClean="0"/>
              <a:t>12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943226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2" Type="http://schemas.openxmlformats.org/officeDocument/2006/relationships/image" Target="../media/image2.jp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8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EE2DDA-763F-79D1-E9D1-899F6DBDDC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s-PY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345AC47-7D80-72F3-8EB7-9DB7E20738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9BA71D-CA2E-BB35-AB67-0B389E6B8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182F-C5E5-4B3C-87DA-4B13236F34A6}" type="datetimeFigureOut">
              <a:rPr lang="es-PY" smtClean="0"/>
              <a:t>15/1/26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DF084A-F282-F943-011C-98C150791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8D70EB-2CFB-99BA-DD6B-8ABFB8D16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D412-332B-43A1-8774-243C6A46ADA0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381434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8095FE-BB7E-24ED-F443-8DC69E421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BAA20A8-EB8A-D455-E151-6BD8907109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76BF8D-8D24-9D89-90E0-9ED014D5D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182F-C5E5-4B3C-87DA-4B13236F34A6}" type="datetimeFigureOut">
              <a:rPr lang="es-PY" smtClean="0"/>
              <a:t>15/1/26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3D63AF-F640-B74B-1F8F-EC2208CF2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7A8C3D-25F5-EBF2-D80B-D20BD371D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D412-332B-43A1-8774-243C6A46ADA0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709188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D9D5958-52BC-AAFD-9732-BF08FF196F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B52527C-33C4-D7D0-66E6-C40301C60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CFE525-CAA5-6438-C015-30B0344CF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182F-C5E5-4B3C-87DA-4B13236F34A6}" type="datetimeFigureOut">
              <a:rPr lang="es-PY" smtClean="0"/>
              <a:t>15/1/26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A20BF1-311D-EDA6-3553-2B360DC01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0DA29B-35A3-E02C-DC58-1A35B1EB8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D412-332B-43A1-8774-243C6A46ADA0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563854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0155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4"/>
          <p:cNvSpPr/>
          <p:nvPr/>
        </p:nvSpPr>
        <p:spPr>
          <a:xfrm flipH="1">
            <a:off x="11582400" y="6233133"/>
            <a:ext cx="624800" cy="6248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34"/>
          <p:cNvSpPr/>
          <p:nvPr/>
        </p:nvSpPr>
        <p:spPr>
          <a:xfrm rot="5400000">
            <a:off x="-133800" y="965980"/>
            <a:ext cx="624800" cy="357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34"/>
          <p:cNvSpPr txBox="1">
            <a:spLocks noGrp="1"/>
          </p:cNvSpPr>
          <p:nvPr>
            <p:ph type="title"/>
          </p:nvPr>
        </p:nvSpPr>
        <p:spPr>
          <a:xfrm>
            <a:off x="609600" y="807467"/>
            <a:ext cx="7521200" cy="14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4"/>
          <p:cNvSpPr txBox="1">
            <a:spLocks noGrp="1"/>
          </p:cNvSpPr>
          <p:nvPr>
            <p:ph type="body" idx="1"/>
          </p:nvPr>
        </p:nvSpPr>
        <p:spPr>
          <a:xfrm>
            <a:off x="609600" y="2661000"/>
            <a:ext cx="3576800" cy="3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3pPr>
            <a:lvl4pPr marL="2438339" lvl="3" indent="-457189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4pPr>
            <a:lvl5pPr marL="3047924" lvl="4" indent="-457189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5pPr>
            <a:lvl6pPr marL="3657509" lvl="5" indent="-457189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6pPr>
            <a:lvl7pPr marL="4267093" lvl="6" indent="-457189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7pPr>
            <a:lvl8pPr marL="4876678" lvl="7" indent="-457189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8pPr>
            <a:lvl9pPr marL="5486263" lvl="8" indent="-457189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9pPr>
          </a:lstStyle>
          <a:p>
            <a:endParaRPr/>
          </a:p>
        </p:txBody>
      </p:sp>
      <p:sp>
        <p:nvSpPr>
          <p:cNvPr id="17" name="Google Shape;17;p34"/>
          <p:cNvSpPr txBox="1">
            <a:spLocks noGrp="1"/>
          </p:cNvSpPr>
          <p:nvPr>
            <p:ph type="body" idx="2"/>
          </p:nvPr>
        </p:nvSpPr>
        <p:spPr>
          <a:xfrm>
            <a:off x="4554104" y="2661000"/>
            <a:ext cx="3576800" cy="3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3pPr>
            <a:lvl4pPr marL="2438339" lvl="3" indent="-457189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4pPr>
            <a:lvl5pPr marL="3047924" lvl="4" indent="-457189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5pPr>
            <a:lvl6pPr marL="3657509" lvl="5" indent="-457189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6pPr>
            <a:lvl7pPr marL="4267093" lvl="6" indent="-457189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7pPr>
            <a:lvl8pPr marL="4876678" lvl="7" indent="-457189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8pPr>
            <a:lvl9pPr marL="5486263" lvl="8" indent="-457189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9pPr>
          </a:lstStyle>
          <a:p>
            <a:endParaRPr/>
          </a:p>
        </p:txBody>
      </p:sp>
      <p:sp>
        <p:nvSpPr>
          <p:cNvPr id="18" name="Google Shape;18;p34"/>
          <p:cNvSpPr txBox="1">
            <a:spLocks noGrp="1"/>
          </p:cNvSpPr>
          <p:nvPr>
            <p:ph type="sldNum" idx="12"/>
          </p:nvPr>
        </p:nvSpPr>
        <p:spPr>
          <a:xfrm>
            <a:off x="11532033" y="6182333"/>
            <a:ext cx="609200" cy="6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8320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2DBA10EC-97D5-D533-C9AC-02D40E2F29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1" y="1889092"/>
            <a:ext cx="11033760" cy="4548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80183687-4A0D-2535-43EA-F8F27FBE7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740788"/>
            <a:ext cx="11033760" cy="48225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500" b="1">
                <a:solidFill>
                  <a:srgbClr val="004E4C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872071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93184" y="1922356"/>
            <a:ext cx="8732520" cy="5678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rgbClr val="002A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739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rgbClr val="002A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6868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7644257" y="3315656"/>
            <a:ext cx="4547870" cy="3542453"/>
          </a:xfrm>
          <a:custGeom>
            <a:avLst/>
            <a:gdLst/>
            <a:ahLst/>
            <a:cxnLst/>
            <a:rect l="l" t="t" r="r" b="b"/>
            <a:pathLst>
              <a:path w="6821805" h="5313680">
                <a:moveTo>
                  <a:pt x="6821602" y="0"/>
                </a:moveTo>
                <a:lnTo>
                  <a:pt x="6505207" y="388823"/>
                </a:lnTo>
                <a:lnTo>
                  <a:pt x="6204166" y="748461"/>
                </a:lnTo>
                <a:lnTo>
                  <a:pt x="5905017" y="1095908"/>
                </a:lnTo>
                <a:lnTo>
                  <a:pt x="5607774" y="1431391"/>
                </a:lnTo>
                <a:lnTo>
                  <a:pt x="5312473" y="1755101"/>
                </a:lnTo>
                <a:lnTo>
                  <a:pt x="5019103" y="2067267"/>
                </a:lnTo>
                <a:lnTo>
                  <a:pt x="4727702" y="2368105"/>
                </a:lnTo>
                <a:lnTo>
                  <a:pt x="4438269" y="2657805"/>
                </a:lnTo>
                <a:lnTo>
                  <a:pt x="4150830" y="2936608"/>
                </a:lnTo>
                <a:lnTo>
                  <a:pt x="3865410" y="3204705"/>
                </a:lnTo>
                <a:lnTo>
                  <a:pt x="3581997" y="3462312"/>
                </a:lnTo>
                <a:lnTo>
                  <a:pt x="3300641" y="3709657"/>
                </a:lnTo>
                <a:lnTo>
                  <a:pt x="3021330" y="3946931"/>
                </a:lnTo>
                <a:lnTo>
                  <a:pt x="2744101" y="4174350"/>
                </a:lnTo>
                <a:lnTo>
                  <a:pt x="2468956" y="4392142"/>
                </a:lnTo>
                <a:lnTo>
                  <a:pt x="2195919" y="4600511"/>
                </a:lnTo>
                <a:lnTo>
                  <a:pt x="1992528" y="4750727"/>
                </a:lnTo>
                <a:lnTo>
                  <a:pt x="1954098" y="4783937"/>
                </a:lnTo>
                <a:lnTo>
                  <a:pt x="1948357" y="4784496"/>
                </a:lnTo>
                <a:lnTo>
                  <a:pt x="1854733" y="4820488"/>
                </a:lnTo>
                <a:lnTo>
                  <a:pt x="1432687" y="4914709"/>
                </a:lnTo>
                <a:lnTo>
                  <a:pt x="1354620" y="4944719"/>
                </a:lnTo>
                <a:lnTo>
                  <a:pt x="1110272" y="4997831"/>
                </a:lnTo>
                <a:lnTo>
                  <a:pt x="1034554" y="5026939"/>
                </a:lnTo>
                <a:lnTo>
                  <a:pt x="875741" y="5060785"/>
                </a:lnTo>
                <a:lnTo>
                  <a:pt x="801751" y="5089233"/>
                </a:lnTo>
                <a:lnTo>
                  <a:pt x="646404" y="5121745"/>
                </a:lnTo>
                <a:lnTo>
                  <a:pt x="574141" y="5149520"/>
                </a:lnTo>
                <a:lnTo>
                  <a:pt x="497890" y="5165229"/>
                </a:lnTo>
                <a:lnTo>
                  <a:pt x="426758" y="5192573"/>
                </a:lnTo>
                <a:lnTo>
                  <a:pt x="277088" y="5222900"/>
                </a:lnTo>
                <a:lnTo>
                  <a:pt x="207645" y="5249596"/>
                </a:lnTo>
                <a:lnTo>
                  <a:pt x="134213" y="5264213"/>
                </a:lnTo>
                <a:lnTo>
                  <a:pt x="65900" y="5290490"/>
                </a:lnTo>
                <a:lnTo>
                  <a:pt x="0" y="5302212"/>
                </a:lnTo>
                <a:lnTo>
                  <a:pt x="546455" y="5309832"/>
                </a:lnTo>
                <a:lnTo>
                  <a:pt x="615746" y="5283187"/>
                </a:lnTo>
                <a:lnTo>
                  <a:pt x="671093" y="5275516"/>
                </a:lnTo>
                <a:lnTo>
                  <a:pt x="722147" y="5255895"/>
                </a:lnTo>
                <a:lnTo>
                  <a:pt x="778040" y="5248008"/>
                </a:lnTo>
                <a:lnTo>
                  <a:pt x="829652" y="5228171"/>
                </a:lnTo>
                <a:lnTo>
                  <a:pt x="886091" y="5220081"/>
                </a:lnTo>
                <a:lnTo>
                  <a:pt x="938250" y="5200027"/>
                </a:lnTo>
                <a:lnTo>
                  <a:pt x="995222" y="5191734"/>
                </a:lnTo>
                <a:lnTo>
                  <a:pt x="1047915" y="5171478"/>
                </a:lnTo>
                <a:lnTo>
                  <a:pt x="1105433" y="5162969"/>
                </a:lnTo>
                <a:lnTo>
                  <a:pt x="1158671" y="5142509"/>
                </a:lnTo>
                <a:lnTo>
                  <a:pt x="1216723" y="5133784"/>
                </a:lnTo>
                <a:lnTo>
                  <a:pt x="1270495" y="5113121"/>
                </a:lnTo>
                <a:lnTo>
                  <a:pt x="1329093" y="5104193"/>
                </a:lnTo>
                <a:lnTo>
                  <a:pt x="1383411" y="5083314"/>
                </a:lnTo>
                <a:lnTo>
                  <a:pt x="1442542" y="5074196"/>
                </a:lnTo>
                <a:lnTo>
                  <a:pt x="1497431" y="5053101"/>
                </a:lnTo>
                <a:lnTo>
                  <a:pt x="1557058" y="5043767"/>
                </a:lnTo>
                <a:lnTo>
                  <a:pt x="1612430" y="5022481"/>
                </a:lnTo>
                <a:lnTo>
                  <a:pt x="1639455" y="5018202"/>
                </a:lnTo>
                <a:lnTo>
                  <a:pt x="1290027" y="5264658"/>
                </a:lnTo>
                <a:lnTo>
                  <a:pt x="1064996" y="5313515"/>
                </a:lnTo>
                <a:lnTo>
                  <a:pt x="1233665" y="5313527"/>
                </a:lnTo>
                <a:lnTo>
                  <a:pt x="1540421" y="5313527"/>
                </a:lnTo>
                <a:lnTo>
                  <a:pt x="3370453" y="5313527"/>
                </a:lnTo>
                <a:lnTo>
                  <a:pt x="5239004" y="5313527"/>
                </a:lnTo>
                <a:lnTo>
                  <a:pt x="6821602" y="4705108"/>
                </a:lnTo>
                <a:lnTo>
                  <a:pt x="6821602" y="927709"/>
                </a:lnTo>
                <a:lnTo>
                  <a:pt x="6821602" y="0"/>
                </a:lnTo>
                <a:close/>
              </a:path>
            </a:pathLst>
          </a:custGeom>
          <a:solidFill>
            <a:srgbClr val="CBCCC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bg object 18"/>
          <p:cNvSpPr/>
          <p:nvPr/>
        </p:nvSpPr>
        <p:spPr>
          <a:xfrm>
            <a:off x="8719511" y="4174461"/>
            <a:ext cx="3472603" cy="2683933"/>
          </a:xfrm>
          <a:custGeom>
            <a:avLst/>
            <a:gdLst/>
            <a:ahLst/>
            <a:cxnLst/>
            <a:rect l="l" t="t" r="r" b="b"/>
            <a:pathLst>
              <a:path w="5208905" h="4025900">
                <a:moveTo>
                  <a:pt x="5208733" y="4025307"/>
                </a:moveTo>
                <a:lnTo>
                  <a:pt x="0" y="4025307"/>
                </a:lnTo>
                <a:lnTo>
                  <a:pt x="173289" y="3926749"/>
                </a:lnTo>
                <a:lnTo>
                  <a:pt x="218969" y="3899659"/>
                </a:lnTo>
                <a:lnTo>
                  <a:pt x="264438" y="3871797"/>
                </a:lnTo>
                <a:lnTo>
                  <a:pt x="309642" y="3842971"/>
                </a:lnTo>
                <a:lnTo>
                  <a:pt x="354529" y="3812986"/>
                </a:lnTo>
                <a:lnTo>
                  <a:pt x="399045" y="3781652"/>
                </a:lnTo>
                <a:lnTo>
                  <a:pt x="507469" y="3717615"/>
                </a:lnTo>
                <a:lnTo>
                  <a:pt x="798677" y="3540717"/>
                </a:lnTo>
                <a:lnTo>
                  <a:pt x="1092912" y="3354729"/>
                </a:lnTo>
                <a:lnTo>
                  <a:pt x="1390178" y="3159438"/>
                </a:lnTo>
                <a:lnTo>
                  <a:pt x="1690482" y="2954631"/>
                </a:lnTo>
                <a:lnTo>
                  <a:pt x="1993827" y="2740096"/>
                </a:lnTo>
                <a:lnTo>
                  <a:pt x="2300219" y="2515619"/>
                </a:lnTo>
                <a:lnTo>
                  <a:pt x="2609662" y="2280988"/>
                </a:lnTo>
                <a:lnTo>
                  <a:pt x="2922163" y="2035990"/>
                </a:lnTo>
                <a:lnTo>
                  <a:pt x="3237726" y="1780411"/>
                </a:lnTo>
                <a:lnTo>
                  <a:pt x="3556356" y="1514039"/>
                </a:lnTo>
                <a:lnTo>
                  <a:pt x="3878058" y="1236662"/>
                </a:lnTo>
                <a:lnTo>
                  <a:pt x="4202837" y="948065"/>
                </a:lnTo>
                <a:lnTo>
                  <a:pt x="4530698" y="648036"/>
                </a:lnTo>
                <a:lnTo>
                  <a:pt x="4861646" y="336363"/>
                </a:lnTo>
                <a:lnTo>
                  <a:pt x="5208733" y="0"/>
                </a:lnTo>
                <a:lnTo>
                  <a:pt x="5208733" y="4025307"/>
                </a:lnTo>
                <a:close/>
              </a:path>
            </a:pathLst>
          </a:custGeom>
          <a:solidFill>
            <a:srgbClr val="002A5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bg object 19"/>
          <p:cNvSpPr/>
          <p:nvPr/>
        </p:nvSpPr>
        <p:spPr>
          <a:xfrm>
            <a:off x="9050510" y="4732533"/>
            <a:ext cx="3141557" cy="2125557"/>
          </a:xfrm>
          <a:custGeom>
            <a:avLst/>
            <a:gdLst/>
            <a:ahLst/>
            <a:cxnLst/>
            <a:rect l="l" t="t" r="r" b="b"/>
            <a:pathLst>
              <a:path w="4712334" h="3188334">
                <a:moveTo>
                  <a:pt x="4712235" y="3188199"/>
                </a:moveTo>
                <a:lnTo>
                  <a:pt x="0" y="3188199"/>
                </a:lnTo>
                <a:lnTo>
                  <a:pt x="396791" y="3003695"/>
                </a:lnTo>
                <a:lnTo>
                  <a:pt x="740186" y="2827603"/>
                </a:lnTo>
                <a:lnTo>
                  <a:pt x="917771" y="2733792"/>
                </a:lnTo>
                <a:lnTo>
                  <a:pt x="1005825" y="2685326"/>
                </a:lnTo>
                <a:lnTo>
                  <a:pt x="1092542" y="2635773"/>
                </a:lnTo>
                <a:lnTo>
                  <a:pt x="1243730" y="2554764"/>
                </a:lnTo>
                <a:lnTo>
                  <a:pt x="1473167" y="2427736"/>
                </a:lnTo>
                <a:lnTo>
                  <a:pt x="1705454" y="2294003"/>
                </a:lnTo>
                <a:lnTo>
                  <a:pt x="1940212" y="2153469"/>
                </a:lnTo>
                <a:lnTo>
                  <a:pt x="2177062" y="2006036"/>
                </a:lnTo>
                <a:lnTo>
                  <a:pt x="2415625" y="1851607"/>
                </a:lnTo>
                <a:lnTo>
                  <a:pt x="2615462" y="1717501"/>
                </a:lnTo>
                <a:lnTo>
                  <a:pt x="2816006" y="1578414"/>
                </a:lnTo>
                <a:lnTo>
                  <a:pt x="3017037" y="1434287"/>
                </a:lnTo>
                <a:lnTo>
                  <a:pt x="3218337" y="1285066"/>
                </a:lnTo>
                <a:lnTo>
                  <a:pt x="3419686" y="1130693"/>
                </a:lnTo>
                <a:lnTo>
                  <a:pt x="3620864" y="971112"/>
                </a:lnTo>
                <a:lnTo>
                  <a:pt x="3781537" y="839661"/>
                </a:lnTo>
                <a:lnTo>
                  <a:pt x="3941847" y="704811"/>
                </a:lnTo>
                <a:lnTo>
                  <a:pt x="4101684" y="566535"/>
                </a:lnTo>
                <a:lnTo>
                  <a:pt x="4260934" y="424803"/>
                </a:lnTo>
                <a:lnTo>
                  <a:pt x="4419486" y="279587"/>
                </a:lnTo>
                <a:lnTo>
                  <a:pt x="4577227" y="130858"/>
                </a:lnTo>
                <a:lnTo>
                  <a:pt x="4712235" y="0"/>
                </a:lnTo>
                <a:lnTo>
                  <a:pt x="4712235" y="3188199"/>
                </a:lnTo>
                <a:close/>
              </a:path>
            </a:pathLst>
          </a:custGeom>
          <a:solidFill>
            <a:srgbClr val="0F1B2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bg object 20"/>
          <p:cNvSpPr/>
          <p:nvPr/>
        </p:nvSpPr>
        <p:spPr>
          <a:xfrm>
            <a:off x="8083493" y="5127080"/>
            <a:ext cx="4108873" cy="1731010"/>
          </a:xfrm>
          <a:custGeom>
            <a:avLst/>
            <a:gdLst/>
            <a:ahLst/>
            <a:cxnLst/>
            <a:rect l="l" t="t" r="r" b="b"/>
            <a:pathLst>
              <a:path w="6163309" h="2596515">
                <a:moveTo>
                  <a:pt x="3660426" y="1775339"/>
                </a:moveTo>
                <a:lnTo>
                  <a:pt x="2141121" y="2192160"/>
                </a:lnTo>
                <a:lnTo>
                  <a:pt x="2190374" y="2178091"/>
                </a:lnTo>
                <a:lnTo>
                  <a:pt x="2288591" y="2148901"/>
                </a:lnTo>
                <a:lnTo>
                  <a:pt x="2386385" y="2118168"/>
                </a:lnTo>
                <a:lnTo>
                  <a:pt x="2483708" y="2085719"/>
                </a:lnTo>
                <a:lnTo>
                  <a:pt x="2580514" y="2051385"/>
                </a:lnTo>
                <a:lnTo>
                  <a:pt x="2724627" y="2001394"/>
                </a:lnTo>
                <a:lnTo>
                  <a:pt x="2867982" y="1948790"/>
                </a:lnTo>
                <a:lnTo>
                  <a:pt x="3010560" y="1893651"/>
                </a:lnTo>
                <a:lnTo>
                  <a:pt x="3152341" y="1836055"/>
                </a:lnTo>
                <a:lnTo>
                  <a:pt x="3293305" y="1776078"/>
                </a:lnTo>
                <a:lnTo>
                  <a:pt x="3433433" y="1713800"/>
                </a:lnTo>
                <a:lnTo>
                  <a:pt x="3572705" y="1649296"/>
                </a:lnTo>
                <a:lnTo>
                  <a:pt x="3711101" y="1582646"/>
                </a:lnTo>
                <a:lnTo>
                  <a:pt x="3894234" y="1490573"/>
                </a:lnTo>
                <a:lnTo>
                  <a:pt x="4075728" y="1395006"/>
                </a:lnTo>
                <a:lnTo>
                  <a:pt x="4255538" y="1296127"/>
                </a:lnTo>
                <a:lnTo>
                  <a:pt x="4433617" y="1194122"/>
                </a:lnTo>
                <a:lnTo>
                  <a:pt x="4609918" y="1089174"/>
                </a:lnTo>
                <a:lnTo>
                  <a:pt x="4784394" y="981467"/>
                </a:lnTo>
                <a:lnTo>
                  <a:pt x="4957000" y="871185"/>
                </a:lnTo>
                <a:lnTo>
                  <a:pt x="5127688" y="758513"/>
                </a:lnTo>
                <a:lnTo>
                  <a:pt x="5338282" y="614590"/>
                </a:lnTo>
                <a:lnTo>
                  <a:pt x="5545715" y="467579"/>
                </a:lnTo>
                <a:lnTo>
                  <a:pt x="5749898" y="317839"/>
                </a:lnTo>
                <a:lnTo>
                  <a:pt x="5950740" y="165728"/>
                </a:lnTo>
                <a:lnTo>
                  <a:pt x="6162760" y="0"/>
                </a:lnTo>
                <a:lnTo>
                  <a:pt x="6162760" y="196497"/>
                </a:lnTo>
                <a:lnTo>
                  <a:pt x="5967133" y="347185"/>
                </a:lnTo>
                <a:lnTo>
                  <a:pt x="5767186" y="496479"/>
                </a:lnTo>
                <a:lnTo>
                  <a:pt x="5563882" y="643382"/>
                </a:lnTo>
                <a:lnTo>
                  <a:pt x="5357321" y="787567"/>
                </a:lnTo>
                <a:lnTo>
                  <a:pt x="5147606" y="928707"/>
                </a:lnTo>
                <a:lnTo>
                  <a:pt x="4977630" y="1039209"/>
                </a:lnTo>
                <a:lnTo>
                  <a:pt x="4805752" y="1147386"/>
                </a:lnTo>
                <a:lnTo>
                  <a:pt x="4632023" y="1253072"/>
                </a:lnTo>
                <a:lnTo>
                  <a:pt x="4456495" y="1356100"/>
                </a:lnTo>
                <a:lnTo>
                  <a:pt x="4279220" y="1456302"/>
                </a:lnTo>
                <a:lnTo>
                  <a:pt x="4100249" y="1553513"/>
                </a:lnTo>
                <a:lnTo>
                  <a:pt x="3919635" y="1647564"/>
                </a:lnTo>
                <a:lnTo>
                  <a:pt x="3737430" y="1738289"/>
                </a:lnTo>
                <a:lnTo>
                  <a:pt x="3660426" y="1775339"/>
                </a:lnTo>
                <a:close/>
              </a:path>
              <a:path w="6163309" h="2596515">
                <a:moveTo>
                  <a:pt x="2131737" y="2351549"/>
                </a:moveTo>
                <a:lnTo>
                  <a:pt x="1868297" y="2423824"/>
                </a:lnTo>
                <a:lnTo>
                  <a:pt x="1818822" y="2437083"/>
                </a:lnTo>
                <a:lnTo>
                  <a:pt x="1769187" y="2449757"/>
                </a:lnTo>
                <a:lnTo>
                  <a:pt x="1719391" y="2461847"/>
                </a:lnTo>
                <a:lnTo>
                  <a:pt x="1669435" y="2473353"/>
                </a:lnTo>
                <a:lnTo>
                  <a:pt x="1619319" y="2484274"/>
                </a:lnTo>
                <a:lnTo>
                  <a:pt x="1569042" y="2494610"/>
                </a:lnTo>
                <a:lnTo>
                  <a:pt x="1518604" y="2504362"/>
                </a:lnTo>
                <a:lnTo>
                  <a:pt x="1468007" y="2513530"/>
                </a:lnTo>
                <a:lnTo>
                  <a:pt x="1417249" y="2522112"/>
                </a:lnTo>
                <a:lnTo>
                  <a:pt x="1366330" y="2530110"/>
                </a:lnTo>
                <a:lnTo>
                  <a:pt x="1315251" y="2537524"/>
                </a:lnTo>
                <a:lnTo>
                  <a:pt x="1264012" y="2544353"/>
                </a:lnTo>
                <a:lnTo>
                  <a:pt x="1212612" y="2550598"/>
                </a:lnTo>
                <a:lnTo>
                  <a:pt x="1162512" y="2561577"/>
                </a:lnTo>
                <a:lnTo>
                  <a:pt x="1059538" y="2577527"/>
                </a:lnTo>
                <a:lnTo>
                  <a:pt x="1058283" y="2577872"/>
                </a:lnTo>
                <a:lnTo>
                  <a:pt x="1010516" y="2588339"/>
                </a:lnTo>
                <a:lnTo>
                  <a:pt x="953770" y="2596380"/>
                </a:lnTo>
                <a:lnTo>
                  <a:pt x="0" y="2596380"/>
                </a:lnTo>
                <a:lnTo>
                  <a:pt x="951522" y="2447141"/>
                </a:lnTo>
                <a:lnTo>
                  <a:pt x="1209405" y="2409844"/>
                </a:lnTo>
                <a:lnTo>
                  <a:pt x="1259248" y="2398936"/>
                </a:lnTo>
                <a:lnTo>
                  <a:pt x="1354454" y="2384988"/>
                </a:lnTo>
                <a:lnTo>
                  <a:pt x="1395036" y="2376620"/>
                </a:lnTo>
                <a:lnTo>
                  <a:pt x="1792865" y="2283171"/>
                </a:lnTo>
                <a:lnTo>
                  <a:pt x="1792686" y="2283219"/>
                </a:lnTo>
                <a:lnTo>
                  <a:pt x="1992857" y="2232525"/>
                </a:lnTo>
                <a:lnTo>
                  <a:pt x="3660426" y="1775339"/>
                </a:lnTo>
                <a:lnTo>
                  <a:pt x="3507513" y="1846763"/>
                </a:lnTo>
                <a:lnTo>
                  <a:pt x="3368450" y="1909091"/>
                </a:lnTo>
                <a:lnTo>
                  <a:pt x="3228580" y="1969267"/>
                </a:lnTo>
                <a:lnTo>
                  <a:pt x="3087923" y="2027220"/>
                </a:lnTo>
                <a:lnTo>
                  <a:pt x="2947528" y="2082481"/>
                </a:lnTo>
                <a:lnTo>
                  <a:pt x="2804339" y="2136173"/>
                </a:lnTo>
                <a:lnTo>
                  <a:pt x="2661455" y="2187033"/>
                </a:lnTo>
                <a:lnTo>
                  <a:pt x="2517872" y="2235387"/>
                </a:lnTo>
                <a:lnTo>
                  <a:pt x="2373613" y="2281166"/>
                </a:lnTo>
                <a:lnTo>
                  <a:pt x="2228699" y="2324299"/>
                </a:lnTo>
                <a:lnTo>
                  <a:pt x="2131737" y="2351549"/>
                </a:lnTo>
                <a:close/>
              </a:path>
            </a:pathLst>
          </a:custGeom>
          <a:solidFill>
            <a:srgbClr val="DFB45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bg object 21"/>
          <p:cNvSpPr/>
          <p:nvPr/>
        </p:nvSpPr>
        <p:spPr>
          <a:xfrm>
            <a:off x="9301227" y="5521126"/>
            <a:ext cx="2890943" cy="1336887"/>
          </a:xfrm>
          <a:custGeom>
            <a:avLst/>
            <a:gdLst/>
            <a:ahLst/>
            <a:cxnLst/>
            <a:rect l="l" t="t" r="r" b="b"/>
            <a:pathLst>
              <a:path w="4336415" h="2005329">
                <a:moveTo>
                  <a:pt x="4336160" y="832325"/>
                </a:moveTo>
                <a:lnTo>
                  <a:pt x="648251" y="1844102"/>
                </a:lnTo>
                <a:lnTo>
                  <a:pt x="716681" y="1824644"/>
                </a:lnTo>
                <a:lnTo>
                  <a:pt x="881278" y="1775758"/>
                </a:lnTo>
                <a:lnTo>
                  <a:pt x="880797" y="1775889"/>
                </a:lnTo>
                <a:lnTo>
                  <a:pt x="958671" y="1751740"/>
                </a:lnTo>
                <a:lnTo>
                  <a:pt x="1121850" y="1698936"/>
                </a:lnTo>
                <a:lnTo>
                  <a:pt x="1286567" y="1642573"/>
                </a:lnTo>
                <a:lnTo>
                  <a:pt x="1452872" y="1582482"/>
                </a:lnTo>
                <a:lnTo>
                  <a:pt x="1620812" y="1518493"/>
                </a:lnTo>
                <a:lnTo>
                  <a:pt x="1790438" y="1450437"/>
                </a:lnTo>
                <a:lnTo>
                  <a:pt x="1961797" y="1378144"/>
                </a:lnTo>
                <a:lnTo>
                  <a:pt x="2134939" y="1301445"/>
                </a:lnTo>
                <a:lnTo>
                  <a:pt x="2309913" y="1220171"/>
                </a:lnTo>
                <a:lnTo>
                  <a:pt x="2486768" y="1134151"/>
                </a:lnTo>
                <a:lnTo>
                  <a:pt x="2665552" y="1043218"/>
                </a:lnTo>
                <a:lnTo>
                  <a:pt x="2846314" y="947200"/>
                </a:lnTo>
                <a:lnTo>
                  <a:pt x="3029103" y="845929"/>
                </a:lnTo>
                <a:lnTo>
                  <a:pt x="3213968" y="739235"/>
                </a:lnTo>
                <a:lnTo>
                  <a:pt x="3400958" y="626949"/>
                </a:lnTo>
                <a:lnTo>
                  <a:pt x="3590122" y="508901"/>
                </a:lnTo>
                <a:lnTo>
                  <a:pt x="3781508" y="384922"/>
                </a:lnTo>
                <a:lnTo>
                  <a:pt x="3975166" y="254842"/>
                </a:lnTo>
                <a:lnTo>
                  <a:pt x="4171144" y="118492"/>
                </a:lnTo>
                <a:lnTo>
                  <a:pt x="4336160" y="0"/>
                </a:lnTo>
                <a:lnTo>
                  <a:pt x="4336160" y="830803"/>
                </a:lnTo>
                <a:lnTo>
                  <a:pt x="4336160" y="830998"/>
                </a:lnTo>
                <a:lnTo>
                  <a:pt x="4336160" y="831466"/>
                </a:lnTo>
                <a:lnTo>
                  <a:pt x="4336160" y="831640"/>
                </a:lnTo>
                <a:lnTo>
                  <a:pt x="4336160" y="832111"/>
                </a:lnTo>
                <a:lnTo>
                  <a:pt x="4336160" y="832325"/>
                </a:lnTo>
                <a:close/>
              </a:path>
              <a:path w="4336415" h="2005329">
                <a:moveTo>
                  <a:pt x="4336160" y="2005309"/>
                </a:moveTo>
                <a:lnTo>
                  <a:pt x="0" y="2005309"/>
                </a:lnTo>
                <a:lnTo>
                  <a:pt x="199818" y="1959931"/>
                </a:lnTo>
                <a:lnTo>
                  <a:pt x="199485" y="1960022"/>
                </a:lnTo>
                <a:lnTo>
                  <a:pt x="398955" y="1910975"/>
                </a:lnTo>
                <a:lnTo>
                  <a:pt x="517463" y="1879984"/>
                </a:lnTo>
                <a:lnTo>
                  <a:pt x="4336160" y="832325"/>
                </a:lnTo>
                <a:lnTo>
                  <a:pt x="4336160" y="2005309"/>
                </a:lnTo>
                <a:close/>
              </a:path>
            </a:pathLst>
          </a:custGeom>
          <a:solidFill>
            <a:srgbClr val="B5783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" name="bg object 22"/>
          <p:cNvSpPr/>
          <p:nvPr/>
        </p:nvSpPr>
        <p:spPr>
          <a:xfrm>
            <a:off x="10912333" y="6168280"/>
            <a:ext cx="1279737" cy="690033"/>
          </a:xfrm>
          <a:custGeom>
            <a:avLst/>
            <a:gdLst/>
            <a:ahLst/>
            <a:cxnLst/>
            <a:rect l="l" t="t" r="r" b="b"/>
            <a:pathLst>
              <a:path w="1919605" h="1035050">
                <a:moveTo>
                  <a:pt x="1919500" y="1034578"/>
                </a:moveTo>
                <a:lnTo>
                  <a:pt x="0" y="1034578"/>
                </a:lnTo>
                <a:lnTo>
                  <a:pt x="103148" y="993411"/>
                </a:lnTo>
                <a:lnTo>
                  <a:pt x="239830" y="936427"/>
                </a:lnTo>
                <a:lnTo>
                  <a:pt x="377220" y="876359"/>
                </a:lnTo>
                <a:lnTo>
                  <a:pt x="515337" y="813112"/>
                </a:lnTo>
                <a:lnTo>
                  <a:pt x="654198" y="746595"/>
                </a:lnTo>
                <a:lnTo>
                  <a:pt x="793824" y="676714"/>
                </a:lnTo>
                <a:lnTo>
                  <a:pt x="934231" y="603377"/>
                </a:lnTo>
                <a:lnTo>
                  <a:pt x="1075440" y="526489"/>
                </a:lnTo>
                <a:lnTo>
                  <a:pt x="1217468" y="445960"/>
                </a:lnTo>
                <a:lnTo>
                  <a:pt x="1360335" y="361695"/>
                </a:lnTo>
                <a:lnTo>
                  <a:pt x="1504059" y="273602"/>
                </a:lnTo>
                <a:lnTo>
                  <a:pt x="1648659" y="181589"/>
                </a:lnTo>
                <a:lnTo>
                  <a:pt x="1794154" y="85561"/>
                </a:lnTo>
                <a:lnTo>
                  <a:pt x="1919500" y="0"/>
                </a:lnTo>
                <a:lnTo>
                  <a:pt x="1919500" y="1034578"/>
                </a:lnTo>
                <a:close/>
              </a:path>
            </a:pathLst>
          </a:custGeom>
          <a:solidFill>
            <a:srgbClr val="002A5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" name="bg object 23"/>
          <p:cNvSpPr/>
          <p:nvPr/>
        </p:nvSpPr>
        <p:spPr>
          <a:xfrm>
            <a:off x="0" y="-331"/>
            <a:ext cx="3489960" cy="3390477"/>
          </a:xfrm>
          <a:custGeom>
            <a:avLst/>
            <a:gdLst/>
            <a:ahLst/>
            <a:cxnLst/>
            <a:rect l="l" t="t" r="r" b="b"/>
            <a:pathLst>
              <a:path w="5234940" h="5085715">
                <a:moveTo>
                  <a:pt x="5234343" y="508"/>
                </a:moveTo>
                <a:lnTo>
                  <a:pt x="4836909" y="508"/>
                </a:lnTo>
                <a:lnTo>
                  <a:pt x="4837874" y="0"/>
                </a:lnTo>
                <a:lnTo>
                  <a:pt x="4211205" y="240220"/>
                </a:lnTo>
                <a:lnTo>
                  <a:pt x="4097820" y="282143"/>
                </a:lnTo>
                <a:lnTo>
                  <a:pt x="4399077" y="14541"/>
                </a:lnTo>
                <a:lnTo>
                  <a:pt x="4440161" y="508"/>
                </a:lnTo>
                <a:lnTo>
                  <a:pt x="4414875" y="508"/>
                </a:lnTo>
                <a:lnTo>
                  <a:pt x="4135590" y="508"/>
                </a:lnTo>
                <a:lnTo>
                  <a:pt x="2827718" y="508"/>
                </a:lnTo>
                <a:lnTo>
                  <a:pt x="1255026" y="508"/>
                </a:lnTo>
                <a:lnTo>
                  <a:pt x="0" y="652843"/>
                </a:lnTo>
                <a:lnTo>
                  <a:pt x="0" y="5085219"/>
                </a:lnTo>
                <a:lnTo>
                  <a:pt x="279349" y="4675060"/>
                </a:lnTo>
                <a:lnTo>
                  <a:pt x="537108" y="4308373"/>
                </a:lnTo>
                <a:lnTo>
                  <a:pt x="794270" y="3953599"/>
                </a:lnTo>
                <a:lnTo>
                  <a:pt x="1050798" y="3610521"/>
                </a:lnTo>
                <a:lnTo>
                  <a:pt x="1306639" y="3278911"/>
                </a:lnTo>
                <a:lnTo>
                  <a:pt x="1561769" y="2958592"/>
                </a:lnTo>
                <a:lnTo>
                  <a:pt x="1816150" y="2649334"/>
                </a:lnTo>
                <a:lnTo>
                  <a:pt x="2069719" y="2350935"/>
                </a:lnTo>
                <a:lnTo>
                  <a:pt x="2322461" y="2063178"/>
                </a:lnTo>
                <a:lnTo>
                  <a:pt x="2574328" y="1785861"/>
                </a:lnTo>
                <a:lnTo>
                  <a:pt x="2825280" y="1518767"/>
                </a:lnTo>
                <a:lnTo>
                  <a:pt x="3075267" y="1261706"/>
                </a:lnTo>
                <a:lnTo>
                  <a:pt x="3324263" y="1014450"/>
                </a:lnTo>
                <a:lnTo>
                  <a:pt x="3572230" y="776782"/>
                </a:lnTo>
                <a:lnTo>
                  <a:pt x="3757498" y="604723"/>
                </a:lnTo>
                <a:lnTo>
                  <a:pt x="3794442" y="564730"/>
                </a:lnTo>
                <a:lnTo>
                  <a:pt x="3806723" y="552081"/>
                </a:lnTo>
                <a:lnTo>
                  <a:pt x="3839527" y="539838"/>
                </a:lnTo>
                <a:lnTo>
                  <a:pt x="3885971" y="518706"/>
                </a:lnTo>
                <a:lnTo>
                  <a:pt x="4368558" y="338366"/>
                </a:lnTo>
                <a:lnTo>
                  <a:pt x="5234343" y="508"/>
                </a:lnTo>
                <a:close/>
              </a:path>
            </a:pathLst>
          </a:custGeom>
          <a:solidFill>
            <a:srgbClr val="CBCCC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" name="bg object 24"/>
          <p:cNvSpPr/>
          <p:nvPr/>
        </p:nvSpPr>
        <p:spPr>
          <a:xfrm>
            <a:off x="0" y="0"/>
            <a:ext cx="2716953" cy="2537460"/>
          </a:xfrm>
          <a:custGeom>
            <a:avLst/>
            <a:gdLst/>
            <a:ahLst/>
            <a:cxnLst/>
            <a:rect l="l" t="t" r="r" b="b"/>
            <a:pathLst>
              <a:path w="4075429" h="3806190">
                <a:moveTo>
                  <a:pt x="0" y="0"/>
                </a:moveTo>
                <a:lnTo>
                  <a:pt x="4075025" y="0"/>
                </a:lnTo>
                <a:lnTo>
                  <a:pt x="3910535" y="119770"/>
                </a:lnTo>
                <a:lnTo>
                  <a:pt x="3868179" y="151810"/>
                </a:lnTo>
                <a:lnTo>
                  <a:pt x="3826120" y="184593"/>
                </a:lnTo>
                <a:lnTo>
                  <a:pt x="3784432" y="218305"/>
                </a:lnTo>
                <a:lnTo>
                  <a:pt x="3743189" y="253132"/>
                </a:lnTo>
                <a:lnTo>
                  <a:pt x="3702466" y="289259"/>
                </a:lnTo>
                <a:lnTo>
                  <a:pt x="3668976" y="314379"/>
                </a:lnTo>
                <a:lnTo>
                  <a:pt x="3399933" y="520494"/>
                </a:lnTo>
                <a:lnTo>
                  <a:pt x="3128895" y="735929"/>
                </a:lnTo>
                <a:lnTo>
                  <a:pt x="2855883" y="960894"/>
                </a:lnTo>
                <a:lnTo>
                  <a:pt x="2580916" y="1195603"/>
                </a:lnTo>
                <a:lnTo>
                  <a:pt x="2304012" y="1440266"/>
                </a:lnTo>
                <a:lnTo>
                  <a:pt x="2025189" y="1695098"/>
                </a:lnTo>
                <a:lnTo>
                  <a:pt x="1744468" y="1960308"/>
                </a:lnTo>
                <a:lnTo>
                  <a:pt x="1461866" y="2236110"/>
                </a:lnTo>
                <a:lnTo>
                  <a:pt x="1177402" y="2522716"/>
                </a:lnTo>
                <a:lnTo>
                  <a:pt x="891097" y="2820338"/>
                </a:lnTo>
                <a:lnTo>
                  <a:pt x="602967" y="3129188"/>
                </a:lnTo>
                <a:lnTo>
                  <a:pt x="313033" y="3449478"/>
                </a:lnTo>
                <a:lnTo>
                  <a:pt x="0" y="3806071"/>
                </a:lnTo>
                <a:lnTo>
                  <a:pt x="0" y="0"/>
                </a:lnTo>
                <a:close/>
              </a:path>
            </a:pathLst>
          </a:custGeom>
          <a:solidFill>
            <a:srgbClr val="002A5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" name="bg object 25"/>
          <p:cNvSpPr/>
          <p:nvPr/>
        </p:nvSpPr>
        <p:spPr>
          <a:xfrm>
            <a:off x="0" y="0"/>
            <a:ext cx="2448136" cy="1935903"/>
          </a:xfrm>
          <a:custGeom>
            <a:avLst/>
            <a:gdLst/>
            <a:ahLst/>
            <a:cxnLst/>
            <a:rect l="l" t="t" r="r" b="b"/>
            <a:pathLst>
              <a:path w="3672204" h="2903855">
                <a:moveTo>
                  <a:pt x="0" y="0"/>
                </a:moveTo>
                <a:lnTo>
                  <a:pt x="3672066" y="0"/>
                </a:lnTo>
                <a:lnTo>
                  <a:pt x="3204707" y="285881"/>
                </a:lnTo>
                <a:lnTo>
                  <a:pt x="2883214" y="499356"/>
                </a:lnTo>
                <a:lnTo>
                  <a:pt x="2717264" y="612481"/>
                </a:lnTo>
                <a:lnTo>
                  <a:pt x="2635198" y="670512"/>
                </a:lnTo>
                <a:lnTo>
                  <a:pt x="2554581" y="729472"/>
                </a:lnTo>
                <a:lnTo>
                  <a:pt x="2342431" y="876794"/>
                </a:lnTo>
                <a:lnTo>
                  <a:pt x="2127942" y="1031062"/>
                </a:lnTo>
                <a:lnTo>
                  <a:pt x="1911502" y="1192328"/>
                </a:lnTo>
                <a:lnTo>
                  <a:pt x="1693498" y="1360648"/>
                </a:lnTo>
                <a:lnTo>
                  <a:pt x="1474318" y="1536076"/>
                </a:lnTo>
                <a:lnTo>
                  <a:pt x="1254349" y="1718666"/>
                </a:lnTo>
                <a:lnTo>
                  <a:pt x="1070719" y="1876335"/>
                </a:lnTo>
                <a:lnTo>
                  <a:pt x="887035" y="2039046"/>
                </a:lnTo>
                <a:lnTo>
                  <a:pt x="703521" y="2206832"/>
                </a:lnTo>
                <a:lnTo>
                  <a:pt x="520401" y="2379723"/>
                </a:lnTo>
                <a:lnTo>
                  <a:pt x="337899" y="2557751"/>
                </a:lnTo>
                <a:lnTo>
                  <a:pt x="156240" y="2740948"/>
                </a:lnTo>
                <a:lnTo>
                  <a:pt x="0" y="2903591"/>
                </a:lnTo>
                <a:lnTo>
                  <a:pt x="0" y="0"/>
                </a:lnTo>
                <a:close/>
              </a:path>
            </a:pathLst>
          </a:custGeom>
          <a:solidFill>
            <a:srgbClr val="0F1B2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" name="bg object 26"/>
          <p:cNvSpPr/>
          <p:nvPr/>
        </p:nvSpPr>
        <p:spPr>
          <a:xfrm>
            <a:off x="0" y="0"/>
            <a:ext cx="3098377" cy="1605703"/>
          </a:xfrm>
          <a:custGeom>
            <a:avLst/>
            <a:gdLst/>
            <a:ahLst/>
            <a:cxnLst/>
            <a:rect l="l" t="t" r="r" b="b"/>
            <a:pathLst>
              <a:path w="4647565" h="2408555">
                <a:moveTo>
                  <a:pt x="1474374" y="1121641"/>
                </a:moveTo>
                <a:lnTo>
                  <a:pt x="2937382" y="537145"/>
                </a:lnTo>
                <a:lnTo>
                  <a:pt x="2890016" y="556647"/>
                </a:lnTo>
                <a:lnTo>
                  <a:pt x="2795690" y="596662"/>
                </a:lnTo>
                <a:lnTo>
                  <a:pt x="2701957" y="638164"/>
                </a:lnTo>
                <a:lnTo>
                  <a:pt x="2608885" y="681317"/>
                </a:lnTo>
                <a:lnTo>
                  <a:pt x="2516538" y="726286"/>
                </a:lnTo>
                <a:lnTo>
                  <a:pt x="2378936" y="792116"/>
                </a:lnTo>
                <a:lnTo>
                  <a:pt x="2242381" y="860457"/>
                </a:lnTo>
                <a:lnTo>
                  <a:pt x="2106882" y="931230"/>
                </a:lnTo>
                <a:lnTo>
                  <a:pt x="1972451" y="1004356"/>
                </a:lnTo>
                <a:lnTo>
                  <a:pt x="1839098" y="1079756"/>
                </a:lnTo>
                <a:lnTo>
                  <a:pt x="1706834" y="1157349"/>
                </a:lnTo>
                <a:lnTo>
                  <a:pt x="1575670" y="1237057"/>
                </a:lnTo>
                <a:lnTo>
                  <a:pt x="1445617" y="1318800"/>
                </a:lnTo>
                <a:lnTo>
                  <a:pt x="1316685" y="1402500"/>
                </a:lnTo>
                <a:lnTo>
                  <a:pt x="1146540" y="1517004"/>
                </a:lnTo>
                <a:lnTo>
                  <a:pt x="978433" y="1634657"/>
                </a:lnTo>
                <a:lnTo>
                  <a:pt x="812390" y="1755270"/>
                </a:lnTo>
                <a:lnTo>
                  <a:pt x="648438" y="1878655"/>
                </a:lnTo>
                <a:lnTo>
                  <a:pt x="486601" y="2004624"/>
                </a:lnTo>
                <a:lnTo>
                  <a:pt x="326906" y="2132989"/>
                </a:lnTo>
                <a:lnTo>
                  <a:pt x="169377" y="2263562"/>
                </a:lnTo>
                <a:lnTo>
                  <a:pt x="0" y="2408354"/>
                </a:lnTo>
                <a:lnTo>
                  <a:pt x="0" y="2206727"/>
                </a:lnTo>
                <a:lnTo>
                  <a:pt x="169455" y="2064958"/>
                </a:lnTo>
                <a:lnTo>
                  <a:pt x="327053" y="1937127"/>
                </a:lnTo>
                <a:lnTo>
                  <a:pt x="486785" y="1811478"/>
                </a:lnTo>
                <a:lnTo>
                  <a:pt x="648620" y="1688183"/>
                </a:lnTo>
                <a:lnTo>
                  <a:pt x="812523" y="1567414"/>
                </a:lnTo>
                <a:lnTo>
                  <a:pt x="978464" y="1449341"/>
                </a:lnTo>
                <a:lnTo>
                  <a:pt x="1146407" y="1334139"/>
                </a:lnTo>
                <a:lnTo>
                  <a:pt x="1316322" y="1221977"/>
                </a:lnTo>
                <a:lnTo>
                  <a:pt x="1474374" y="1121641"/>
                </a:lnTo>
                <a:close/>
              </a:path>
              <a:path w="4647565" h="2408555">
                <a:moveTo>
                  <a:pt x="2928840" y="377709"/>
                </a:moveTo>
                <a:lnTo>
                  <a:pt x="3182518" y="276361"/>
                </a:lnTo>
                <a:lnTo>
                  <a:pt x="3230195" y="257639"/>
                </a:lnTo>
                <a:lnTo>
                  <a:pt x="3278097" y="239481"/>
                </a:lnTo>
                <a:lnTo>
                  <a:pt x="3326224" y="221885"/>
                </a:lnTo>
                <a:lnTo>
                  <a:pt x="3374575" y="204853"/>
                </a:lnTo>
                <a:lnTo>
                  <a:pt x="3423152" y="188383"/>
                </a:lnTo>
                <a:lnTo>
                  <a:pt x="3471953" y="172476"/>
                </a:lnTo>
                <a:lnTo>
                  <a:pt x="3520979" y="157132"/>
                </a:lnTo>
                <a:lnTo>
                  <a:pt x="3570231" y="142351"/>
                </a:lnTo>
                <a:lnTo>
                  <a:pt x="3619707" y="128132"/>
                </a:lnTo>
                <a:lnTo>
                  <a:pt x="3669408" y="114477"/>
                </a:lnTo>
                <a:lnTo>
                  <a:pt x="3719334" y="101385"/>
                </a:lnTo>
                <a:lnTo>
                  <a:pt x="3769485" y="88855"/>
                </a:lnTo>
                <a:lnTo>
                  <a:pt x="3819860" y="76888"/>
                </a:lnTo>
                <a:lnTo>
                  <a:pt x="3868415" y="60363"/>
                </a:lnTo>
                <a:lnTo>
                  <a:pt x="3968952" y="32970"/>
                </a:lnTo>
                <a:lnTo>
                  <a:pt x="3970160" y="32487"/>
                </a:lnTo>
                <a:lnTo>
                  <a:pt x="4016453" y="16732"/>
                </a:lnTo>
                <a:lnTo>
                  <a:pt x="4081101" y="0"/>
                </a:lnTo>
                <a:lnTo>
                  <a:pt x="4647487" y="0"/>
                </a:lnTo>
                <a:lnTo>
                  <a:pt x="3838825" y="216395"/>
                </a:lnTo>
                <a:lnTo>
                  <a:pt x="3790519" y="232822"/>
                </a:lnTo>
                <a:lnTo>
                  <a:pt x="3697476" y="257354"/>
                </a:lnTo>
                <a:lnTo>
                  <a:pt x="3658088" y="270218"/>
                </a:lnTo>
                <a:lnTo>
                  <a:pt x="3273241" y="407672"/>
                </a:lnTo>
                <a:lnTo>
                  <a:pt x="3273413" y="407603"/>
                </a:lnTo>
                <a:lnTo>
                  <a:pt x="3080187" y="480416"/>
                </a:lnTo>
                <a:lnTo>
                  <a:pt x="1474374" y="1121641"/>
                </a:lnTo>
                <a:lnTo>
                  <a:pt x="1618317" y="1033528"/>
                </a:lnTo>
                <a:lnTo>
                  <a:pt x="1749517" y="956004"/>
                </a:lnTo>
                <a:lnTo>
                  <a:pt x="1881761" y="880529"/>
                </a:lnTo>
                <a:lnTo>
                  <a:pt x="2015035" y="807175"/>
                </a:lnTo>
                <a:lnTo>
                  <a:pt x="2148351" y="736525"/>
                </a:lnTo>
                <a:lnTo>
                  <a:pt x="2284619" y="667121"/>
                </a:lnTo>
                <a:lnTo>
                  <a:pt x="2420902" y="600566"/>
                </a:lnTo>
                <a:lnTo>
                  <a:pt x="2558159" y="536422"/>
                </a:lnTo>
                <a:lnTo>
                  <a:pt x="2696378" y="474761"/>
                </a:lnTo>
                <a:lnTo>
                  <a:pt x="2835544" y="415656"/>
                </a:lnTo>
                <a:lnTo>
                  <a:pt x="2928840" y="377709"/>
                </a:lnTo>
                <a:close/>
              </a:path>
            </a:pathLst>
          </a:custGeom>
          <a:solidFill>
            <a:srgbClr val="DFB45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" name="bg object 27"/>
          <p:cNvSpPr/>
          <p:nvPr/>
        </p:nvSpPr>
        <p:spPr>
          <a:xfrm>
            <a:off x="0" y="0"/>
            <a:ext cx="2342303" cy="1223857"/>
          </a:xfrm>
          <a:custGeom>
            <a:avLst/>
            <a:gdLst/>
            <a:ahLst/>
            <a:cxnLst/>
            <a:rect l="l" t="t" r="r" b="b"/>
            <a:pathLst>
              <a:path w="3513454" h="1835785">
                <a:moveTo>
                  <a:pt x="0" y="1363233"/>
                </a:moveTo>
                <a:lnTo>
                  <a:pt x="2578515" y="333073"/>
                </a:lnTo>
                <a:lnTo>
                  <a:pt x="2512698" y="360079"/>
                </a:lnTo>
                <a:lnTo>
                  <a:pt x="2354618" y="427107"/>
                </a:lnTo>
                <a:lnTo>
                  <a:pt x="2355081" y="426922"/>
                </a:lnTo>
                <a:lnTo>
                  <a:pt x="2280405" y="459649"/>
                </a:lnTo>
                <a:lnTo>
                  <a:pt x="2124173" y="530411"/>
                </a:lnTo>
                <a:lnTo>
                  <a:pt x="1966812" y="604882"/>
                </a:lnTo>
                <a:lnTo>
                  <a:pt x="1808291" y="683236"/>
                </a:lnTo>
                <a:lnTo>
                  <a:pt x="1648582" y="765646"/>
                </a:lnTo>
                <a:lnTo>
                  <a:pt x="1487654" y="852287"/>
                </a:lnTo>
                <a:lnTo>
                  <a:pt x="1325477" y="943332"/>
                </a:lnTo>
                <a:lnTo>
                  <a:pt x="1162024" y="1038956"/>
                </a:lnTo>
                <a:lnTo>
                  <a:pt x="997263" y="1139331"/>
                </a:lnTo>
                <a:lnTo>
                  <a:pt x="831165" y="1244632"/>
                </a:lnTo>
                <a:lnTo>
                  <a:pt x="663701" y="1355033"/>
                </a:lnTo>
                <a:lnTo>
                  <a:pt x="494841" y="1470708"/>
                </a:lnTo>
                <a:lnTo>
                  <a:pt x="324555" y="1591830"/>
                </a:lnTo>
                <a:lnTo>
                  <a:pt x="152815" y="1718573"/>
                </a:lnTo>
                <a:lnTo>
                  <a:pt x="0" y="1835287"/>
                </a:lnTo>
                <a:lnTo>
                  <a:pt x="0" y="1363597"/>
                </a:lnTo>
                <a:lnTo>
                  <a:pt x="0" y="1363455"/>
                </a:lnTo>
                <a:lnTo>
                  <a:pt x="0" y="1363233"/>
                </a:lnTo>
                <a:close/>
              </a:path>
              <a:path w="3513454" h="1835785">
                <a:moveTo>
                  <a:pt x="0" y="0"/>
                </a:moveTo>
                <a:lnTo>
                  <a:pt x="3513069" y="0"/>
                </a:lnTo>
                <a:lnTo>
                  <a:pt x="3307672" y="65749"/>
                </a:lnTo>
                <a:lnTo>
                  <a:pt x="3083257" y="142102"/>
                </a:lnTo>
                <a:lnTo>
                  <a:pt x="3011138" y="167708"/>
                </a:lnTo>
                <a:lnTo>
                  <a:pt x="3011460" y="167580"/>
                </a:lnTo>
                <a:lnTo>
                  <a:pt x="2818745" y="238678"/>
                </a:lnTo>
                <a:lnTo>
                  <a:pt x="2704457" y="282757"/>
                </a:lnTo>
                <a:lnTo>
                  <a:pt x="0" y="1363233"/>
                </a:lnTo>
                <a:lnTo>
                  <a:pt x="0" y="0"/>
                </a:lnTo>
                <a:close/>
              </a:path>
            </a:pathLst>
          </a:custGeom>
          <a:solidFill>
            <a:srgbClr val="B5783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" name="bg object 28"/>
          <p:cNvSpPr/>
          <p:nvPr/>
        </p:nvSpPr>
        <p:spPr>
          <a:xfrm>
            <a:off x="0" y="0"/>
            <a:ext cx="1068070" cy="568113"/>
          </a:xfrm>
          <a:custGeom>
            <a:avLst/>
            <a:gdLst/>
            <a:ahLst/>
            <a:cxnLst/>
            <a:rect l="l" t="t" r="r" b="b"/>
            <a:pathLst>
              <a:path w="1602105" h="852169">
                <a:moveTo>
                  <a:pt x="0" y="0"/>
                </a:moveTo>
                <a:lnTo>
                  <a:pt x="1602011" y="0"/>
                </a:lnTo>
                <a:lnTo>
                  <a:pt x="1517270" y="34865"/>
                </a:lnTo>
                <a:lnTo>
                  <a:pt x="1389911" y="89085"/>
                </a:lnTo>
                <a:lnTo>
                  <a:pt x="1262246" y="145851"/>
                </a:lnTo>
                <a:lnTo>
                  <a:pt x="1134266" y="205259"/>
                </a:lnTo>
                <a:lnTo>
                  <a:pt x="1005965" y="267403"/>
                </a:lnTo>
                <a:lnTo>
                  <a:pt x="877334" y="332377"/>
                </a:lnTo>
                <a:lnTo>
                  <a:pt x="748364" y="400276"/>
                </a:lnTo>
                <a:lnTo>
                  <a:pt x="619048" y="471194"/>
                </a:lnTo>
                <a:lnTo>
                  <a:pt x="489377" y="545226"/>
                </a:lnTo>
                <a:lnTo>
                  <a:pt x="359343" y="622465"/>
                </a:lnTo>
                <a:lnTo>
                  <a:pt x="228938" y="703007"/>
                </a:lnTo>
                <a:lnTo>
                  <a:pt x="98154" y="786945"/>
                </a:lnTo>
                <a:lnTo>
                  <a:pt x="0" y="852093"/>
                </a:lnTo>
                <a:lnTo>
                  <a:pt x="0" y="0"/>
                </a:lnTo>
                <a:close/>
              </a:path>
            </a:pathLst>
          </a:custGeom>
          <a:solidFill>
            <a:srgbClr val="002A5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29" name="bg object 2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340143"/>
            <a:ext cx="1318588" cy="517857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6373713"/>
            <a:ext cx="1228943" cy="484287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" y="6412751"/>
            <a:ext cx="1117779" cy="445249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6443752"/>
            <a:ext cx="1018341" cy="414247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482277"/>
            <a:ext cx="896769" cy="375723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6518295"/>
            <a:ext cx="782678" cy="339705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" y="6558788"/>
            <a:ext cx="663643" cy="299211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6592771"/>
            <a:ext cx="551053" cy="265229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6639745"/>
            <a:ext cx="443437" cy="218255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0" y="6677549"/>
            <a:ext cx="349303" cy="180451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6719938"/>
            <a:ext cx="255700" cy="138061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0" y="6763227"/>
            <a:ext cx="168479" cy="94772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6573301"/>
            <a:ext cx="499229" cy="284699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0" y="6388429"/>
            <a:ext cx="771306" cy="469571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0" y="6186387"/>
            <a:ext cx="1016705" cy="671612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0" y="5993393"/>
            <a:ext cx="1167541" cy="864607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0" y="5374533"/>
            <a:ext cx="1266525" cy="1483467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" y="5163593"/>
            <a:ext cx="1151463" cy="1694407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0" y="4952390"/>
            <a:ext cx="1050525" cy="1905609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0" y="4744277"/>
            <a:ext cx="932448" cy="2113723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0" y="4541023"/>
            <a:ext cx="855123" cy="2316977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0701789" y="0"/>
            <a:ext cx="1490210" cy="802630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0498370" y="1"/>
            <a:ext cx="1693629" cy="852479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0329112" y="0"/>
            <a:ext cx="1862887" cy="902813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0192916" y="0"/>
            <a:ext cx="1999083" cy="954719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0060974" y="0"/>
            <a:ext cx="2131025" cy="1012840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9949146" y="0"/>
            <a:ext cx="2242852" cy="1068319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0233807" y="0"/>
            <a:ext cx="1958192" cy="1017052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0518169" y="0"/>
            <a:ext cx="1673830" cy="1009371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0793989" y="0"/>
            <a:ext cx="1398011" cy="1092424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1023689" y="0"/>
            <a:ext cx="1168310" cy="1346200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1206290" y="0"/>
            <a:ext cx="985710" cy="1811867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1310446" y="0"/>
            <a:ext cx="881552" cy="2667000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1297262" y="0"/>
            <a:ext cx="894738" cy="2816235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1166073" y="0"/>
            <a:ext cx="969670" cy="2895893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0981292" y="0"/>
            <a:ext cx="910278" cy="2895893"/>
          </a:xfrm>
          <a:prstGeom prst="rect">
            <a:avLst/>
          </a:prstGeom>
        </p:spPr>
      </p:pic>
      <p:sp>
        <p:nvSpPr>
          <p:cNvPr id="65" name="bg object 65"/>
          <p:cNvSpPr/>
          <p:nvPr/>
        </p:nvSpPr>
        <p:spPr>
          <a:xfrm>
            <a:off x="1537553" y="2813169"/>
            <a:ext cx="461857" cy="533400"/>
          </a:xfrm>
          <a:custGeom>
            <a:avLst/>
            <a:gdLst/>
            <a:ahLst/>
            <a:cxnLst/>
            <a:rect l="l" t="t" r="r" b="b"/>
            <a:pathLst>
              <a:path w="692785" h="800100">
                <a:moveTo>
                  <a:pt x="0" y="799573"/>
                </a:moveTo>
                <a:lnTo>
                  <a:pt x="0" y="0"/>
                </a:lnTo>
                <a:lnTo>
                  <a:pt x="692439" y="399794"/>
                </a:lnTo>
                <a:lnTo>
                  <a:pt x="0" y="799573"/>
                </a:lnTo>
                <a:close/>
              </a:path>
            </a:pathLst>
          </a:custGeom>
          <a:solidFill>
            <a:srgbClr val="002A5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6" name="bg object 66"/>
          <p:cNvSpPr/>
          <p:nvPr/>
        </p:nvSpPr>
        <p:spPr>
          <a:xfrm>
            <a:off x="1345725" y="2917898"/>
            <a:ext cx="323850" cy="323850"/>
          </a:xfrm>
          <a:custGeom>
            <a:avLst/>
            <a:gdLst/>
            <a:ahLst/>
            <a:cxnLst/>
            <a:rect l="l" t="t" r="r" b="b"/>
            <a:pathLst>
              <a:path w="485775" h="485775">
                <a:moveTo>
                  <a:pt x="250641" y="485386"/>
                </a:moveTo>
                <a:lnTo>
                  <a:pt x="234744" y="485386"/>
                </a:lnTo>
                <a:lnTo>
                  <a:pt x="226815" y="484996"/>
                </a:lnTo>
                <a:lnTo>
                  <a:pt x="187550" y="479172"/>
                </a:lnTo>
                <a:lnTo>
                  <a:pt x="142474" y="463870"/>
                </a:lnTo>
                <a:lnTo>
                  <a:pt x="101251" y="440068"/>
                </a:lnTo>
                <a:lnTo>
                  <a:pt x="65462" y="408682"/>
                </a:lnTo>
                <a:lnTo>
                  <a:pt x="36485" y="370917"/>
                </a:lnTo>
                <a:lnTo>
                  <a:pt x="15432" y="328224"/>
                </a:lnTo>
                <a:lnTo>
                  <a:pt x="3112" y="282244"/>
                </a:lnTo>
                <a:lnTo>
                  <a:pt x="0" y="250641"/>
                </a:lnTo>
                <a:lnTo>
                  <a:pt x="0" y="234744"/>
                </a:lnTo>
                <a:lnTo>
                  <a:pt x="6213" y="187550"/>
                </a:lnTo>
                <a:lnTo>
                  <a:pt x="21515" y="142474"/>
                </a:lnTo>
                <a:lnTo>
                  <a:pt x="45317" y="101251"/>
                </a:lnTo>
                <a:lnTo>
                  <a:pt x="76703" y="65462"/>
                </a:lnTo>
                <a:lnTo>
                  <a:pt x="114468" y="36485"/>
                </a:lnTo>
                <a:lnTo>
                  <a:pt x="157161" y="15432"/>
                </a:lnTo>
                <a:lnTo>
                  <a:pt x="203141" y="3112"/>
                </a:lnTo>
                <a:lnTo>
                  <a:pt x="234744" y="0"/>
                </a:lnTo>
                <a:lnTo>
                  <a:pt x="250641" y="0"/>
                </a:lnTo>
                <a:lnTo>
                  <a:pt x="297835" y="6213"/>
                </a:lnTo>
                <a:lnTo>
                  <a:pt x="342911" y="21515"/>
                </a:lnTo>
                <a:lnTo>
                  <a:pt x="384134" y="45317"/>
                </a:lnTo>
                <a:lnTo>
                  <a:pt x="419923" y="76703"/>
                </a:lnTo>
                <a:lnTo>
                  <a:pt x="448900" y="114468"/>
                </a:lnTo>
                <a:lnTo>
                  <a:pt x="469953" y="157161"/>
                </a:lnTo>
                <a:lnTo>
                  <a:pt x="482273" y="203141"/>
                </a:lnTo>
                <a:lnTo>
                  <a:pt x="485386" y="234744"/>
                </a:lnTo>
                <a:lnTo>
                  <a:pt x="485386" y="242693"/>
                </a:lnTo>
                <a:lnTo>
                  <a:pt x="485386" y="250641"/>
                </a:lnTo>
                <a:lnTo>
                  <a:pt x="479172" y="297835"/>
                </a:lnTo>
                <a:lnTo>
                  <a:pt x="463870" y="342911"/>
                </a:lnTo>
                <a:lnTo>
                  <a:pt x="440068" y="384134"/>
                </a:lnTo>
                <a:lnTo>
                  <a:pt x="408682" y="419923"/>
                </a:lnTo>
                <a:lnTo>
                  <a:pt x="370917" y="448900"/>
                </a:lnTo>
                <a:lnTo>
                  <a:pt x="328224" y="469953"/>
                </a:lnTo>
                <a:lnTo>
                  <a:pt x="282244" y="482273"/>
                </a:lnTo>
                <a:lnTo>
                  <a:pt x="258570" y="484996"/>
                </a:lnTo>
                <a:lnTo>
                  <a:pt x="250641" y="485386"/>
                </a:lnTo>
                <a:close/>
              </a:path>
            </a:pathLst>
          </a:custGeom>
          <a:solidFill>
            <a:srgbClr val="DFB45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002A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6238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Forma&#10;&#10;Descrição gerada automaticamente">
            <a:extLst>
              <a:ext uri="{FF2B5EF4-FFF2-40B4-BE49-F238E27FC236}">
                <a16:creationId xmlns:a16="http://schemas.microsoft.com/office/drawing/2014/main" id="{C5C5D395-9CD1-4114-93B3-2D018D88A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45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B3CBEE-BB61-B1F8-AA7D-533C53039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041AD8-3488-9C9B-AC05-81FD1B151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D1C1B4-8C16-1EEA-5CCF-ACCEE3F24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182F-C5E5-4B3C-87DA-4B13236F34A6}" type="datetimeFigureOut">
              <a:rPr lang="es-PY" smtClean="0"/>
              <a:t>15/1/26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B3EAB9-D5B6-19F9-F014-D69EEB3FB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DC7FEA-F581-9A4B-1D95-2540D6E7E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D412-332B-43A1-8774-243C6A46ADA0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528764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43491E-CA2D-0D8F-B7C8-53BDCEB5F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5149B2-42A6-6967-7DF4-DF956A2F3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1F2A42-C5D3-6469-5275-36A2BFCA8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182F-C5E5-4B3C-87DA-4B13236F34A6}" type="datetimeFigureOut">
              <a:rPr lang="es-PY" smtClean="0"/>
              <a:t>15/1/26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9276E0-13FA-40BD-5443-65543E557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B46036-F732-9097-4C60-905DB987A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D412-332B-43A1-8774-243C6A46ADA0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51430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DFDAB0-3821-88E0-AA11-594D54E01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17F1A5-D777-E158-CEE9-99C4BF1F8E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s-PY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72465E7-131C-6F78-893A-F3FD2894FE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s-PY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265860E-087F-6916-57DC-034ACEDC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182F-C5E5-4B3C-87DA-4B13236F34A6}" type="datetimeFigureOut">
              <a:rPr lang="es-PY" smtClean="0"/>
              <a:t>15/1/26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DFF140F-D95F-5153-24F7-ED155D59D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65D3FF3-E43A-E4C3-7DF0-C7B39067A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D412-332B-43A1-8774-243C6A46ADA0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814314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6F3931-9320-824A-39FD-605383F35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2C4B5A-7CE2-E00C-E017-0DE0766B9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7C9A81E-6C99-9470-FE2E-70455C7CC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s-PY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8BDE312-FA48-7439-1505-ABCD8484B7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E5D6880-9DB2-9CC2-06A3-F7854469E4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s-PY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A00A25C-ABBA-08E9-0F23-10D8CDBB0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182F-C5E5-4B3C-87DA-4B13236F34A6}" type="datetimeFigureOut">
              <a:rPr lang="es-PY" smtClean="0"/>
              <a:t>15/1/26</a:t>
            </a:fld>
            <a:endParaRPr lang="es-PY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2F2BD10-B2B0-A86E-A055-5349986A6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5D2B7CE-D0F0-0C79-48F8-9D6A5FAD0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D412-332B-43A1-8774-243C6A46ADA0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052289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29BE77-B6CD-3F0B-3F7D-5062D3E69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s-PY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BBB8810-E8E5-5B48-80FA-100550BE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182F-C5E5-4B3C-87DA-4B13236F34A6}" type="datetimeFigureOut">
              <a:rPr lang="es-PY" smtClean="0"/>
              <a:t>15/1/26</a:t>
            </a:fld>
            <a:endParaRPr lang="es-PY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69D7819-81B7-63B2-F8FE-2CA3DBA6C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210E296-3229-C770-93B2-D6EE976D5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D412-332B-43A1-8774-243C6A46ADA0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55493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F0A0CCB-B3CF-41EC-C6D8-4BABF8313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182F-C5E5-4B3C-87DA-4B13236F34A6}" type="datetimeFigureOut">
              <a:rPr lang="es-PY" smtClean="0"/>
              <a:t>15/1/26</a:t>
            </a:fld>
            <a:endParaRPr lang="es-PY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C2F2C8E-8F43-1FD4-73DE-2274F2473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826918-9FCD-F085-1DBF-49775483A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D412-332B-43A1-8774-243C6A46ADA0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88555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01840F-3A68-1A9E-38E8-96EBAC768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9803AF-F039-96CF-0A5D-0F3BECE0F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FBCE73A-1EA3-6E4D-0EE8-4A16731199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BA0318-57CD-5772-D1F4-825EC2125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182F-C5E5-4B3C-87DA-4B13236F34A6}" type="datetimeFigureOut">
              <a:rPr lang="es-PY" smtClean="0"/>
              <a:t>15/1/26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A77B62-B29C-472E-32F5-6D3F33CF8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0FA11A-92E5-0461-E741-514AF331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D412-332B-43A1-8774-243C6A46ADA0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397901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251576-E226-3368-A7E1-9E041CA76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s-PY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EF53617-7F22-6238-4544-939D862420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21891C7-3A0C-29EE-8CB8-B7BCA5FD56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63D642-8FC2-5B29-39AD-DB4C1C975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182F-C5E5-4B3C-87DA-4B13236F34A6}" type="datetimeFigureOut">
              <a:rPr lang="es-PY" smtClean="0"/>
              <a:t>15/1/26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6CAE99C-DAD3-5164-A379-13FCC1812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2BDE61-EB20-2FD2-2060-C1F739833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2D412-332B-43A1-8774-243C6A46ADA0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677684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DC01AF-D3B6-562A-0512-BC3C0A1A3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F1F414F-A9CD-072A-D561-FB65457BB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A683B7-EDC2-6C43-930A-DD4F959804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54182F-C5E5-4B3C-87DA-4B13236F34A6}" type="datetimeFigureOut">
              <a:rPr lang="es-PY" smtClean="0"/>
              <a:t>15/1/26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9B629A-444D-CD2A-DB00-183BFF6C2E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12CBA4-8D64-61A4-F9F3-E44518F0F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F2D412-332B-43A1-8774-243C6A46ADA0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014476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  <p:sldLayoutId id="2147483664" r:id="rId14"/>
    <p:sldLayoutId id="2147483665" r:id="rId15"/>
    <p:sldLayoutId id="2147483666" r:id="rId16"/>
    <p:sldLayoutId id="214748366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9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.xml"/><Relationship Id="rId5" Type="http://schemas.openxmlformats.org/officeDocument/2006/relationships/image" Target="../media/image50.png"/><Relationship Id="rId4" Type="http://schemas.openxmlformats.org/officeDocument/2006/relationships/image" Target="../media/image7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cfc.org.br/coaf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franciele@cfc.org.br" TargetMode="External"/><Relationship Id="rId2" Type="http://schemas.openxmlformats.org/officeDocument/2006/relationships/hyperlink" Target="mailto:sandramccampos@gmail.com" TargetMode="External"/><Relationship Id="rId1" Type="http://schemas.openxmlformats.org/officeDocument/2006/relationships/slideLayout" Target="../slideLayouts/slideLayout17.xml"/><Relationship Id="rId5" Type="http://schemas.openxmlformats.org/officeDocument/2006/relationships/hyperlink" Target="mailto:joseluis@cfc.org.br" TargetMode="External"/><Relationship Id="rId4" Type="http://schemas.openxmlformats.org/officeDocument/2006/relationships/hyperlink" Target="mailto:jailsonmatos@cfc.org.b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hyperlink" Target="https://applauss.com/2016/01/08/los-mejores-gifs-animados-que-nos-entrego-2015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62.jpeg"/><Relationship Id="rId3" Type="http://schemas.openxmlformats.org/officeDocument/2006/relationships/image" Target="../media/image53.jpeg"/><Relationship Id="rId7" Type="http://schemas.openxmlformats.org/officeDocument/2006/relationships/image" Target="../media/image57.png"/><Relationship Id="rId12" Type="http://schemas.openxmlformats.org/officeDocument/2006/relationships/image" Target="../media/image61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jpeg"/><Relationship Id="rId11" Type="http://schemas.openxmlformats.org/officeDocument/2006/relationships/image" Target="../media/image60.png"/><Relationship Id="rId5" Type="http://schemas.openxmlformats.org/officeDocument/2006/relationships/image" Target="../media/image55.png"/><Relationship Id="rId15" Type="http://schemas.openxmlformats.org/officeDocument/2006/relationships/image" Target="../media/image64.jpeg"/><Relationship Id="rId10" Type="http://schemas.openxmlformats.org/officeDocument/2006/relationships/image" Target="../media/image59.png"/><Relationship Id="rId4" Type="http://schemas.openxmlformats.org/officeDocument/2006/relationships/image" Target="../media/image54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3B86AFB-1263-A975-A4DC-1C5713DC1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352149" cy="6857999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CB58A6BA-AA5B-0EBA-F065-9EB63EAA0184}"/>
              </a:ext>
            </a:extLst>
          </p:cNvPr>
          <p:cNvSpPr txBox="1">
            <a:spLocks/>
          </p:cNvSpPr>
          <p:nvPr/>
        </p:nvSpPr>
        <p:spPr>
          <a:xfrm>
            <a:off x="5333771" y="704442"/>
            <a:ext cx="5262386" cy="35554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PAPEL DO CONTADOR NA PREVENÇÃO DA LAVAGEM DE DINHEIRO</a:t>
            </a:r>
            <a:endParaRPr lang="en-US" sz="4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12A8DFB7-B098-8891-3B0D-92DC1ECE2DAB}"/>
              </a:ext>
            </a:extLst>
          </p:cNvPr>
          <p:cNvSpPr txBox="1">
            <a:spLocks/>
          </p:cNvSpPr>
          <p:nvPr/>
        </p:nvSpPr>
        <p:spPr>
          <a:xfrm>
            <a:off x="1655357" y="5253946"/>
            <a:ext cx="8940800" cy="1498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228600" defTabSz="9144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Contadora Sandra M. C. Campos </a:t>
            </a:r>
          </a:p>
          <a:p>
            <a:pPr marL="0" indent="-228600" defTabSz="9144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Vice-Presidente de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Fiscalização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Ética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Disciplina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CFC</a:t>
            </a:r>
          </a:p>
        </p:txBody>
      </p:sp>
    </p:spTree>
    <p:extLst>
      <p:ext uri="{BB962C8B-B14F-4D97-AF65-F5344CB8AC3E}">
        <p14:creationId xmlns:p14="http://schemas.microsoft.com/office/powerpoint/2010/main" val="3606634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CDDA9B-208B-9F04-D13E-66C8A0168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lustração Abstrata Simbolizando A União De Pessoas Foto Royalty Free,  Gravuras, Imagens e Banco de fotografias. Image 11585361">
            <a:extLst>
              <a:ext uri="{FF2B5EF4-FFF2-40B4-BE49-F238E27FC236}">
                <a16:creationId xmlns:a16="http://schemas.microsoft.com/office/drawing/2014/main" id="{AE844D65-C295-92FE-D0E1-1C5D59745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693" y="2820585"/>
            <a:ext cx="5206584" cy="403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0B9DA44E-DE17-8FE5-D41A-5146DBEAAB68}"/>
              </a:ext>
            </a:extLst>
          </p:cNvPr>
          <p:cNvSpPr txBox="1">
            <a:spLocks/>
          </p:cNvSpPr>
          <p:nvPr/>
        </p:nvSpPr>
        <p:spPr>
          <a:xfrm>
            <a:off x="939452" y="477237"/>
            <a:ext cx="10571998" cy="7323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Sujeitos obrigados </a:t>
            </a:r>
            <a:r>
              <a:rPr lang="pt-BR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pt-BR" sz="3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PLD/FTP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278B71C-79B2-C66A-2A19-B6998327855D}"/>
              </a:ext>
            </a:extLst>
          </p:cNvPr>
          <p:cNvSpPr txBox="1"/>
          <p:nvPr/>
        </p:nvSpPr>
        <p:spPr>
          <a:xfrm>
            <a:off x="1455872" y="1426546"/>
            <a:ext cx="9280256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 Instituições financeiras, de seguros e previdência, e de mercados de capitais</a:t>
            </a:r>
          </a:p>
          <a:p>
            <a:endParaRPr lang="pt-BR" sz="20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pt-B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2 - APFND - Atividades e Profissões Não Financeiras Designadas</a:t>
            </a:r>
          </a:p>
          <a:p>
            <a:pPr marL="577850" indent="-301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cassinos &amp; e jogos
agentes imobiliários</a:t>
            </a:r>
          </a:p>
          <a:p>
            <a:pPr marL="577850" indent="-301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advogados, notários, outros profissionais jurídicos independentes CONTADORES
comerciantes de bens de luxo e alto valor, de pedras e metais preciosos</a:t>
            </a:r>
          </a:p>
          <a:p>
            <a:pPr marL="577850" indent="-301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agentes de direitos de artistas e atletas
prestadores de serviços corporativos e fideicomisso</a:t>
            </a:r>
          </a:p>
          <a:p>
            <a:pPr marL="577850" indent="-301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agentes de transportes e guarda de valores</a:t>
            </a:r>
          </a:p>
          <a:p>
            <a:pPr marL="577850" indent="-301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agentes de fomento comercial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i="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3 - Provedores de serviços de ativos virtuais</a:t>
            </a:r>
            <a:endParaRPr lang="pt-BR" sz="2000" i="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529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OAF – Declaração de Operações | ::Conselho Federal de Contabilidade::">
            <a:extLst>
              <a:ext uri="{FF2B5EF4-FFF2-40B4-BE49-F238E27FC236}">
                <a16:creationId xmlns:a16="http://schemas.microsoft.com/office/drawing/2014/main" id="{F857B123-D6CF-C1D0-56E9-515D58A19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272" y="1860670"/>
            <a:ext cx="4498772" cy="336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F3E6441-2E2F-7355-931B-86858741B67E}"/>
              </a:ext>
            </a:extLst>
          </p:cNvPr>
          <p:cNvSpPr txBox="1"/>
          <p:nvPr/>
        </p:nvSpPr>
        <p:spPr>
          <a:xfrm>
            <a:off x="3756167" y="1652844"/>
            <a:ext cx="8270518" cy="3549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64" indent="-285764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organizações contábeis, seus administradores qualificados como profissionais da contabilidade, </a:t>
            </a:r>
          </a:p>
          <a:p>
            <a:pPr marL="285764" indent="-285764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profissionais da contabilidade com </a:t>
            </a:r>
            <a:r>
              <a:rPr lang="pt-BR" sz="2200" u="sng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responsabilidade técnica</a:t>
            </a:r>
            <a:r>
              <a:rPr lang="pt-BR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 execução de serviços de escrituração contábil e fiscal, bem como de assessoria, consultoria e auditoria de natureza contábil</a:t>
            </a:r>
          </a:p>
          <a:p>
            <a:pPr marL="942975" indent="-454025">
              <a:spcAft>
                <a:spcPts val="1600"/>
              </a:spcAft>
              <a:buFont typeface="Wingdings" pitchFamily="2" charset="2"/>
              <a:buChar char="ü"/>
            </a:pPr>
            <a:r>
              <a:rPr lang="pt-BR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Inclui técnicos ou contadores empregados dos setores publico ou privado, </a:t>
            </a:r>
            <a:r>
              <a:rPr lang="pt-BR" sz="2200" u="sng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desde que sejam </a:t>
            </a:r>
            <a:r>
              <a:rPr lang="pt-BR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responsáveis técnicos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20931B7-5B0D-0DAB-1FDC-B2AD7F36A2B6}"/>
              </a:ext>
            </a:extLst>
          </p:cNvPr>
          <p:cNvSpPr txBox="1"/>
          <p:nvPr/>
        </p:nvSpPr>
        <p:spPr>
          <a:xfrm>
            <a:off x="1778806" y="653762"/>
            <a:ext cx="8837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SUJEITOS “CONTÁBEIS” OBRIGADOS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320DA76-8DCD-3910-8FA8-3909F09A326A}"/>
              </a:ext>
            </a:extLst>
          </p:cNvPr>
          <p:cNvSpPr txBox="1"/>
          <p:nvPr/>
        </p:nvSpPr>
        <p:spPr>
          <a:xfrm>
            <a:off x="1162050" y="5616842"/>
            <a:ext cx="9867900" cy="523220"/>
          </a:xfrm>
          <a:prstGeom prst="rect">
            <a:avLst/>
          </a:prstGeom>
          <a:noFill/>
          <a:ln>
            <a:solidFill>
              <a:srgbClr val="1C5085"/>
            </a:solidFill>
          </a:ln>
        </p:spPr>
        <p:txBody>
          <a:bodyPr wrap="square" rtlCol="0">
            <a:spAutoFit/>
          </a:bodyPr>
          <a:lstStyle/>
          <a:p>
            <a:pPr marL="942975" indent="-454025">
              <a:spcAft>
                <a:spcPts val="1600"/>
              </a:spcAft>
              <a:buFont typeface="Fonte do Sistema Regular"/>
              <a:buChar char="❌"/>
            </a:pPr>
            <a:r>
              <a:rPr lang="pt-BR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Peritos contábeis </a:t>
            </a:r>
            <a:r>
              <a:rPr lang="pt-BR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pt-BR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são sujeitos obrigados</a:t>
            </a:r>
          </a:p>
        </p:txBody>
      </p:sp>
    </p:spTree>
    <p:extLst>
      <p:ext uri="{BB962C8B-B14F-4D97-AF65-F5344CB8AC3E}">
        <p14:creationId xmlns:p14="http://schemas.microsoft.com/office/powerpoint/2010/main" val="3737879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F4C4D-8EDB-A9B6-A13A-C8BF3C66D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 Lei de Lavagem de Dinheiro e as obrigações preventivas">
            <a:extLst>
              <a:ext uri="{FF2B5EF4-FFF2-40B4-BE49-F238E27FC236}">
                <a16:creationId xmlns:a16="http://schemas.microsoft.com/office/drawing/2014/main" id="{ECB3EA1E-7B21-C0C8-7D36-7AB83711D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717" y="4064001"/>
            <a:ext cx="4989284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051DEAEA-8E61-CC02-9001-064D81E20978}"/>
              </a:ext>
            </a:extLst>
          </p:cNvPr>
          <p:cNvSpPr txBox="1">
            <a:spLocks/>
          </p:cNvSpPr>
          <p:nvPr/>
        </p:nvSpPr>
        <p:spPr>
          <a:xfrm>
            <a:off x="816095" y="598221"/>
            <a:ext cx="11197653" cy="4822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3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deveres especiais dos sujeitos obrigados</a:t>
            </a:r>
          </a:p>
        </p:txBody>
      </p:sp>
      <p:sp>
        <p:nvSpPr>
          <p:cNvPr id="4" name="Espaço Reservado para Conteúdo 1">
            <a:extLst>
              <a:ext uri="{FF2B5EF4-FFF2-40B4-BE49-F238E27FC236}">
                <a16:creationId xmlns:a16="http://schemas.microsoft.com/office/drawing/2014/main" id="{0201730B-0C47-7F94-CF3D-52034B62CEA5}"/>
              </a:ext>
            </a:extLst>
          </p:cNvPr>
          <p:cNvSpPr txBox="1">
            <a:spLocks/>
          </p:cNvSpPr>
          <p:nvPr/>
        </p:nvSpPr>
        <p:spPr>
          <a:xfrm>
            <a:off x="262118" y="1541876"/>
            <a:ext cx="11197653" cy="53161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indent="-363538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Fonte do Sistema Regular"/>
              <a:buChar char="📍"/>
            </a:pPr>
            <a:r>
              <a:rPr lang="pt-BR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Barlow"/>
              </a:rPr>
              <a:t>Identificar clientes e manter cadastros atualizados
Registrar operações e manter cadastro e registros por um mínimo de 5 anos
Adotar políticas, procedimentos e controles internos
</a:t>
            </a:r>
            <a:r>
              <a:rPr lang="pt-BR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Comunicar operações suspeitas e operações em espécie ao COAF </a:t>
            </a:r>
          </a:p>
          <a:p>
            <a:pPr marL="363538" indent="-363538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Fonte do Sistema Regular"/>
              <a:buChar char="📍"/>
            </a:pPr>
            <a:r>
              <a:rPr lang="en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Barlow"/>
              </a:rPr>
              <a:t>Comunicar</a:t>
            </a:r>
            <a:r>
              <a:rPr lang="en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Barlow"/>
              </a:rPr>
              <a:t> a </a:t>
            </a:r>
            <a:r>
              <a:rPr lang="en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Barlow"/>
              </a:rPr>
              <a:t>não</a:t>
            </a:r>
            <a:r>
              <a:rPr lang="en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Barlow"/>
              </a:rPr>
              <a:t> </a:t>
            </a:r>
            <a:r>
              <a:rPr lang="en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Barlow"/>
              </a:rPr>
              <a:t>ocorrência</a:t>
            </a:r>
            <a:r>
              <a:rPr lang="en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Barlow"/>
              </a:rPr>
              <a:t>  à </a:t>
            </a:r>
            <a:r>
              <a:rPr lang="en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Barlow"/>
              </a:rPr>
              <a:t>correspondente</a:t>
            </a:r>
            <a:r>
              <a:rPr lang="en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Barlow"/>
              </a:rPr>
              <a:t>                                   </a:t>
            </a:r>
            <a:r>
              <a:rPr lang="en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Barlow"/>
              </a:rPr>
              <a:t>autoridade</a:t>
            </a:r>
            <a:r>
              <a:rPr lang="en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Barlow"/>
              </a:rPr>
              <a:t> </a:t>
            </a:r>
            <a:r>
              <a:rPr lang="en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Barlow"/>
              </a:rPr>
              <a:t>fiscalizadora</a:t>
            </a:r>
            <a:r>
              <a:rPr lang="en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Barlow"/>
              </a:rPr>
              <a:t> </a:t>
            </a:r>
            <a:r>
              <a:rPr lang="en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Barlow"/>
              </a:rPr>
              <a:t>ou</a:t>
            </a:r>
            <a:r>
              <a:rPr lang="en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Barlow"/>
              </a:rPr>
              <a:t> </a:t>
            </a:r>
            <a:r>
              <a:rPr lang="en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Barlow"/>
              </a:rPr>
              <a:t>reguladora</a:t>
            </a:r>
            <a:r>
              <a:rPr lang="en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Barlow"/>
              </a:rPr>
              <a:t> </a:t>
            </a:r>
          </a:p>
          <a:p>
            <a:pPr marL="363538" indent="-363538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Fonte do Sistema Regular"/>
              <a:buChar char="📍"/>
            </a:pPr>
            <a:r>
              <a:rPr lang="pt-BR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Manter sigilo</a:t>
            </a:r>
          </a:p>
        </p:txBody>
      </p:sp>
    </p:spTree>
    <p:extLst>
      <p:ext uri="{BB962C8B-B14F-4D97-AF65-F5344CB8AC3E}">
        <p14:creationId xmlns:p14="http://schemas.microsoft.com/office/powerpoint/2010/main" val="1571681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D9AA8B7E-F1BB-FAEB-4552-036433E4E5EE}"/>
              </a:ext>
            </a:extLst>
          </p:cNvPr>
          <p:cNvSpPr txBox="1"/>
          <p:nvPr/>
        </p:nvSpPr>
        <p:spPr>
          <a:xfrm>
            <a:off x="927100" y="70934"/>
            <a:ext cx="100711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BR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Cuidado especial do contador ao aconselhar ou registrar as seguintes transações</a:t>
            </a:r>
            <a:endParaRPr lang="en-US" sz="3200" b="1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E54D106C-7A6B-8AA5-6432-ED99488F4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42309"/>
            <a:ext cx="5734433" cy="2230057"/>
          </a:xfrm>
          <a:prstGeom prst="rect">
            <a:avLst/>
          </a:prstGeom>
        </p:spPr>
      </p:pic>
      <p:graphicFrame>
        <p:nvGraphicFramePr>
          <p:cNvPr id="25" name="TextBox 6">
            <a:extLst>
              <a:ext uri="{FF2B5EF4-FFF2-40B4-BE49-F238E27FC236}">
                <a16:creationId xmlns:a16="http://schemas.microsoft.com/office/drawing/2014/main" id="{D66C39DB-3CFA-52C2-A719-EE417B9A82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7913997"/>
              </p:ext>
            </p:extLst>
          </p:nvPr>
        </p:nvGraphicFramePr>
        <p:xfrm>
          <a:off x="0" y="1390337"/>
          <a:ext cx="12313332" cy="4189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" name="Agrupar 1">
            <a:extLst>
              <a:ext uri="{FF2B5EF4-FFF2-40B4-BE49-F238E27FC236}">
                <a16:creationId xmlns:a16="http://schemas.microsoft.com/office/drawing/2014/main" id="{3070C93E-20CC-06CF-A61E-774224177135}"/>
              </a:ext>
            </a:extLst>
          </p:cNvPr>
          <p:cNvGrpSpPr/>
          <p:nvPr/>
        </p:nvGrpSpPr>
        <p:grpSpPr>
          <a:xfrm>
            <a:off x="3510921" y="5757337"/>
            <a:ext cx="8944489" cy="754029"/>
            <a:chOff x="0" y="0"/>
            <a:chExt cx="9634300" cy="754029"/>
          </a:xfrm>
        </p:grpSpPr>
        <p:sp>
          <p:nvSpPr>
            <p:cNvPr id="3" name="Retângulo Arredondado 2">
              <a:extLst>
                <a:ext uri="{FF2B5EF4-FFF2-40B4-BE49-F238E27FC236}">
                  <a16:creationId xmlns:a16="http://schemas.microsoft.com/office/drawing/2014/main" id="{D6890F99-5B8F-05D0-D616-471A98A547FD}"/>
                </a:ext>
              </a:extLst>
            </p:cNvPr>
            <p:cNvSpPr/>
            <p:nvPr/>
          </p:nvSpPr>
          <p:spPr>
            <a:xfrm>
              <a:off x="0" y="0"/>
              <a:ext cx="9481265" cy="75402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S_tradnl"/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A0109571-550F-18D6-C90E-1AAB0AE7AAA1}"/>
                </a:ext>
              </a:extLst>
            </p:cNvPr>
            <p:cNvSpPr txBox="1"/>
            <p:nvPr/>
          </p:nvSpPr>
          <p:spPr>
            <a:xfrm>
              <a:off x="0" y="0"/>
              <a:ext cx="9634300" cy="7540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defTabSz="977900">
                <a:spcBef>
                  <a:spcPct val="0"/>
                </a:spcBef>
                <a:spcAft>
                  <a:spcPct val="35000"/>
                </a:spcAft>
              </a:pPr>
              <a:r>
                <a:rPr lang="pt-BR" sz="2200" dirty="0"/>
                <a:t>alienação ou aquisição de direitos sobre contratos relacionados a atividades desportivas ou artísticas profissionais. </a:t>
              </a:r>
              <a:endParaRPr lang="en-US" sz="22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6848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631353-6645-6DC6-BA0D-79A3FDB76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1B3C36-A6C1-9840-571A-D5358BBDC724}"/>
              </a:ext>
            </a:extLst>
          </p:cNvPr>
          <p:cNvSpPr txBox="1">
            <a:spLocks/>
          </p:cNvSpPr>
          <p:nvPr/>
        </p:nvSpPr>
        <p:spPr>
          <a:xfrm>
            <a:off x="112803" y="176339"/>
            <a:ext cx="11966393" cy="5674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4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Ferramentas</a:t>
            </a:r>
            <a:r>
              <a:rPr lang="es-ES_tradnl" sz="3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34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aplicáveis</a:t>
            </a:r>
            <a:r>
              <a:rPr lang="es-ES_tradnl" sz="3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 contadores em PLD/FTD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872ECFE-D6E2-E82E-ECEF-54F9D2DC8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08" y="1119365"/>
            <a:ext cx="2172536" cy="3009573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E831B378-385C-5A34-2450-885D64652D4E}"/>
              </a:ext>
            </a:extLst>
          </p:cNvPr>
          <p:cNvSpPr txBox="1"/>
          <p:nvPr/>
        </p:nvSpPr>
        <p:spPr>
          <a:xfrm>
            <a:off x="3663208" y="4781233"/>
            <a:ext cx="827977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pt-BR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KYC: conjunto de práticas para identificar e verificar a identidade de clientes, indivíduos ou empresas, antes e durante a prestação de serviços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FA91E24-ACFA-1C91-F58A-69CDC4178E50}"/>
              </a:ext>
            </a:extLst>
          </p:cNvPr>
          <p:cNvSpPr txBox="1"/>
          <p:nvPr/>
        </p:nvSpPr>
        <p:spPr>
          <a:xfrm>
            <a:off x="2398144" y="1418589"/>
            <a:ext cx="910451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SzPts val="1100"/>
              <a:tabLst>
                <a:tab pos="270510" algn="l"/>
                <a:tab pos="993140" algn="l"/>
                <a:tab pos="993775" algn="l"/>
              </a:tabLst>
            </a:pPr>
            <a:r>
              <a:rPr lang="pt-BR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ABR: um método sistemático para identificar, avaliar e gerenciar riscos, utilizado na prevenção de atividades fraudulentas e para evitar o uso da contabilidade para mascarar esses riscos</a:t>
            </a:r>
            <a:endParaRPr lang="pt-BR" sz="22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 descr="Os Gatilhos do Processo de Revisão Cadastral e do Conheça Seu Cliente (KYC)">
            <a:extLst>
              <a:ext uri="{FF2B5EF4-FFF2-40B4-BE49-F238E27FC236}">
                <a16:creationId xmlns:a16="http://schemas.microsoft.com/office/drawing/2014/main" id="{4CFD6D6E-15C7-A092-DF3A-D966D6997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9496"/>
            <a:ext cx="3663208" cy="244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12" descr="Logo-CFC.png">
            <a:extLst>
              <a:ext uri="{FF2B5EF4-FFF2-40B4-BE49-F238E27FC236}">
                <a16:creationId xmlns:a16="http://schemas.microsoft.com/office/drawing/2014/main" id="{FF7D6A09-F38E-F8C5-F865-FCC3C0DFF4A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20265" y="6241812"/>
            <a:ext cx="1466555" cy="56740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6">
            <p14:nvContentPartPr>
              <p14:cNvPr id="15" name="Tinta 14">
                <a:extLst>
                  <a:ext uri="{FF2B5EF4-FFF2-40B4-BE49-F238E27FC236}">
                    <a16:creationId xmlns:a16="http://schemas.microsoft.com/office/drawing/2014/main" id="{5E2536AB-D9C9-6B2E-097F-9422E4FD26DA}"/>
                  </a:ext>
                </a:extLst>
              </p14:cNvPr>
              <p14:cNvContentPartPr/>
              <p14:nvPr/>
            </p14:nvContentPartPr>
            <p14:xfrm>
              <a:off x="10248321" y="3201430"/>
              <a:ext cx="6840" cy="2520"/>
            </p14:xfrm>
          </p:contentPart>
        </mc:Choice>
        <mc:Fallback>
          <p:pic>
            <p:nvPicPr>
              <p:cNvPr id="15" name="Tinta 14">
                <a:extLst>
                  <a:ext uri="{FF2B5EF4-FFF2-40B4-BE49-F238E27FC236}">
                    <a16:creationId xmlns:a16="http://schemas.microsoft.com/office/drawing/2014/main" id="{5E2536AB-D9C9-6B2E-097F-9422E4FD26D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238821" y="3192430"/>
                <a:ext cx="25460" cy="2016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CaixaDeTexto 13">
            <a:extLst>
              <a:ext uri="{FF2B5EF4-FFF2-40B4-BE49-F238E27FC236}">
                <a16:creationId xmlns:a16="http://schemas.microsoft.com/office/drawing/2014/main" id="{DAE8CF99-B2DC-29AF-4198-DCE20C164BD4}"/>
              </a:ext>
            </a:extLst>
          </p:cNvPr>
          <p:cNvSpPr txBox="1"/>
          <p:nvPr/>
        </p:nvSpPr>
        <p:spPr>
          <a:xfrm>
            <a:off x="2810514" y="2846447"/>
            <a:ext cx="8279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19" indent="-381019">
              <a:lnSpc>
                <a:spcPct val="100000"/>
              </a:lnSpc>
              <a:spcBef>
                <a:spcPts val="0"/>
              </a:spcBef>
              <a:buFont typeface="Fonte do Sistema Regular"/>
              <a:buChar char="❌"/>
            </a:pPr>
            <a:r>
              <a:rPr lang="pt-BR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abordagem baseada em riscos (Anexo Único da Res.CFC1.721/2024) é uma metodologia </a:t>
            </a:r>
            <a:r>
              <a:rPr lang="pt-BR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sugerida</a:t>
            </a:r>
            <a:r>
              <a:rPr lang="pt-BR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logo, </a:t>
            </a:r>
            <a:r>
              <a:rPr lang="pt-BR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pt-BR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obrigatória)</a:t>
            </a:r>
          </a:p>
        </p:txBody>
      </p:sp>
    </p:spTree>
    <p:extLst>
      <p:ext uri="{BB962C8B-B14F-4D97-AF65-F5344CB8AC3E}">
        <p14:creationId xmlns:p14="http://schemas.microsoft.com/office/powerpoint/2010/main" val="1780951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ANBIMA na Prática - Comunicação ao COAF">
            <a:extLst>
              <a:ext uri="{FF2B5EF4-FFF2-40B4-BE49-F238E27FC236}">
                <a16:creationId xmlns:a16="http://schemas.microsoft.com/office/drawing/2014/main" id="{3CA3887C-8C40-5104-56D6-15CA63422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303" y="1859796"/>
            <a:ext cx="8885697" cy="499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Texto 3">
            <a:extLst>
              <a:ext uri="{FF2B5EF4-FFF2-40B4-BE49-F238E27FC236}">
                <a16:creationId xmlns:a16="http://schemas.microsoft.com/office/drawing/2014/main" id="{E84CD253-705C-E3DE-ADE0-095002C8D189}"/>
              </a:ext>
            </a:extLst>
          </p:cNvPr>
          <p:cNvSpPr txBox="1">
            <a:spLocks/>
          </p:cNvSpPr>
          <p:nvPr/>
        </p:nvSpPr>
        <p:spPr>
          <a:xfrm>
            <a:off x="668215" y="712924"/>
            <a:ext cx="9918915" cy="2616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396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s-ES_tradnl" b="1" dirty="0">
                <a:solidFill>
                  <a:srgbClr val="1C50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 II</a:t>
            </a:r>
          </a:p>
          <a:p>
            <a:pPr marL="152396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s-ES_tradnl" b="1" dirty="0">
              <a:solidFill>
                <a:srgbClr val="1C50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2396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s-ES_tradnl" u="sng" dirty="0">
                <a:solidFill>
                  <a:srgbClr val="1C50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COMUNICAÇÕES AO COAF</a:t>
            </a:r>
          </a:p>
          <a:p>
            <a:pPr>
              <a:lnSpc>
                <a:spcPct val="100000"/>
              </a:lnSpc>
            </a:pPr>
            <a:r>
              <a:rPr lang="es-ES_tradnl" dirty="0">
                <a:solidFill>
                  <a:srgbClr val="1C50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</a:t>
            </a:r>
          </a:p>
          <a:p>
            <a:pPr>
              <a:lnSpc>
                <a:spcPct val="100000"/>
              </a:lnSpc>
            </a:pPr>
            <a:r>
              <a:rPr lang="es-ES_tradnl" dirty="0">
                <a:solidFill>
                  <a:srgbClr val="1C50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</a:t>
            </a:r>
          </a:p>
          <a:p>
            <a:pPr>
              <a:lnSpc>
                <a:spcPct val="100000"/>
              </a:lnSpc>
            </a:pPr>
            <a:r>
              <a:rPr lang="es-ES_tradnl" dirty="0">
                <a:solidFill>
                  <a:srgbClr val="1C50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OCORRÊNCIA</a:t>
            </a:r>
          </a:p>
        </p:txBody>
      </p:sp>
      <p:pic>
        <p:nvPicPr>
          <p:cNvPr id="4" name="Imagem 3" descr="Logo-CFC.png">
            <a:extLst>
              <a:ext uri="{FF2B5EF4-FFF2-40B4-BE49-F238E27FC236}">
                <a16:creationId xmlns:a16="http://schemas.microsoft.com/office/drawing/2014/main" id="{8F09389C-6725-3ED4-9E95-8D91E3A87F4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59717" y="4019"/>
            <a:ext cx="1832283" cy="70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75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D55B0FB-50AE-0908-3667-9EE750FD9D74}"/>
              </a:ext>
            </a:extLst>
          </p:cNvPr>
          <p:cNvSpPr txBox="1">
            <a:spLocks/>
          </p:cNvSpPr>
          <p:nvPr/>
        </p:nvSpPr>
        <p:spPr>
          <a:xfrm>
            <a:off x="4990454" y="605515"/>
            <a:ext cx="7036231" cy="15970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Comunicações dos contadores     ao Coaf: </a:t>
            </a:r>
          </a:p>
          <a:p>
            <a:pPr algn="ctr">
              <a:lnSpc>
                <a:spcPct val="100000"/>
              </a:lnSpc>
            </a:pPr>
            <a:r>
              <a:rPr lang="pt-BR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quando, como e por que fazer</a:t>
            </a:r>
          </a:p>
        </p:txBody>
      </p:sp>
      <p:sp>
        <p:nvSpPr>
          <p:cNvPr id="4" name="Espaço Reservado para Conteúdo 1">
            <a:extLst>
              <a:ext uri="{FF2B5EF4-FFF2-40B4-BE49-F238E27FC236}">
                <a16:creationId xmlns:a16="http://schemas.microsoft.com/office/drawing/2014/main" id="{AADCDAAE-B37B-5309-D8D8-06C6BE9A432C}"/>
              </a:ext>
            </a:extLst>
          </p:cNvPr>
          <p:cNvSpPr txBox="1">
            <a:spLocks/>
          </p:cNvSpPr>
          <p:nvPr/>
        </p:nvSpPr>
        <p:spPr>
          <a:xfrm>
            <a:off x="291128" y="2653188"/>
            <a:ext cx="11735557" cy="40045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700" indent="0">
              <a:lnSpc>
                <a:spcPct val="100000"/>
              </a:lnSpc>
              <a:spcBef>
                <a:spcPts val="600"/>
              </a:spcBef>
              <a:buSzPct val="100000"/>
              <a:buNone/>
            </a:pPr>
            <a:endParaRPr lang="en" sz="24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Barlow"/>
            </a:endParaRPr>
          </a:p>
          <a:p>
            <a:pPr marL="596900" indent="-457200">
              <a:lnSpc>
                <a:spcPct val="100000"/>
              </a:lnSpc>
              <a:spcBef>
                <a:spcPts val="600"/>
              </a:spcBef>
              <a:buSzPct val="100000"/>
              <a:buFont typeface="Fonte do Sistema Regular"/>
              <a:buChar char="💻"/>
            </a:pPr>
            <a:r>
              <a:rPr lang="en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Barlow"/>
              </a:rPr>
              <a:t>Quando: </a:t>
            </a:r>
            <a:r>
              <a:rPr lang="en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Barlow"/>
              </a:rPr>
              <a:t>ao</a:t>
            </a:r>
            <a:r>
              <a:rPr lang="en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Barlow"/>
              </a:rPr>
              <a:t> se </a:t>
            </a:r>
            <a:r>
              <a:rPr lang="en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Barlow"/>
              </a:rPr>
              <a:t>deparar</a:t>
            </a:r>
            <a:r>
              <a:rPr lang="en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Barlow"/>
              </a:rPr>
              <a:t> com algo estranho no </a:t>
            </a:r>
            <a:r>
              <a:rPr lang="en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Barlow"/>
              </a:rPr>
              <a:t>contexto</a:t>
            </a:r>
            <a:r>
              <a:rPr lang="en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Barlow"/>
              </a:rPr>
              <a:t> da </a:t>
            </a:r>
            <a:r>
              <a:rPr lang="en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Barlow"/>
              </a:rPr>
              <a:t>sua</a:t>
            </a:r>
            <a:r>
              <a:rPr lang="en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Barlow"/>
              </a:rPr>
              <a:t> atuação contábil</a:t>
            </a:r>
          </a:p>
          <a:p>
            <a:pPr marL="596900" indent="-457200">
              <a:lnSpc>
                <a:spcPct val="100000"/>
              </a:lnSpc>
              <a:spcBef>
                <a:spcPts val="4200"/>
              </a:spcBef>
              <a:buSzPct val="100000"/>
              <a:buFont typeface="Fonte do Sistema Regular"/>
              <a:buChar char="💻"/>
            </a:pPr>
            <a:r>
              <a:rPr lang="pt-BR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Barlow"/>
              </a:rPr>
              <a:t>Como</a:t>
            </a:r>
            <a:r>
              <a:rPr lang="pt-BR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Barlow"/>
              </a:rPr>
              <a:t>: informando o que estranhou com base no que conhece e no que as autoridades tendem a desconhecer</a:t>
            </a:r>
          </a:p>
          <a:p>
            <a:pPr marL="596900" indent="-457200">
              <a:lnSpc>
                <a:spcPct val="100000"/>
              </a:lnSpc>
              <a:spcBef>
                <a:spcPts val="4200"/>
              </a:spcBef>
              <a:buSzPct val="100000"/>
              <a:buFont typeface="Fonte do Sistema Regular"/>
              <a:buChar char="💻"/>
            </a:pPr>
            <a:r>
              <a:rPr lang="pt-BR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Barlow"/>
              </a:rPr>
              <a:t>Por que</a:t>
            </a:r>
            <a:r>
              <a:rPr lang="pt-BR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Barlow"/>
              </a:rPr>
              <a:t>: para mitigar riscos que enfrenta na atividade contábil e ajudar a sociedade em seu esforço pela segurança pública</a:t>
            </a:r>
            <a:endParaRPr lang="pt-BR" sz="24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7" name="Imagem 6" descr="Logo-CFC.png">
            <a:extLst>
              <a:ext uri="{FF2B5EF4-FFF2-40B4-BE49-F238E27FC236}">
                <a16:creationId xmlns:a16="http://schemas.microsoft.com/office/drawing/2014/main" id="{0616EF5A-9E6C-AE0E-6B04-5EC18688F05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49760" y="6296569"/>
            <a:ext cx="1451112" cy="561431"/>
          </a:xfrm>
          <a:prstGeom prst="rect">
            <a:avLst/>
          </a:prstGeom>
        </p:spPr>
      </p:pic>
      <p:pic>
        <p:nvPicPr>
          <p:cNvPr id="14338" name="Picture 2" descr="Comunicações ao COAF - Comunicações a UIF - CPA 10, CPA 20, CEA, ANCORD,  CNPI, CFP">
            <a:extLst>
              <a:ext uri="{FF2B5EF4-FFF2-40B4-BE49-F238E27FC236}">
                <a16:creationId xmlns:a16="http://schemas.microsoft.com/office/drawing/2014/main" id="{844AF2B7-A113-08C6-B5F2-C6A9CF31E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"/>
            <a:ext cx="4990454" cy="280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348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5165CFFE-9CA9-E722-A734-E5614CF637EC}"/>
              </a:ext>
            </a:extLst>
          </p:cNvPr>
          <p:cNvSpPr txBox="1">
            <a:spLocks/>
          </p:cNvSpPr>
          <p:nvPr/>
        </p:nvSpPr>
        <p:spPr>
          <a:xfrm>
            <a:off x="663710" y="2488347"/>
            <a:ext cx="11185418" cy="17265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400"/>
              <a:buNone/>
            </a:pPr>
            <a:r>
              <a:rPr lang="pt-BR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COMUNICAÇAO DE OPERAÇÃO SUSPEITA (COS): SITE DO COAF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Fonte do Sistema Regular"/>
              <a:buChar char="⌛️"/>
            </a:pPr>
            <a:r>
              <a:rPr lang="pt-BR" sz="2000" i="1" u="sng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Barlow"/>
              </a:rPr>
              <a:t>Em até 24 horas do conhecimento do fato</a:t>
            </a:r>
          </a:p>
          <a:p>
            <a:pPr marL="0" indent="34921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400"/>
              <a:buFont typeface="Wingdings" pitchFamily="2" charset="2"/>
              <a:buChar char="v"/>
              <a:tabLst>
                <a:tab pos="900475" algn="l"/>
                <a:tab pos="449602" algn="l"/>
              </a:tabLst>
            </a:pPr>
            <a:r>
              <a:rPr lang="pt-B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transações suspeitas de ilícitos detectadas no curso dos serviços contratados</a:t>
            </a:r>
          </a:p>
          <a:p>
            <a:pPr marL="401638" indent="-387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400"/>
              <a:buFont typeface="Wingdings" pitchFamily="2" charset="2"/>
              <a:buChar char="v"/>
            </a:pPr>
            <a:r>
              <a:rPr lang="pt-B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proposta de contratação de serviço, concretizada ou não, relativa a operações suspeitas de ilícitos </a:t>
            </a:r>
          </a:p>
          <a:p>
            <a:pPr marL="0" indent="34921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400"/>
              <a:buFont typeface="Wingdings" pitchFamily="2" charset="2"/>
              <a:buChar char="v"/>
            </a:pPr>
            <a:r>
              <a:rPr lang="pt-B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existência </a:t>
            </a:r>
            <a:r>
              <a:rPr lang="pt-B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pessoas e ativos sujeitos à sanção (L.13.810/2019)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FC48ECD-EE88-56C9-7C3F-729EF271B6C9}"/>
              </a:ext>
            </a:extLst>
          </p:cNvPr>
          <p:cNvSpPr txBox="1">
            <a:spLocks/>
          </p:cNvSpPr>
          <p:nvPr/>
        </p:nvSpPr>
        <p:spPr>
          <a:xfrm>
            <a:off x="4071881" y="438505"/>
            <a:ext cx="7917051" cy="4822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pt-BR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COMUNICAÇÕES AO COAF:</a:t>
            </a:r>
          </a:p>
          <a:p>
            <a:pPr algn="ctr">
              <a:lnSpc>
                <a:spcPct val="150000"/>
              </a:lnSpc>
            </a:pPr>
            <a:r>
              <a:rPr lang="pt-BR" sz="280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operações suspeitas </a:t>
            </a:r>
            <a:r>
              <a:rPr lang="pt-BR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80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operações em espécie</a:t>
            </a:r>
          </a:p>
        </p:txBody>
      </p:sp>
      <p:pic>
        <p:nvPicPr>
          <p:cNvPr id="6150" name="Picture 6" descr="ANBIMA na Prática - Comunicação ao COAF">
            <a:extLst>
              <a:ext uri="{FF2B5EF4-FFF2-40B4-BE49-F238E27FC236}">
                <a16:creationId xmlns:a16="http://schemas.microsoft.com/office/drawing/2014/main" id="{ED543F7D-E561-F3E4-2EC1-3018646F0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6067" y="480147"/>
            <a:ext cx="786805" cy="44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Conteúdo 1">
            <a:extLst>
              <a:ext uri="{FF2B5EF4-FFF2-40B4-BE49-F238E27FC236}">
                <a16:creationId xmlns:a16="http://schemas.microsoft.com/office/drawing/2014/main" id="{C4EEF1E5-97A7-642E-39D3-EDDC65DFEA04}"/>
              </a:ext>
            </a:extLst>
          </p:cNvPr>
          <p:cNvSpPr txBox="1">
            <a:spLocks/>
          </p:cNvSpPr>
          <p:nvPr/>
        </p:nvSpPr>
        <p:spPr>
          <a:xfrm>
            <a:off x="758690" y="5053802"/>
            <a:ext cx="11090438" cy="12895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4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400"/>
              <a:buNone/>
            </a:pPr>
            <a:r>
              <a:rPr lang="pt-BR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Barlow"/>
              </a:rPr>
              <a:t>COMUNICAÇÃO DE OPERAÇÃO EM ESPÉCIE (COE): SITE DO COAF</a:t>
            </a:r>
            <a:endParaRPr lang="pt-BR" sz="20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Barlow"/>
            </a:endParaRPr>
          </a:p>
          <a:p>
            <a:pPr marL="0" indent="34921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400"/>
              <a:buFont typeface="Wingdings" pitchFamily="2" charset="2"/>
              <a:buChar char="v"/>
            </a:pPr>
            <a:r>
              <a:rPr lang="pt-B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operação realizada em espécie (“dinheiro vivo”) acima de R$100.000,00, ainda que fracionada, em um único mês a uma mesma pessoa, conglomerado ou grupo, independentemente de indícios de ilícitos.</a:t>
            </a:r>
            <a:r>
              <a:rPr lang="pt-B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Imagem 6" descr="Logo-CFC.png">
            <a:extLst>
              <a:ext uri="{FF2B5EF4-FFF2-40B4-BE49-F238E27FC236}">
                <a16:creationId xmlns:a16="http://schemas.microsoft.com/office/drawing/2014/main" id="{6CC28A9E-24FA-0B32-E873-5B828DF9995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27824" y="6441647"/>
            <a:ext cx="1451112" cy="561431"/>
          </a:xfrm>
          <a:prstGeom prst="rect">
            <a:avLst/>
          </a:prstGeom>
        </p:spPr>
      </p:pic>
      <p:pic>
        <p:nvPicPr>
          <p:cNvPr id="12292" name="Picture 4" descr="Comunicações diretas ao Coaf sem aval judicial geram debate - Jornal  Contábil - Independência e compromisso">
            <a:extLst>
              <a:ext uri="{FF2B5EF4-FFF2-40B4-BE49-F238E27FC236}">
                <a16:creationId xmlns:a16="http://schemas.microsoft.com/office/drawing/2014/main" id="{BBF96AA0-FB3F-E67A-7FF5-FC1499597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4" y="0"/>
            <a:ext cx="3768522" cy="250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494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AB2D5C-A250-DE10-12A9-444411C6C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ANBIMA na Prática - Comunicação ao COAF">
            <a:extLst>
              <a:ext uri="{FF2B5EF4-FFF2-40B4-BE49-F238E27FC236}">
                <a16:creationId xmlns:a16="http://schemas.microsoft.com/office/drawing/2014/main" id="{F0277588-05F2-E73E-CAA5-EA4FCECDC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6067" y="817669"/>
            <a:ext cx="786805" cy="44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06E2A8AB-70CC-6844-2C09-BC54F4AF9671}"/>
              </a:ext>
            </a:extLst>
          </p:cNvPr>
          <p:cNvSpPr txBox="1">
            <a:spLocks/>
          </p:cNvSpPr>
          <p:nvPr/>
        </p:nvSpPr>
        <p:spPr>
          <a:xfrm>
            <a:off x="949864" y="2896204"/>
            <a:ext cx="10292272" cy="16343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4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400"/>
              <a:buNone/>
            </a:pPr>
            <a:r>
              <a:rPr lang="pt-BR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OCORRÊNCIA: SITE DO CFC</a:t>
            </a:r>
            <a:endParaRPr lang="pt-BR" sz="24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Barlow"/>
            </a:endParaRPr>
          </a:p>
          <a:p>
            <a:pPr marL="0" indent="34921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400"/>
              <a:buFont typeface="Wingdings" pitchFamily="2" charset="2"/>
              <a:buChar char="v"/>
            </a:pPr>
            <a:r>
              <a:rPr lang="pt-BR" sz="2400" b="1" u="sng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Barlow"/>
              </a:rPr>
              <a:t>até 31 de janeiro </a:t>
            </a:r>
            <a:r>
              <a:rPr lang="pt-BR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Barlow"/>
              </a:rPr>
              <a:t>de cada ano, no site do CFC</a:t>
            </a:r>
          </a:p>
          <a:p>
            <a:pPr marL="331275" indent="-32069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400"/>
              <a:buFont typeface="Wingdings" pitchFamily="2" charset="2"/>
              <a:buChar char="v"/>
            </a:pPr>
            <a:r>
              <a:rPr lang="pt-BR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Barlow"/>
              </a:rPr>
              <a:t>se </a:t>
            </a:r>
            <a:r>
              <a:rPr lang="pt-BR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efetuada por organização contábil dispensa seus sócios ou titulares de fazerem-na pessoalmente, desde que não </a:t>
            </a:r>
            <a:r>
              <a:rPr lang="pt-BR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tenham prestado serviço como pessoa física</a:t>
            </a:r>
          </a:p>
          <a:p>
            <a:pPr marL="139707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400"/>
              <a:buNone/>
            </a:pPr>
            <a:endParaRPr lang="pt-BR" sz="24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Coaf: prazo aberto para envio da Declaração de Não Ocorrência ao CFC –  CRC-CE">
            <a:extLst>
              <a:ext uri="{FF2B5EF4-FFF2-40B4-BE49-F238E27FC236}">
                <a16:creationId xmlns:a16="http://schemas.microsoft.com/office/drawing/2014/main" id="{802D30C0-A9E3-4A35-DA64-57DD4C963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" y="20832"/>
            <a:ext cx="6824094" cy="170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2ECC4B7B-D154-730E-80B0-D082BC019E76}"/>
              </a:ext>
            </a:extLst>
          </p:cNvPr>
          <p:cNvSpPr txBox="1">
            <a:spLocks/>
          </p:cNvSpPr>
          <p:nvPr/>
        </p:nvSpPr>
        <p:spPr>
          <a:xfrm>
            <a:off x="5941017" y="1017153"/>
            <a:ext cx="5816600" cy="4822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pt-BR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COMUNICAÇÕES AO COAF:</a:t>
            </a:r>
          </a:p>
          <a:p>
            <a:pPr algn="ctr">
              <a:lnSpc>
                <a:spcPct val="150000"/>
              </a:lnSpc>
            </a:pPr>
            <a:r>
              <a:rPr lang="pt-BR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ocorrência</a:t>
            </a:r>
          </a:p>
        </p:txBody>
      </p:sp>
    </p:spTree>
    <p:extLst>
      <p:ext uri="{BB962C8B-B14F-4D97-AF65-F5344CB8AC3E}">
        <p14:creationId xmlns:p14="http://schemas.microsoft.com/office/powerpoint/2010/main" val="1672971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1267" y="6013451"/>
            <a:ext cx="1885949" cy="84454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 idx="4294967295"/>
          </p:nvPr>
        </p:nvSpPr>
        <p:spPr>
          <a:xfrm>
            <a:off x="6159502" y="396580"/>
            <a:ext cx="5376862" cy="1671637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/>
          <a:p>
            <a:pPr marL="8467" algn="ctr">
              <a:lnSpc>
                <a:spcPct val="100000"/>
              </a:lnSpc>
              <a:spcBef>
                <a:spcPts val="67"/>
              </a:spcBef>
            </a:pPr>
            <a:r>
              <a:rPr lang="pt-BR" sz="3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COMUNICAÇÃO</a:t>
            </a:r>
            <a:r>
              <a:rPr lang="pt-BR" sz="3600" b="1" spc="-13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pt-BR" sz="3600" b="1" spc="-1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pt-BR" sz="3600" b="1" spc="-13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1" spc="-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OCORRÊNCIA: </a:t>
            </a:r>
            <a:br>
              <a:rPr lang="pt-BR" sz="3600" b="1" spc="-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3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sz="3600" b="1" spc="-13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b="1" spc="-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DECLARAR?</a:t>
            </a:r>
            <a:endParaRPr sz="3600" b="1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oaf: prazo para envio da Declaração de Não Ocorrência ao CFC termina dia  31 de janeiro">
            <a:extLst>
              <a:ext uri="{FF2B5EF4-FFF2-40B4-BE49-F238E27FC236}">
                <a16:creationId xmlns:a16="http://schemas.microsoft.com/office/drawing/2014/main" id="{69B9FFC5-A255-AA0D-8667-C2E7E3DE2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2" y="0"/>
            <a:ext cx="6015568" cy="451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6"/>
          <p:cNvSpPr txBox="1"/>
          <p:nvPr/>
        </p:nvSpPr>
        <p:spPr>
          <a:xfrm>
            <a:off x="5435600" y="2721443"/>
            <a:ext cx="6540500" cy="3580466"/>
          </a:xfrm>
          <a:prstGeom prst="rect">
            <a:avLst/>
          </a:prstGeom>
        </p:spPr>
        <p:txBody>
          <a:bodyPr vert="horz" wrap="square" lIns="0" tIns="86359" rIns="0" bIns="0" rtlCol="0">
            <a:spAutoFit/>
          </a:bodyPr>
          <a:lstStyle/>
          <a:p>
            <a:pPr marL="686258" indent="-457223">
              <a:spcBef>
                <a:spcPts val="679"/>
              </a:spcBef>
              <a:buFont typeface="Wingdings" panose="05000000000000000000" pitchFamily="2" charset="2"/>
              <a:buChar char="ü"/>
            </a:pPr>
            <a:r>
              <a:rPr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Acesse</a:t>
            </a:r>
            <a:r>
              <a:rPr sz="2400" spc="-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400" spc="-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</a:t>
            </a:r>
            <a:r>
              <a:rPr sz="2400" spc="-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z="2400" spc="-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3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CFC:</a:t>
            </a:r>
            <a:endParaRPr sz="24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67">
              <a:spcBef>
                <a:spcPts val="617"/>
              </a:spcBef>
            </a:pPr>
            <a:r>
              <a:rPr lang="pt-BR" sz="2400" b="1" i="1" spc="-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2400" b="1" i="1" spc="-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https://sistemas.cfc.org.br/</a:t>
            </a:r>
            <a:endParaRPr sz="24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6258" marR="3387" indent="-457223">
              <a:lnSpc>
                <a:spcPts val="4260"/>
              </a:lnSpc>
              <a:spcBef>
                <a:spcPts val="243"/>
              </a:spcBef>
              <a:buFont typeface="Wingdings" panose="05000000000000000000" pitchFamily="2" charset="2"/>
              <a:buChar char="ü"/>
            </a:pPr>
            <a:r>
              <a:rPr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Faça</a:t>
            </a:r>
            <a:r>
              <a:rPr sz="2400" spc="-13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login</a:t>
            </a:r>
            <a:r>
              <a:rPr sz="2400" spc="-13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r>
              <a:rPr sz="2400" spc="-1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CPF/senha</a:t>
            </a:r>
            <a:r>
              <a:rPr sz="2400" spc="-13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sz="2400" spc="-13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certificado</a:t>
            </a:r>
            <a:r>
              <a:rPr sz="2400" spc="-1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digital.</a:t>
            </a:r>
            <a:endParaRPr lang="pt-BR" sz="2400" spc="-7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6258" marR="3387" indent="-457223">
              <a:lnSpc>
                <a:spcPts val="4260"/>
              </a:lnSpc>
              <a:spcBef>
                <a:spcPts val="243"/>
              </a:spcBef>
              <a:buFont typeface="Wingdings" panose="05000000000000000000" pitchFamily="2" charset="2"/>
              <a:buChar char="ü"/>
            </a:pPr>
            <a:r>
              <a:rPr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Selecione</a:t>
            </a:r>
            <a:r>
              <a:rPr sz="2400" spc="-23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"COMUNICAÇÃO</a:t>
            </a:r>
            <a:r>
              <a:rPr sz="2400" spc="-13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400" spc="-1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sz="2400" spc="-13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OCORRÊNCIA".</a:t>
            </a:r>
            <a:endParaRPr sz="24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6258" indent="-457223">
              <a:spcBef>
                <a:spcPts val="370"/>
              </a:spcBef>
              <a:buFont typeface="Wingdings" panose="05000000000000000000" pitchFamily="2" charset="2"/>
              <a:buChar char="ü"/>
            </a:pPr>
            <a:r>
              <a:rPr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Preencha</a:t>
            </a:r>
            <a:r>
              <a:rPr sz="2400" spc="-23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sz="2400" spc="-1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informações</a:t>
            </a:r>
            <a:r>
              <a:rPr sz="2400" spc="-1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solicitadas.</a:t>
            </a:r>
            <a:endParaRPr sz="24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FC aprova resolução que trata da prevenção ao crime de lavagem de dinheiro">
            <a:extLst>
              <a:ext uri="{FF2B5EF4-FFF2-40B4-BE49-F238E27FC236}">
                <a16:creationId xmlns:a16="http://schemas.microsoft.com/office/drawing/2014/main" id="{3F850C61-90BE-E7B0-F5C3-19416B031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9" r="7910" b="-1"/>
          <a:stretch>
            <a:fillRect/>
          </a:stretch>
        </p:blipFill>
        <p:spPr bwMode="auto">
          <a:xfrm>
            <a:off x="-4881" y="2340244"/>
            <a:ext cx="5169019" cy="336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801FD96-623E-904D-DD46-E5485D66486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4468" y="366136"/>
            <a:ext cx="10515600" cy="949325"/>
          </a:xfrm>
        </p:spPr>
        <p:txBody>
          <a:bodyPr/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1C50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PAPEL DO CONTADOR PLD/FTP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BF666FA-EB68-0FAA-06BB-127F60616EE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164138" y="1431870"/>
            <a:ext cx="7027862" cy="2616200"/>
          </a:xfrm>
          <a:noFill/>
          <a:ln>
            <a:solidFill>
              <a:srgbClr val="1C5085"/>
            </a:solidFill>
          </a:ln>
        </p:spPr>
        <p:txBody>
          <a:bodyPr>
            <a:normAutofit/>
          </a:bodyPr>
          <a:lstStyle/>
          <a:p>
            <a:pPr marL="152396" indent="0">
              <a:lnSpc>
                <a:spcPct val="110000"/>
              </a:lnSpc>
              <a:buNone/>
            </a:pPr>
            <a:r>
              <a:rPr lang="es-ES_tradnl" b="1" dirty="0">
                <a:solidFill>
                  <a:srgbClr val="1C50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 I</a:t>
            </a:r>
          </a:p>
          <a:p>
            <a:pPr marL="152396" indent="0">
              <a:lnSpc>
                <a:spcPct val="110000"/>
              </a:lnSpc>
              <a:buNone/>
            </a:pPr>
            <a:r>
              <a:rPr lang="es-ES_tradnl" u="sng" dirty="0">
                <a:solidFill>
                  <a:srgbClr val="1C50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PLD/FTP</a:t>
            </a:r>
          </a:p>
          <a:p>
            <a:pPr marL="152396" indent="0">
              <a:lnSpc>
                <a:spcPct val="110000"/>
              </a:lnSpc>
              <a:buNone/>
            </a:pPr>
            <a:r>
              <a:rPr lang="es-ES_tradnl" sz="2600" dirty="0" err="1">
                <a:solidFill>
                  <a:srgbClr val="1C50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Prevenção</a:t>
            </a:r>
            <a:r>
              <a:rPr lang="es-ES_tradnl" sz="2600" dirty="0">
                <a:solidFill>
                  <a:srgbClr val="1C50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600" dirty="0" err="1">
                <a:solidFill>
                  <a:srgbClr val="1C50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s-ES_tradnl" sz="2600" dirty="0">
                <a:solidFill>
                  <a:srgbClr val="1C50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600" dirty="0" err="1">
                <a:solidFill>
                  <a:srgbClr val="1C50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lavagem</a:t>
            </a:r>
            <a:r>
              <a:rPr lang="es-ES_tradnl" sz="2600" dirty="0">
                <a:solidFill>
                  <a:srgbClr val="1C50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_tradnl" sz="2600" dirty="0" err="1">
                <a:solidFill>
                  <a:srgbClr val="1C50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dinheiro</a:t>
            </a:r>
            <a:r>
              <a:rPr lang="es-ES_tradnl" sz="2600" dirty="0">
                <a:solidFill>
                  <a:srgbClr val="1C50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sz="2600" dirty="0" err="1">
                <a:solidFill>
                  <a:srgbClr val="1C50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financiamento</a:t>
            </a:r>
            <a:r>
              <a:rPr lang="es-ES_tradnl" sz="2600" dirty="0">
                <a:solidFill>
                  <a:srgbClr val="1C50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600" dirty="0" err="1">
                <a:solidFill>
                  <a:srgbClr val="1C50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s-ES_tradnl" sz="2600" dirty="0">
                <a:solidFill>
                  <a:srgbClr val="1C50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terrorismo e </a:t>
            </a:r>
            <a:r>
              <a:rPr lang="es-ES_tradnl" sz="2600" dirty="0" err="1">
                <a:solidFill>
                  <a:srgbClr val="1C50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proliferação</a:t>
            </a:r>
            <a:r>
              <a:rPr lang="es-ES_tradnl" sz="2600" dirty="0">
                <a:solidFill>
                  <a:srgbClr val="1C50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armas de </a:t>
            </a:r>
            <a:r>
              <a:rPr lang="es-ES_tradnl" sz="2600" dirty="0" err="1">
                <a:solidFill>
                  <a:srgbClr val="1C50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destruição</a:t>
            </a:r>
            <a:r>
              <a:rPr lang="es-ES_tradnl" sz="2600" dirty="0">
                <a:solidFill>
                  <a:srgbClr val="1C50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</a:t>
            </a:r>
            <a:r>
              <a:rPr lang="es-ES_tradnl" sz="2600" dirty="0" err="1">
                <a:solidFill>
                  <a:srgbClr val="1C50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endParaRPr lang="es-ES_tradnl" sz="2600" dirty="0">
              <a:solidFill>
                <a:srgbClr val="1C50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E02FD29-BD88-8C2A-B505-8EEF9B26CE1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164138" y="4168720"/>
            <a:ext cx="7027862" cy="2616200"/>
          </a:xfrm>
          <a:noFill/>
          <a:ln>
            <a:solidFill>
              <a:srgbClr val="1C5085"/>
            </a:solidFill>
          </a:ln>
        </p:spPr>
        <p:txBody>
          <a:bodyPr/>
          <a:lstStyle/>
          <a:p>
            <a:pPr marL="152396" indent="0">
              <a:lnSpc>
                <a:spcPct val="100000"/>
              </a:lnSpc>
              <a:buNone/>
            </a:pPr>
            <a:r>
              <a:rPr lang="es-ES_tradnl" b="1" dirty="0">
                <a:solidFill>
                  <a:srgbClr val="1C50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 II</a:t>
            </a:r>
          </a:p>
          <a:p>
            <a:pPr marL="152396" indent="0">
              <a:lnSpc>
                <a:spcPct val="100000"/>
              </a:lnSpc>
              <a:buNone/>
            </a:pPr>
            <a:r>
              <a:rPr lang="es-ES_tradnl" sz="2400" u="sng" dirty="0">
                <a:solidFill>
                  <a:srgbClr val="1C50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COMUNICAÇÕES AO COAF</a:t>
            </a:r>
          </a:p>
          <a:p>
            <a:pPr>
              <a:lnSpc>
                <a:spcPct val="100000"/>
              </a:lnSpc>
            </a:pPr>
            <a:r>
              <a:rPr lang="es-ES_tradnl" sz="2400" dirty="0">
                <a:solidFill>
                  <a:srgbClr val="1C50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</a:t>
            </a:r>
          </a:p>
          <a:p>
            <a:pPr>
              <a:lnSpc>
                <a:spcPct val="100000"/>
              </a:lnSpc>
            </a:pPr>
            <a:r>
              <a:rPr lang="es-ES_tradnl" sz="2400" dirty="0">
                <a:solidFill>
                  <a:srgbClr val="1C50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</a:t>
            </a:r>
          </a:p>
          <a:p>
            <a:pPr>
              <a:lnSpc>
                <a:spcPct val="100000"/>
              </a:lnSpc>
            </a:pPr>
            <a:r>
              <a:rPr lang="es-ES_tradnl" sz="2400" dirty="0">
                <a:solidFill>
                  <a:srgbClr val="1C50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OCORRÊNCIA</a:t>
            </a:r>
          </a:p>
        </p:txBody>
      </p:sp>
    </p:spTree>
    <p:extLst>
      <p:ext uri="{BB962C8B-B14F-4D97-AF65-F5344CB8AC3E}">
        <p14:creationId xmlns:p14="http://schemas.microsoft.com/office/powerpoint/2010/main" val="3080947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081CB7-3696-9CD4-25CB-58C4DD9AB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VISO IMPORTANTE: ENVIO DE DOCUMENTOS PARA O SINDIMETAL/PR - ATENÇÃO AOS  CUIDADOS NECESSÁRIOS, NOS TERMOS DA LGPD - Sindimetal">
            <a:extLst>
              <a:ext uri="{FF2B5EF4-FFF2-40B4-BE49-F238E27FC236}">
                <a16:creationId xmlns:a16="http://schemas.microsoft.com/office/drawing/2014/main" id="{92132C39-9473-AD47-7145-9B65C6A81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138" y="0"/>
            <a:ext cx="5552162" cy="274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ANBIMA na Prática - Comunicação ao COAF">
            <a:extLst>
              <a:ext uri="{FF2B5EF4-FFF2-40B4-BE49-F238E27FC236}">
                <a16:creationId xmlns:a16="http://schemas.microsoft.com/office/drawing/2014/main" id="{883C7FA3-6210-C399-3C94-F4641E807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11231" cy="225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C937F63-7982-9353-F9A7-AB174430951B}"/>
              </a:ext>
            </a:extLst>
          </p:cNvPr>
          <p:cNvSpPr txBox="1"/>
          <p:nvPr/>
        </p:nvSpPr>
        <p:spPr>
          <a:xfrm>
            <a:off x="615950" y="2893524"/>
            <a:ext cx="11156950" cy="341632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715963" indent="-715963">
              <a:buFont typeface="Fonte do Sistema Regular"/>
              <a:buChar char="✅"/>
            </a:pPr>
            <a:r>
              <a:rPr lang="pt-BR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Declarações de boa-fé não acarretarão responsabilidade civil ou administrativa.</a:t>
            </a:r>
            <a:r>
              <a:rPr lang="pt-BR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15963" indent="-715963">
              <a:buFont typeface="Fonte do Sistema Regular"/>
              <a:buChar char="✅"/>
            </a:pPr>
            <a:endParaRPr lang="pt-BR" sz="24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5963" indent="-715963">
              <a:buFont typeface="Fonte do Sistema Regular"/>
              <a:buChar char="✅"/>
            </a:pPr>
            <a:r>
              <a:rPr lang="pt-BR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declarações são protegidas por sigilo.</a:t>
            </a:r>
            <a:r>
              <a:rPr lang="pt-BR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15963" indent="-715963">
              <a:buFont typeface="Fonte do Sistema Regular"/>
              <a:buChar char="✅"/>
            </a:pPr>
            <a:endParaRPr lang="pt-BR" sz="24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5963" indent="-715963">
              <a:buFont typeface="Fonte do Sistema Regular"/>
              <a:buChar char="✅"/>
            </a:pPr>
            <a:r>
              <a:rPr lang="pt-BR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cliente </a:t>
            </a:r>
            <a:r>
              <a:rPr lang="pt-BR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pt-BR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deve ser informado sobre a comunicação de ocorrência</a:t>
            </a:r>
          </a:p>
          <a:p>
            <a:pPr marL="715963" indent="-715963">
              <a:buFont typeface="Fonte do Sistema Regular"/>
              <a:buChar char="✅"/>
            </a:pPr>
            <a:endParaRPr lang="pt-BR" sz="24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5963" indent="-715963">
              <a:buFont typeface="Fonte do Sistema Regular"/>
              <a:buChar char="✅"/>
            </a:pPr>
            <a:r>
              <a:rPr lang="pt-BR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profissional contábil </a:t>
            </a:r>
            <a:r>
              <a:rPr lang="pt-BR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pt-BR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 que investigar ou confirmar uma operação suspeita</a:t>
            </a:r>
          </a:p>
        </p:txBody>
      </p:sp>
      <p:pic>
        <p:nvPicPr>
          <p:cNvPr id="6150" name="Picture 6" descr="ANBIMA na Prática - Comunicação ao COAF">
            <a:extLst>
              <a:ext uri="{FF2B5EF4-FFF2-40B4-BE49-F238E27FC236}">
                <a16:creationId xmlns:a16="http://schemas.microsoft.com/office/drawing/2014/main" id="{1E47C739-FF4D-BDF2-11E0-98D9BF9B9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6067" y="817669"/>
            <a:ext cx="786805" cy="44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2362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9575E4F2-7A1C-4BB3-32B9-39FE23475E4A}"/>
              </a:ext>
            </a:extLst>
          </p:cNvPr>
          <p:cNvSpPr txBox="1">
            <a:spLocks/>
          </p:cNvSpPr>
          <p:nvPr/>
        </p:nvSpPr>
        <p:spPr>
          <a:xfrm>
            <a:off x="476250" y="1511300"/>
            <a:ext cx="11239499" cy="3835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2607" indent="-342900">
              <a:lnSpc>
                <a:spcPts val="3480"/>
              </a:lnSpc>
              <a:spcBef>
                <a:spcPts val="600"/>
              </a:spcBef>
              <a:buSzPct val="100000"/>
              <a:buFont typeface="Fonte do Sistema Regular"/>
              <a:buChar char="👍"/>
            </a:pPr>
            <a:r>
              <a:rPr lang="pt-BR" sz="2200" i="1" u="sng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Barlow"/>
              </a:rPr>
              <a:t>DEVE CONTER:</a:t>
            </a:r>
          </a:p>
          <a:p>
            <a:pPr marL="139707" indent="0">
              <a:lnSpc>
                <a:spcPts val="3480"/>
              </a:lnSpc>
              <a:spcBef>
                <a:spcPts val="600"/>
              </a:spcBef>
              <a:buSzPts val="1400"/>
              <a:buNone/>
            </a:pPr>
            <a:r>
              <a:rPr lang="pt-BR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Barlow"/>
              </a:rPr>
              <a:t>O </a:t>
            </a:r>
            <a:r>
              <a:rPr lang="pt-BR" sz="2200" b="1" u="sng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Barlow"/>
              </a:rPr>
              <a:t>que</a:t>
            </a:r>
            <a:r>
              <a:rPr lang="pt-BR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Barlow"/>
              </a:rPr>
              <a:t> foi feito com </a:t>
            </a:r>
            <a:r>
              <a:rPr lang="pt-BR" sz="2200" b="1" u="sng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Barlow"/>
              </a:rPr>
              <a:t>quem </a:t>
            </a:r>
            <a:r>
              <a:rPr lang="pt-BR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Barlow"/>
              </a:rPr>
              <a:t>e </a:t>
            </a:r>
            <a:r>
              <a:rPr lang="pt-BR" sz="2200" b="1" u="sng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Barlow"/>
              </a:rPr>
              <a:t>por que isso pareceu estranho</a:t>
            </a:r>
            <a:r>
              <a:rPr lang="pt-BR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Barlow"/>
              </a:rPr>
              <a:t> ao contador ou à organização contábil responsável pela comunicação sob a </a:t>
            </a:r>
            <a:r>
              <a:rPr lang="pt-BR" sz="2200" b="1" u="sng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Barlow"/>
              </a:rPr>
              <a:t>perspectiva do seu conhecimento</a:t>
            </a:r>
            <a:r>
              <a:rPr lang="pt-BR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Barlow"/>
              </a:rPr>
              <a:t> contábil e da sua específica atuação no segmento</a:t>
            </a:r>
          </a:p>
          <a:p>
            <a:pPr marL="139707" indent="0">
              <a:lnSpc>
                <a:spcPts val="3480"/>
              </a:lnSpc>
              <a:spcBef>
                <a:spcPts val="600"/>
              </a:spcBef>
              <a:buSzPts val="1400"/>
              <a:buNone/>
            </a:pPr>
            <a:endParaRPr lang="pt-BR" sz="22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Barlow"/>
            </a:endParaRPr>
          </a:p>
          <a:p>
            <a:pPr marL="482607" indent="-342900">
              <a:lnSpc>
                <a:spcPts val="3480"/>
              </a:lnSpc>
              <a:spcBef>
                <a:spcPts val="600"/>
              </a:spcBef>
              <a:buSzPct val="100000"/>
              <a:buFont typeface="Fonte do Sistema Regular"/>
              <a:buChar char="👎"/>
            </a:pPr>
            <a:r>
              <a:rPr lang="pt-BR" sz="2200" i="1" u="sng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Barlow"/>
              </a:rPr>
              <a:t>NÃO DEVE CONTER:</a:t>
            </a:r>
          </a:p>
          <a:p>
            <a:pPr marL="139707" indent="0">
              <a:lnSpc>
                <a:spcPts val="3480"/>
              </a:lnSpc>
              <a:spcBef>
                <a:spcPts val="600"/>
              </a:spcBef>
              <a:buSzPts val="1400"/>
              <a:buNone/>
            </a:pPr>
            <a:r>
              <a:rPr lang="pt-BR" sz="2200" b="1" u="sng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Barlow"/>
              </a:rPr>
              <a:t>O que as autoridades já sabem</a:t>
            </a:r>
            <a:r>
              <a:rPr lang="pt-BR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Barlow"/>
              </a:rPr>
              <a:t> (mera redação de normas, p. ex.), </a:t>
            </a:r>
            <a:r>
              <a:rPr lang="pt-BR" sz="2200" b="1" u="sng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Barlow"/>
              </a:rPr>
              <a:t>indicação do que não ocorreu</a:t>
            </a:r>
            <a:r>
              <a:rPr lang="pt-BR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Barlow"/>
              </a:rPr>
              <a:t> (p. ex.: não foram detectados sinais de algo) e </a:t>
            </a:r>
            <a:r>
              <a:rPr lang="pt-BR" sz="2200" b="1" u="sng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Barlow"/>
              </a:rPr>
              <a:t>elementos obscuros </a:t>
            </a:r>
            <a:r>
              <a:rPr lang="pt-BR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Barlow"/>
              </a:rPr>
              <a:t>para não especialistas sem correlata explicação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D5EC327-B3DE-135C-AB53-A07AC3FC67D8}"/>
              </a:ext>
            </a:extLst>
          </p:cNvPr>
          <p:cNvSpPr txBox="1">
            <a:spLocks/>
          </p:cNvSpPr>
          <p:nvPr/>
        </p:nvSpPr>
        <p:spPr>
          <a:xfrm>
            <a:off x="1201105" y="381347"/>
            <a:ext cx="9027791" cy="4822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 adequada comunicação ao Coaf...</a:t>
            </a:r>
          </a:p>
        </p:txBody>
      </p:sp>
      <p:pic>
        <p:nvPicPr>
          <p:cNvPr id="6" name="Imagem 5" descr="Logo-CFC.png">
            <a:extLst>
              <a:ext uri="{FF2B5EF4-FFF2-40B4-BE49-F238E27FC236}">
                <a16:creationId xmlns:a16="http://schemas.microsoft.com/office/drawing/2014/main" id="{654AF019-DC9A-C340-F53D-D4C57F3B029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40888" y="6296569"/>
            <a:ext cx="1451112" cy="56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266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úvidas">
            <a:extLst>
              <a:ext uri="{FF2B5EF4-FFF2-40B4-BE49-F238E27FC236}">
                <a16:creationId xmlns:a16="http://schemas.microsoft.com/office/drawing/2014/main" id="{47835CA5-0BDD-BC28-FACB-226651778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1792287"/>
            <a:ext cx="5080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994474" y="889391"/>
            <a:ext cx="10515600" cy="995978"/>
          </a:xfrm>
          <a:prstGeom prst="rect">
            <a:avLst/>
          </a:prstGeom>
        </p:spPr>
        <p:txBody>
          <a:bodyPr vert="horz" wrap="square" lIns="0" tIns="7620" rIns="0" bIns="0" rtlCol="0" anchor="ctr">
            <a:spAutoFit/>
          </a:bodyPr>
          <a:lstStyle/>
          <a:p>
            <a:pPr marL="990650" marR="3387" indent="-982606" algn="ctr">
              <a:lnSpc>
                <a:spcPct val="116199"/>
              </a:lnSpc>
              <a:spcBef>
                <a:spcPts val="60"/>
              </a:spcBef>
            </a:pPr>
            <a:r>
              <a:rPr sz="5834" spc="70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cs typeface="Tahoma"/>
              </a:rPr>
              <a:t>PERGUNTAS</a:t>
            </a:r>
            <a:r>
              <a:rPr lang="pt-BR" sz="5834" spc="70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cs typeface="Tahoma"/>
              </a:rPr>
              <a:t> RECORRENTES</a:t>
            </a:r>
            <a:endParaRPr sz="5834" dirty="0">
              <a:solidFill>
                <a:schemeClr val="tx2">
                  <a:lumMod val="90000"/>
                  <a:lumOff val="10000"/>
                </a:schemeClr>
              </a:solidFill>
              <a:latin typeface="+mj-lt"/>
              <a:cs typeface="Tahom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920351" y="2259325"/>
            <a:ext cx="5924943" cy="3817626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467" marR="3387" algn="just">
              <a:lnSpc>
                <a:spcPct val="150000"/>
              </a:lnSpc>
              <a:spcBef>
                <a:spcPts val="63"/>
              </a:spcBef>
            </a:pPr>
            <a:r>
              <a:rPr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Sim,</a:t>
            </a:r>
            <a:r>
              <a:rPr sz="2400" spc="-6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sz="2400" spc="-63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2400" spc="-63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u="sng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responsável</a:t>
            </a:r>
            <a:r>
              <a:rPr sz="2400" u="sng" spc="-63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u="sng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técnico</a:t>
            </a:r>
            <a:r>
              <a:rPr sz="2400" u="sng" spc="-63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pelos</a:t>
            </a:r>
            <a:r>
              <a:rPr sz="2400" spc="-63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serviços</a:t>
            </a:r>
            <a:r>
              <a:rPr sz="2400" spc="-63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7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contábeis</a:t>
            </a:r>
            <a:r>
              <a:rPr lang="pt-BR" sz="2400" spc="-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deve comunicar operações suspeitas, transações em espécie e, até 31 de janeiro de cada ano, </a:t>
            </a:r>
            <a:r>
              <a:rPr lang="pt-BR" sz="2400" spc="-7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</a:t>
            </a:r>
            <a:r>
              <a:rPr sz="2400" spc="-83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declarar</a:t>
            </a:r>
            <a:r>
              <a:rPr sz="2400" spc="-83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spc="-13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</a:t>
            </a:r>
            <a:r>
              <a:rPr lang="pt-BR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ocorrência </a:t>
            </a:r>
            <a:r>
              <a:rPr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400" spc="-83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operações</a:t>
            </a:r>
            <a:r>
              <a:rPr sz="2400" spc="-83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suspeitas</a:t>
            </a:r>
            <a:r>
              <a:rPr lang="pt-BR" sz="2400" spc="-83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sz="2400" spc="-76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sz="2400" spc="-76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</a:t>
            </a:r>
            <a:r>
              <a:rPr lang="pt-BR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sz="2400" spc="-76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nenhuma</a:t>
            </a:r>
            <a:r>
              <a:rPr sz="2400" spc="-76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</a:t>
            </a:r>
            <a:r>
              <a:rPr sz="2400" spc="-76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400" spc="-76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período.</a:t>
            </a:r>
            <a:endParaRPr sz="24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6066" y="313812"/>
            <a:ext cx="10910806" cy="146478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3387" algn="just">
              <a:lnSpc>
                <a:spcPct val="115599"/>
              </a:lnSpc>
              <a:spcBef>
                <a:spcPts val="67"/>
              </a:spcBef>
            </a:pPr>
            <a:r>
              <a:rPr lang="pt-BR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</a:t>
            </a:r>
            <a:r>
              <a:rPr lang="pt-BR" sz="2800" b="1" spc="-1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contador</a:t>
            </a:r>
            <a:r>
              <a:rPr lang="pt-BR" sz="2800" b="1" spc="-1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spc="-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empregado</a:t>
            </a:r>
            <a:r>
              <a:rPr lang="pt-BR" sz="2800" b="1" spc="-9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pt-BR" sz="2800" b="1" spc="-1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empresa</a:t>
            </a:r>
            <a:r>
              <a:rPr lang="pt-BR" sz="2800" b="1" spc="-1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privada</a:t>
            </a:r>
            <a:r>
              <a:rPr lang="pt-BR" sz="2800" b="1" spc="-9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spc="-1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</a:t>
            </a:r>
            <a:r>
              <a:rPr lang="pt-BR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órgão</a:t>
            </a:r>
            <a:r>
              <a:rPr lang="pt-BR" sz="2800" b="1" spc="-93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 (</a:t>
            </a:r>
            <a:r>
              <a:rPr lang="pt-BR" sz="280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servidor, empregado, funcionário</a:t>
            </a:r>
            <a:r>
              <a:rPr lang="pt-BR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t-BR" sz="2800" b="1" spc="-9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precisa</a:t>
            </a:r>
            <a:r>
              <a:rPr lang="pt-BR" sz="2800" b="1" spc="-9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cumprir</a:t>
            </a:r>
            <a:r>
              <a:rPr lang="pt-BR" sz="2800" b="1" spc="-9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800" b="1" spc="-9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Resolução</a:t>
            </a:r>
            <a:r>
              <a:rPr lang="pt-BR" sz="2800" b="1" spc="-93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CFC</a:t>
            </a:r>
            <a:r>
              <a:rPr lang="pt-BR" sz="2800" b="1" spc="-9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spc="-1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nº </a:t>
            </a:r>
            <a:r>
              <a:rPr lang="pt-BR" sz="2800" b="1" spc="-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1.721/2024?</a:t>
            </a:r>
            <a:endParaRPr lang="pt-BR" sz="28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O que é Vínculo empregatício? Conheça os tipos e características.">
            <a:extLst>
              <a:ext uri="{FF2B5EF4-FFF2-40B4-BE49-F238E27FC236}">
                <a16:creationId xmlns:a16="http://schemas.microsoft.com/office/drawing/2014/main" id="{362BCB32-D563-7676-654B-2866E85C3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8500"/>
            <a:ext cx="5661469" cy="352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 descr="Logo-CFC.png">
            <a:extLst>
              <a:ext uri="{FF2B5EF4-FFF2-40B4-BE49-F238E27FC236}">
                <a16:creationId xmlns:a16="http://schemas.microsoft.com/office/drawing/2014/main" id="{F445AAB0-A037-BF00-959B-2150EFBB4E9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40888" y="6296569"/>
            <a:ext cx="1451112" cy="56143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329865" y="1929886"/>
            <a:ext cx="5994735" cy="3830109"/>
          </a:xfrm>
          <a:prstGeom prst="rect">
            <a:avLst/>
          </a:prstGeom>
          <a:ln>
            <a:noFill/>
          </a:ln>
        </p:spPr>
        <p:txBody>
          <a:bodyPr vert="horz" wrap="square" lIns="0" tIns="8467" rIns="0" bIns="0" rtlCol="0">
            <a:spAutoFit/>
          </a:bodyPr>
          <a:lstStyle/>
          <a:p>
            <a:pPr marL="539750" marR="6774" indent="-531813">
              <a:spcBef>
                <a:spcPts val="67"/>
              </a:spcBef>
              <a:buSzPct val="110000"/>
              <a:buFont typeface="Fonte do Sistema Regular"/>
              <a:buChar char="✍️"/>
            </a:pPr>
            <a:r>
              <a:rPr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Profissional</a:t>
            </a:r>
            <a:r>
              <a:rPr sz="2400" spc="-6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sz="2400" spc="-6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assume</a:t>
            </a:r>
            <a:r>
              <a:rPr sz="2400" spc="-5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formalmente </a:t>
            </a:r>
            <a:r>
              <a:rPr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400" spc="-6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responsabilidade </a:t>
            </a:r>
            <a:r>
              <a:rPr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técnica</a:t>
            </a:r>
            <a:r>
              <a:rPr sz="2400" spc="-63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pelas</a:t>
            </a:r>
            <a:r>
              <a:rPr sz="2400" spc="-63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informações</a:t>
            </a:r>
            <a:r>
              <a:rPr sz="2400" spc="-63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contábeis</a:t>
            </a:r>
            <a:r>
              <a:rPr sz="2400" spc="-63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400" spc="-63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sz="2400" spc="-63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7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entidade</a:t>
            </a:r>
            <a:r>
              <a:rPr lang="pt-BR" sz="2400" spc="-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sz="24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9750" marR="3387" indent="-531813" algn="just">
              <a:spcBef>
                <a:spcPts val="203"/>
              </a:spcBef>
              <a:buSzPct val="110000"/>
              <a:buFont typeface="Fonte do Sistema Regular"/>
              <a:buChar char="✍️"/>
            </a:pPr>
            <a:endParaRPr lang="pt-BR" sz="24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9750" marR="3387" indent="-531813" algn="just">
              <a:spcBef>
                <a:spcPts val="203"/>
              </a:spcBef>
              <a:buSzPct val="110000"/>
              <a:buFont typeface="Fonte do Sistema Regular"/>
              <a:buChar char="✍️"/>
            </a:pPr>
            <a:r>
              <a:rPr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Assina</a:t>
            </a:r>
            <a:r>
              <a:rPr sz="2400" spc="-7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400" spc="-6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escrituração</a:t>
            </a:r>
            <a:r>
              <a:rPr sz="2400" spc="-7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contábil,</a:t>
            </a:r>
            <a:r>
              <a:rPr sz="2400" spc="-6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</a:t>
            </a:r>
            <a:r>
              <a:rPr sz="2400" spc="-7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e/ou</a:t>
            </a:r>
            <a:r>
              <a:rPr sz="2400" spc="-6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7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demonstrações</a:t>
            </a:r>
            <a:r>
              <a:rPr sz="2400" spc="-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7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contábeis</a:t>
            </a:r>
            <a:r>
              <a:rPr lang="pt-BR" sz="2400" spc="-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sz="24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9750" indent="-531813" algn="just">
              <a:spcBef>
                <a:spcPts val="293"/>
              </a:spcBef>
              <a:buSzPct val="110000"/>
              <a:buFont typeface="Fonte do Sistema Regular"/>
              <a:buChar char="✍️"/>
            </a:pPr>
            <a:endParaRPr lang="pt-BR" sz="24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9750" indent="-531813">
              <a:spcBef>
                <a:spcPts val="293"/>
              </a:spcBef>
              <a:buSzPct val="110000"/>
              <a:buFont typeface="Fonte do Sistema Regular"/>
              <a:buChar char="✍️"/>
            </a:pPr>
            <a:r>
              <a:rPr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Garante</a:t>
            </a:r>
            <a:r>
              <a:rPr sz="24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conformidade</a:t>
            </a:r>
            <a:r>
              <a:rPr sz="24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r>
              <a:rPr sz="24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leis</a:t>
            </a:r>
            <a:r>
              <a:rPr sz="24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4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normas.</a:t>
            </a:r>
            <a:endParaRPr sz="24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 idx="4294967295"/>
          </p:nvPr>
        </p:nvSpPr>
        <p:spPr>
          <a:xfrm>
            <a:off x="1281364" y="862794"/>
            <a:ext cx="10515600" cy="503237"/>
          </a:xfrm>
          <a:prstGeom prst="rect">
            <a:avLst/>
          </a:prstGeom>
        </p:spPr>
        <p:txBody>
          <a:bodyPr vert="horz" wrap="square" lIns="0" tIns="10160" rIns="0" bIns="0" rtlCol="0" anchor="ctr">
            <a:spAutoFit/>
          </a:bodyPr>
          <a:lstStyle/>
          <a:p>
            <a:pPr marL="8467">
              <a:lnSpc>
                <a:spcPct val="100000"/>
              </a:lnSpc>
              <a:spcBef>
                <a:spcPts val="80"/>
              </a:spcBef>
            </a:pPr>
            <a:r>
              <a:rPr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3200" b="1" spc="-13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sz="3200" b="1" spc="-1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sz="3200" b="1" spc="-1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</a:t>
            </a:r>
            <a:r>
              <a:rPr sz="3200" b="1" spc="-1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RESPONSÁVEL</a:t>
            </a:r>
            <a:r>
              <a:rPr sz="3200" b="1" spc="-1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TÉCNICO</a:t>
            </a:r>
            <a:r>
              <a:rPr sz="3200" b="1" spc="-1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(RT)?</a:t>
            </a:r>
            <a:endParaRPr sz="3200" b="1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imagen">
            <a:extLst>
              <a:ext uri="{FF2B5EF4-FFF2-40B4-BE49-F238E27FC236}">
                <a16:creationId xmlns:a16="http://schemas.microsoft.com/office/drawing/2014/main" id="{93D0A43F-26DD-D0B8-B899-EE4BD04852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26" r="14370" b="725"/>
          <a:stretch>
            <a:fillRect/>
          </a:stretch>
        </p:blipFill>
        <p:spPr bwMode="auto">
          <a:xfrm>
            <a:off x="6539164" y="1973181"/>
            <a:ext cx="5631078" cy="341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594889" y="2218043"/>
            <a:ext cx="6214820" cy="3534301"/>
          </a:xfrm>
          <a:prstGeom prst="rect">
            <a:avLst/>
          </a:prstGeom>
          <a:ln>
            <a:solidFill>
              <a:srgbClr val="1C5085"/>
            </a:solidFill>
          </a:ln>
        </p:spPr>
        <p:txBody>
          <a:bodyPr vert="horz" wrap="square" lIns="0" tIns="10160" rIns="0" bIns="0" rtlCol="0">
            <a:spAutoFit/>
          </a:bodyPr>
          <a:lstStyle/>
          <a:p>
            <a:pPr marL="8467">
              <a:spcBef>
                <a:spcPts val="80"/>
              </a:spcBef>
            </a:pPr>
            <a:r>
              <a:rPr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Sim,</a:t>
            </a:r>
            <a:r>
              <a:rPr sz="2800" spc="-2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devem</a:t>
            </a:r>
            <a:r>
              <a:rPr sz="2800" spc="-1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spc="-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fazer</a:t>
            </a:r>
            <a:r>
              <a:rPr sz="2800" spc="-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BR" sz="2800" spc="-7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67">
              <a:spcBef>
                <a:spcPts val="80"/>
              </a:spcBef>
            </a:pPr>
            <a:endParaRPr sz="28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4988" indent="-352425">
              <a:buFont typeface="Wingdings" pitchFamily="2" charset="2"/>
              <a:buChar char="ü"/>
            </a:pPr>
            <a:r>
              <a:rPr lang="pt-BR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8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eclaração</a:t>
            </a:r>
            <a:r>
              <a:rPr sz="2800" spc="-23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800" spc="-13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sz="2800" spc="-1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Ocorrência</a:t>
            </a:r>
            <a:r>
              <a:rPr sz="2800" spc="-13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sz="2800" spc="-13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CFC</a:t>
            </a:r>
            <a:endParaRPr lang="pt-BR" sz="2800" spc="-13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4988" indent="-352425">
              <a:buFont typeface="Wingdings" pitchFamily="2" charset="2"/>
              <a:buChar char="ü"/>
            </a:pPr>
            <a:endParaRPr sz="28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4988" indent="-352425">
              <a:spcBef>
                <a:spcPts val="540"/>
              </a:spcBef>
              <a:buFont typeface="Wingdings" pitchFamily="2" charset="2"/>
              <a:buChar char="ü"/>
            </a:pPr>
            <a:r>
              <a:rPr lang="pt-BR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Comunicações</a:t>
            </a:r>
            <a:r>
              <a:rPr sz="2800" spc="-23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800" spc="-1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operações</a:t>
            </a:r>
            <a:r>
              <a:rPr sz="2800" spc="-1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spc="-1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suspeitas ou em espécie </a:t>
            </a:r>
            <a:r>
              <a:rPr sz="28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sz="2800" spc="-1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COAF,</a:t>
            </a:r>
            <a:r>
              <a:rPr sz="2800" spc="-1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</a:t>
            </a:r>
            <a:r>
              <a:rPr sz="2800" spc="-13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7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aplicável</a:t>
            </a:r>
            <a:endParaRPr sz="28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 idx="4294967295"/>
          </p:nvPr>
        </p:nvSpPr>
        <p:spPr>
          <a:xfrm>
            <a:off x="1259560" y="456985"/>
            <a:ext cx="9010650" cy="1246188"/>
          </a:xfrm>
          <a:prstGeom prst="rect">
            <a:avLst/>
          </a:prstGeom>
        </p:spPr>
        <p:txBody>
          <a:bodyPr vert="horz" wrap="square" lIns="0" tIns="8043" rIns="0" bIns="0" rtlCol="0" anchor="ctr">
            <a:spAutoFit/>
          </a:bodyPr>
          <a:lstStyle/>
          <a:p>
            <a:pPr marL="8467" marR="3387" algn="ctr">
              <a:lnSpc>
                <a:spcPct val="116500"/>
              </a:lnSpc>
              <a:spcBef>
                <a:spcPts val="63"/>
              </a:spcBef>
            </a:pPr>
            <a:r>
              <a:rPr lang="pt-BR" sz="3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Organizações</a:t>
            </a:r>
            <a:r>
              <a:rPr lang="pt-BR" sz="3600" b="1" spc="-23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contábeis</a:t>
            </a:r>
            <a:r>
              <a:rPr lang="pt-BR" sz="3600" b="1" spc="-23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precisam</a:t>
            </a:r>
            <a:r>
              <a:rPr lang="pt-BR" sz="3600" b="1" spc="-2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1" spc="-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cumprir </a:t>
            </a:r>
            <a:r>
              <a:rPr lang="pt-BR" sz="3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3600" b="1" spc="-1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Resolução</a:t>
            </a:r>
            <a:r>
              <a:rPr lang="pt-BR" sz="3600" b="1" spc="-1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CFC</a:t>
            </a:r>
            <a:r>
              <a:rPr sz="3600" b="1" spc="-1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Nº</a:t>
            </a:r>
            <a:r>
              <a:rPr sz="3600" b="1" spc="-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1.721/2024?</a:t>
            </a:r>
            <a:endParaRPr sz="3600" b="1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O que é o CRC?">
            <a:extLst>
              <a:ext uri="{FF2B5EF4-FFF2-40B4-BE49-F238E27FC236}">
                <a16:creationId xmlns:a16="http://schemas.microsoft.com/office/drawing/2014/main" id="{57B5A5AA-E4EB-055E-A896-4F2DD001EF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r="2262" b="20736"/>
          <a:stretch>
            <a:fillRect/>
          </a:stretch>
        </p:blipFill>
        <p:spPr bwMode="auto">
          <a:xfrm>
            <a:off x="0" y="2218043"/>
            <a:ext cx="5463370" cy="36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AVISO IMPORTANTE: se liga no prazo para realizar a Comunicação de Não  Ocorrência - CRECI/ES">
            <a:extLst>
              <a:ext uri="{FF2B5EF4-FFF2-40B4-BE49-F238E27FC236}">
                <a16:creationId xmlns:a16="http://schemas.microsoft.com/office/drawing/2014/main" id="{24EE8F7B-2B05-60F5-AFB5-C1808EF2E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723" y="2154264"/>
            <a:ext cx="6759277" cy="348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8467" marR="3387">
              <a:lnSpc>
                <a:spcPct val="100000"/>
              </a:lnSpc>
            </a:pPr>
            <a:r>
              <a:rPr lang="pt-BR" sz="3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pt-BR" sz="3600" b="1" spc="-13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necessário</a:t>
            </a:r>
            <a:r>
              <a:rPr lang="pt-BR" sz="3600" b="1" spc="-13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fazer</a:t>
            </a:r>
            <a:r>
              <a:rPr lang="pt-BR" sz="3600" b="1" spc="-13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uma </a:t>
            </a:r>
            <a:r>
              <a:rPr lang="pt-BR" sz="3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declaração</a:t>
            </a:r>
            <a:r>
              <a:rPr lang="pt-BR" sz="3600" b="1" spc="-13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pt-BR" sz="3600" b="1" spc="-1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1" spc="-1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</a:t>
            </a:r>
            <a:r>
              <a:rPr lang="pt-BR" sz="3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ocorrência</a:t>
            </a:r>
            <a:r>
              <a:rPr lang="pt-BR" sz="3600" b="1" spc="-23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pt-BR" sz="3600" b="1" spc="-1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</a:t>
            </a:r>
            <a:r>
              <a:rPr lang="pt-BR" sz="3600" b="1" spc="-1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1" spc="-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cliente?</a:t>
            </a:r>
            <a:endParaRPr lang="pt-BR" sz="3600" b="1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0743" y="2360364"/>
            <a:ext cx="5159643" cy="3281860"/>
          </a:xfrm>
          <a:prstGeom prst="rect">
            <a:avLst/>
          </a:prstGeom>
          <a:ln>
            <a:solidFill>
              <a:srgbClr val="1C5085"/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R="3387">
              <a:lnSpc>
                <a:spcPct val="150000"/>
              </a:lnSpc>
              <a:spcBef>
                <a:spcPts val="1000"/>
              </a:spcBef>
            </a:pPr>
            <a:r>
              <a:rPr lang="en-US" sz="28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spc="-33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39750" marR="3387" indent="-539750">
              <a:lnSpc>
                <a:spcPct val="150000"/>
              </a:lnSpc>
              <a:spcBef>
                <a:spcPts val="1000"/>
              </a:spcBef>
              <a:buSzPct val="110000"/>
              <a:buFont typeface="Fonte do Sistema Regular"/>
              <a:buChar char="⚠️"/>
            </a:pP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spc="-33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declaração</a:t>
            </a:r>
            <a:r>
              <a:rPr lang="en-US" sz="2800" spc="-3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US" sz="2800" spc="-33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exclusiva</a:t>
            </a:r>
            <a:r>
              <a:rPr lang="en-US" sz="2800" spc="-3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n-US" sz="2800" spc="-33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profissional</a:t>
            </a:r>
            <a:r>
              <a:rPr lang="en-US" sz="2800" spc="-3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2800" spc="-33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1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en-US" sz="28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organização</a:t>
            </a:r>
            <a:r>
              <a:rPr lang="en-US" sz="2800" spc="-33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contábil</a:t>
            </a: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800" spc="-3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feita</a:t>
            </a:r>
            <a:r>
              <a:rPr lang="en-US" sz="2800" spc="-3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r>
              <a:rPr lang="en-US" sz="2800" spc="-3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CPF</a:t>
            </a:r>
            <a:r>
              <a:rPr lang="en-US" sz="2800" spc="-3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2800" spc="-3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CNPJ.</a:t>
            </a:r>
            <a:endParaRPr lang="en-US" sz="28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01600" y="2305328"/>
            <a:ext cx="5994400" cy="3429978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539750" indent="-531813">
              <a:spcBef>
                <a:spcPts val="520"/>
              </a:spcBef>
              <a:buSzPct val="110000"/>
              <a:buFont typeface="Fonte do Sistema Regular"/>
              <a:buChar char="💵"/>
            </a:pPr>
            <a:r>
              <a:rPr lang="pt-BR" sz="2467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Cartório</a:t>
            </a:r>
            <a:r>
              <a:rPr lang="pt-BR" sz="246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2467" spc="-63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6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</a:t>
            </a:r>
            <a:r>
              <a:rPr lang="pt-BR" sz="2467" spc="-63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6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pt-BR" sz="2467" spc="-63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67" spc="-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COAF.</a:t>
            </a:r>
          </a:p>
          <a:p>
            <a:pPr marL="539750" indent="-531813">
              <a:spcBef>
                <a:spcPts val="520"/>
              </a:spcBef>
              <a:buSzPct val="110000"/>
              <a:buFont typeface="Fonte do Sistema Regular"/>
              <a:buChar char="💵"/>
            </a:pPr>
            <a:endParaRPr lang="pt-BR" sz="2467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9750" indent="-531813">
              <a:spcBef>
                <a:spcPts val="453"/>
              </a:spcBef>
              <a:buSzPct val="110000"/>
              <a:buFont typeface="Fonte do Sistema Regular"/>
              <a:buChar char="💵"/>
            </a:pPr>
            <a:r>
              <a:rPr lang="pt-BR" sz="2467" b="1" spc="-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Agente imobiliário:</a:t>
            </a:r>
            <a:r>
              <a:rPr lang="pt-BR" sz="2467" b="1" spc="-63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6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</a:t>
            </a:r>
            <a:r>
              <a:rPr lang="pt-BR" sz="2467" spc="-63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6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pt-BR" sz="2467" spc="-63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6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COAF</a:t>
            </a:r>
            <a:r>
              <a:rPr lang="pt-BR" sz="2467" spc="-63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6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pt-BR" sz="2467" spc="-63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6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prazo</a:t>
            </a:r>
            <a:r>
              <a:rPr lang="pt-BR" sz="2467" spc="-6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67" spc="-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legal.</a:t>
            </a:r>
          </a:p>
          <a:p>
            <a:pPr marL="539750" indent="-531813">
              <a:spcBef>
                <a:spcPts val="453"/>
              </a:spcBef>
              <a:buSzPct val="110000"/>
              <a:buFont typeface="Fonte do Sistema Regular"/>
              <a:buChar char="💵"/>
            </a:pPr>
            <a:endParaRPr lang="pt-BR" sz="2467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9750" marR="3387" indent="-531813">
              <a:lnSpc>
                <a:spcPct val="115300"/>
              </a:lnSpc>
              <a:buSzPct val="110000"/>
              <a:buFont typeface="Fonte do Sistema Regular"/>
              <a:buChar char="💵"/>
            </a:pPr>
            <a:r>
              <a:rPr lang="pt-BR" sz="2467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Contador</a:t>
            </a:r>
            <a:r>
              <a:rPr lang="pt-BR" sz="2467" b="1" spc="-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2467" b="1" spc="-53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6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</a:t>
            </a:r>
            <a:r>
              <a:rPr lang="pt-BR" sz="2467" spc="-5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6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pt-BR" sz="2467" spc="-6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6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COAF</a:t>
            </a:r>
            <a:r>
              <a:rPr lang="pt-BR" sz="2467" spc="-5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6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pt-BR" sz="2467" spc="-5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6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pt-BR" sz="2467" spc="-5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67" spc="-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responsável </a:t>
            </a:r>
            <a:r>
              <a:rPr lang="pt-BR" sz="246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técnico</a:t>
            </a:r>
            <a:r>
              <a:rPr lang="pt-BR" sz="2467" spc="-3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6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2467" spc="-3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6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tiver</a:t>
            </a:r>
            <a:r>
              <a:rPr lang="pt-BR" sz="2467" spc="-3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6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ciência</a:t>
            </a:r>
            <a:r>
              <a:rPr lang="pt-BR" sz="2467" spc="-3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6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pt-BR" sz="2467" spc="-3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67" spc="-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operação.</a:t>
            </a:r>
            <a:endParaRPr lang="pt-BR" sz="2467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 idx="4294967295"/>
          </p:nvPr>
        </p:nvSpPr>
        <p:spPr>
          <a:xfrm>
            <a:off x="209094" y="380088"/>
            <a:ext cx="10960100" cy="1109898"/>
          </a:xfrm>
          <a:prstGeom prst="rect">
            <a:avLst/>
          </a:prstGeom>
        </p:spPr>
        <p:txBody>
          <a:bodyPr vert="horz" wrap="square" lIns="0" tIns="8043" rIns="0" bIns="0" rtlCol="0" anchor="ctr">
            <a:spAutoFit/>
          </a:bodyPr>
          <a:lstStyle/>
          <a:p>
            <a:pPr marL="8467" marR="3387" algn="ctr">
              <a:lnSpc>
                <a:spcPct val="116599"/>
              </a:lnSpc>
              <a:spcBef>
                <a:spcPts val="63"/>
              </a:spcBef>
            </a:pPr>
            <a:r>
              <a:rPr lang="pt-BR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pt-BR" sz="3200" b="1" spc="-1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</a:t>
            </a:r>
            <a:r>
              <a:rPr lang="pt-BR" sz="3200" b="1" spc="-1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pt-BR" sz="3200" b="1" spc="-1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transação</a:t>
            </a:r>
            <a:r>
              <a:rPr lang="pt-BR" sz="3200" spc="-1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spc="-1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imóvel</a:t>
            </a:r>
            <a:r>
              <a:rPr lang="pt-BR" sz="3200" b="1" spc="-1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r>
              <a:rPr lang="pt-BR" sz="3200" b="1" spc="-1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pagamento</a:t>
            </a:r>
            <a:r>
              <a:rPr lang="pt-BR" sz="3200" b="1" spc="-1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pt-BR" sz="3200" b="1" spc="-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espécie </a:t>
            </a:r>
            <a:r>
              <a:rPr lang="pt-BR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acima</a:t>
            </a:r>
            <a:r>
              <a:rPr lang="pt-BR" sz="3200" b="1" spc="-1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pt-BR" sz="3200" b="1" spc="-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pt-BR" sz="3200" b="1" spc="-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pt-BR" sz="3200" b="1" spc="-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mil,</a:t>
            </a:r>
            <a:r>
              <a:rPr lang="pt-BR" sz="3200" b="1" spc="-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quais</a:t>
            </a:r>
            <a:r>
              <a:rPr lang="pt-BR" sz="3200" b="1" spc="-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</a:t>
            </a:r>
            <a:r>
              <a:rPr lang="pt-BR" sz="3200" b="1" spc="-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pt-BR" sz="3200" b="1" spc="-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obrigações?</a:t>
            </a:r>
            <a:endParaRPr lang="pt-BR" sz="3200" b="1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076951"/>
            <a:ext cx="1531131" cy="781049"/>
          </a:xfrm>
          <a:prstGeom prst="rect">
            <a:avLst/>
          </a:prstGeom>
        </p:spPr>
      </p:pic>
      <p:pic>
        <p:nvPicPr>
          <p:cNvPr id="5122" name="Picture 2" descr="Cerco ao dinheiro: Senado aprova fim do uso de dinheiro em espécie na compra  de imóveis">
            <a:extLst>
              <a:ext uri="{FF2B5EF4-FFF2-40B4-BE49-F238E27FC236}">
                <a16:creationId xmlns:a16="http://schemas.microsoft.com/office/drawing/2014/main" id="{0345CDED-178B-15AB-5436-D920F7441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052" y="2463800"/>
            <a:ext cx="5913948" cy="322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318552" y="2472026"/>
            <a:ext cx="7263348" cy="3697302"/>
          </a:xfrm>
          <a:prstGeom prst="rect">
            <a:avLst/>
          </a:prstGeom>
        </p:spPr>
        <p:txBody>
          <a:bodyPr vert="horz" wrap="none" lIns="0" tIns="8467" rIns="0" bIns="0" rtlCol="0">
            <a:noAutofit/>
          </a:bodyPr>
          <a:lstStyle/>
          <a:p>
            <a:pPr marL="539750" indent="-498475" algn="just">
              <a:spcAft>
                <a:spcPts val="600"/>
              </a:spcAft>
              <a:buFont typeface="Fonte do Sistema Regular"/>
              <a:buChar char="💍"/>
            </a:pPr>
            <a:r>
              <a:rPr lang="pt-BR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Clientes:</a:t>
            </a:r>
            <a:endParaRPr lang="pt-BR" sz="2400" b="1" spc="-1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912" algn="just">
              <a:spcAft>
                <a:spcPts val="600"/>
              </a:spcAft>
            </a:pPr>
            <a:r>
              <a:rPr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Seguem</a:t>
            </a:r>
            <a:r>
              <a:rPr sz="2400" spc="-13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respectivas </a:t>
            </a:r>
            <a:r>
              <a:rPr lang="pt-BR" sz="2400" spc="-13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Resoluções do </a:t>
            </a:r>
            <a:r>
              <a:rPr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COAF</a:t>
            </a:r>
            <a:endParaRPr lang="pt-BR" sz="2400" spc="-7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endParaRPr sz="24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9750" marR="2621411" indent="-531813" algn="just">
              <a:spcAft>
                <a:spcPts val="600"/>
              </a:spcAft>
              <a:buFont typeface="Fonte do Sistema Regular"/>
              <a:buChar char="💍"/>
            </a:pPr>
            <a:r>
              <a:rPr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Contadores:</a:t>
            </a:r>
            <a:r>
              <a:rPr sz="2400" b="1" spc="-1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4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67" marR="2621411">
              <a:spcAft>
                <a:spcPts val="600"/>
              </a:spcAft>
            </a:pPr>
            <a:r>
              <a:rPr lang="pt-BR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Declaram operações</a:t>
            </a:r>
            <a:r>
              <a:rPr lang="pt-BR" sz="2400" spc="-1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acima</a:t>
            </a:r>
            <a:r>
              <a:rPr lang="pt-BR" sz="2400" spc="-1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R$100.000,00</a:t>
            </a:r>
            <a:r>
              <a:rPr lang="pt-BR" sz="2400" spc="-1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pt-BR" sz="2400" spc="-1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467" marR="2621411">
              <a:spcAft>
                <a:spcPts val="600"/>
              </a:spcAft>
            </a:pPr>
            <a:r>
              <a:rPr lang="pt-BR" sz="2400" spc="-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suspeitas, c</a:t>
            </a:r>
            <a:r>
              <a:rPr lang="pt-BR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onforme </a:t>
            </a:r>
            <a:r>
              <a:rPr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Resolução</a:t>
            </a:r>
            <a:r>
              <a:rPr sz="2400" spc="-1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CFC</a:t>
            </a:r>
            <a:r>
              <a:rPr sz="2400" spc="-13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nº</a:t>
            </a:r>
            <a:r>
              <a:rPr sz="2400" spc="-1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1.721/2024 </a:t>
            </a:r>
            <a:endParaRPr lang="pt-BR" sz="2400" spc="-7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omo as marcas de luxo podem replicar a experiência premium da venda física  no e-commerce - E-Commerce Brasil">
            <a:extLst>
              <a:ext uri="{FF2B5EF4-FFF2-40B4-BE49-F238E27FC236}">
                <a16:creationId xmlns:a16="http://schemas.microsoft.com/office/drawing/2014/main" id="{1CDB5A07-F7D9-E0FF-07EA-09F9050697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9629"/>
          <a:stretch>
            <a:fillRect/>
          </a:stretch>
        </p:blipFill>
        <p:spPr bwMode="auto">
          <a:xfrm>
            <a:off x="7581900" y="1447457"/>
            <a:ext cx="4610100" cy="541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7">
            <a:extLst>
              <a:ext uri="{FF2B5EF4-FFF2-40B4-BE49-F238E27FC236}">
                <a16:creationId xmlns:a16="http://schemas.microsoft.com/office/drawing/2014/main" id="{4F059326-D958-B456-124E-D47E8F4E2459}"/>
              </a:ext>
            </a:extLst>
          </p:cNvPr>
          <p:cNvSpPr txBox="1">
            <a:spLocks/>
          </p:cNvSpPr>
          <p:nvPr/>
        </p:nvSpPr>
        <p:spPr>
          <a:xfrm>
            <a:off x="318552" y="334839"/>
            <a:ext cx="10553174" cy="1448516"/>
          </a:xfrm>
          <a:prstGeom prst="rect">
            <a:avLst/>
          </a:prstGeom>
        </p:spPr>
        <p:txBody>
          <a:bodyPr vert="horz" wrap="square" lIns="0" tIns="8043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1912" algn="just">
              <a:spcAft>
                <a:spcPts val="600"/>
              </a:spcAft>
            </a:pPr>
            <a:r>
              <a:rPr lang="pt-BR" sz="26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Contadores</a:t>
            </a:r>
            <a:r>
              <a:rPr lang="pt-BR" sz="2600" spc="-8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pt-BR" sz="2600" spc="-76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prestam</a:t>
            </a:r>
            <a:r>
              <a:rPr lang="pt-BR" sz="2600" spc="-8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serviços</a:t>
            </a:r>
            <a:r>
              <a:rPr lang="pt-BR" sz="2600" spc="-8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600" spc="-76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empresas</a:t>
            </a:r>
            <a:r>
              <a:rPr lang="pt-BR" sz="2600" spc="-8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pt-BR" sz="2600" spc="-76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spc="-13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ramo </a:t>
            </a:r>
            <a:r>
              <a:rPr lang="pt-BR" sz="26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bens de luxo e alto valor, </a:t>
            </a:r>
            <a:r>
              <a:rPr lang="pt-BR" sz="26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factoring, </a:t>
            </a:r>
            <a:r>
              <a:rPr lang="pt-BR" sz="26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jóias</a:t>
            </a:r>
            <a:r>
              <a:rPr lang="pt-BR" sz="26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pedras e metais preciosos, alienação ou aquisição de direitos de atletas e artistas precisam</a:t>
            </a:r>
            <a:r>
              <a:rPr lang="pt-BR" sz="2600" spc="-83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comunicar</a:t>
            </a:r>
            <a:r>
              <a:rPr lang="pt-BR" sz="2600" spc="-8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operações</a:t>
            </a:r>
            <a:r>
              <a:rPr lang="pt-BR" sz="2600" spc="-8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spc="-23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 </a:t>
            </a:r>
            <a:r>
              <a:rPr lang="pt-BR" sz="2600" spc="-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COAF?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onsiderações Finais &amp; Dicas. Ao chegar até aqui, você provavelmente… | by  Mariana Carvalho | SysAdminas | Medium">
            <a:extLst>
              <a:ext uri="{FF2B5EF4-FFF2-40B4-BE49-F238E27FC236}">
                <a16:creationId xmlns:a16="http://schemas.microsoft.com/office/drawing/2014/main" id="{D921DDF2-2227-CC35-468F-FA5FFDF0D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0"/>
            <a:ext cx="125323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558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2">
            <a:extLst>
              <a:ext uri="{FF2B5EF4-FFF2-40B4-BE49-F238E27FC236}">
                <a16:creationId xmlns:a16="http://schemas.microsoft.com/office/drawing/2014/main" id="{898DA5D5-C503-A398-E85B-3B8A585EA7EA}"/>
              </a:ext>
            </a:extLst>
          </p:cNvPr>
          <p:cNvSpPr txBox="1">
            <a:spLocks/>
          </p:cNvSpPr>
          <p:nvPr/>
        </p:nvSpPr>
        <p:spPr>
          <a:xfrm>
            <a:off x="369376" y="812800"/>
            <a:ext cx="11453248" cy="170697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396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s-ES_tradnl" b="1" dirty="0">
                <a:solidFill>
                  <a:srgbClr val="1C50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 I</a:t>
            </a:r>
          </a:p>
          <a:p>
            <a:pPr marL="152396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s-ES_tradnl" dirty="0">
                <a:solidFill>
                  <a:srgbClr val="1C50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PLD/FTP  - </a:t>
            </a:r>
            <a:r>
              <a:rPr lang="es-ES_tradnl" dirty="0" err="1">
                <a:solidFill>
                  <a:srgbClr val="1C50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Prevenção</a:t>
            </a:r>
            <a:r>
              <a:rPr lang="es-ES_tradnl" dirty="0">
                <a:solidFill>
                  <a:srgbClr val="1C50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solidFill>
                  <a:srgbClr val="1C50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s-ES_tradnl" dirty="0">
                <a:solidFill>
                  <a:srgbClr val="1C50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solidFill>
                  <a:srgbClr val="1C50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lavagem</a:t>
            </a:r>
            <a:r>
              <a:rPr lang="es-ES_tradnl" dirty="0">
                <a:solidFill>
                  <a:srgbClr val="1C50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_tradnl" dirty="0" err="1">
                <a:solidFill>
                  <a:srgbClr val="1C50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dinheiro</a:t>
            </a:r>
            <a:r>
              <a:rPr lang="es-ES_tradnl" dirty="0">
                <a:solidFill>
                  <a:srgbClr val="1C50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dirty="0" err="1">
                <a:solidFill>
                  <a:srgbClr val="1C50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financiamento</a:t>
            </a:r>
            <a:r>
              <a:rPr lang="es-ES_tradnl" dirty="0">
                <a:solidFill>
                  <a:srgbClr val="1C50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solidFill>
                  <a:srgbClr val="1C50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s-ES_tradnl" dirty="0">
                <a:solidFill>
                  <a:srgbClr val="1C50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terrorismo e </a:t>
            </a:r>
            <a:r>
              <a:rPr lang="es-ES_tradnl" dirty="0" err="1">
                <a:solidFill>
                  <a:srgbClr val="1C50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proliferação</a:t>
            </a:r>
            <a:r>
              <a:rPr lang="es-ES_tradnl" dirty="0">
                <a:solidFill>
                  <a:srgbClr val="1C50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armas de </a:t>
            </a:r>
            <a:r>
              <a:rPr lang="es-ES_tradnl" dirty="0" err="1">
                <a:solidFill>
                  <a:srgbClr val="1C50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destruição</a:t>
            </a:r>
            <a:r>
              <a:rPr lang="es-ES_tradnl" dirty="0">
                <a:solidFill>
                  <a:srgbClr val="1C50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</a:t>
            </a:r>
            <a:r>
              <a:rPr lang="es-ES_tradnl" dirty="0" err="1">
                <a:solidFill>
                  <a:srgbClr val="1C50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endParaRPr lang="es-ES_tradnl" dirty="0">
              <a:solidFill>
                <a:srgbClr val="1C50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Fabasa valoriza Política de Prevenção à Lavagem de Dinheiro e Financiamento  do Terrorismo - Fabasa">
            <a:extLst>
              <a:ext uri="{FF2B5EF4-FFF2-40B4-BE49-F238E27FC236}">
                <a16:creationId xmlns:a16="http://schemas.microsoft.com/office/drawing/2014/main" id="{6C3CF748-7FF5-BC5B-D996-41FB53343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726" y="2519771"/>
            <a:ext cx="6912244" cy="433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7571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BBA59-94AF-CC2B-5D1E-460F0913F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BD54E2F-0009-4ADF-4E24-F2609D127D05}"/>
              </a:ext>
            </a:extLst>
          </p:cNvPr>
          <p:cNvSpPr txBox="1">
            <a:spLocks/>
          </p:cNvSpPr>
          <p:nvPr/>
        </p:nvSpPr>
        <p:spPr>
          <a:xfrm>
            <a:off x="313668" y="2885835"/>
            <a:ext cx="6181154" cy="35368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0" indent="-539750">
              <a:buSzPct val="110000"/>
              <a:buFont typeface="Fonte do Sistema Regular"/>
              <a:buChar char="🧨"/>
            </a:pPr>
            <a:r>
              <a:rPr lang="es-E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comprometem</a:t>
            </a:r>
            <a:r>
              <a:rPr lang="es-E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ética, </a:t>
            </a:r>
            <a:r>
              <a:rPr lang="es-E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economia</a:t>
            </a:r>
            <a:r>
              <a:rPr lang="es-E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s-E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justiça</a:t>
            </a:r>
            <a:r>
              <a:rPr lang="es-E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social</a:t>
            </a:r>
          </a:p>
          <a:p>
            <a:pPr marL="539750" indent="-539750">
              <a:buSzPct val="110000"/>
              <a:buFont typeface="Fonte do Sistema Regular"/>
              <a:buChar char="🧨"/>
            </a:pPr>
            <a:r>
              <a:rPr lang="es-E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ameaçam</a:t>
            </a:r>
            <a:r>
              <a:rPr lang="es-E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integridade</a:t>
            </a:r>
            <a:r>
              <a:rPr lang="es-E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das </a:t>
            </a:r>
            <a:r>
              <a:rPr lang="es-E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instituições</a:t>
            </a:r>
            <a:endParaRPr lang="es-ES" sz="24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9750" indent="-539750">
              <a:buSzPct val="110000"/>
              <a:buFont typeface="Fonte do Sistema Regular"/>
              <a:buChar char="🧨"/>
            </a:pPr>
            <a:r>
              <a:rPr lang="es-E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geram</a:t>
            </a:r>
            <a:r>
              <a:rPr lang="es-E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desequilíbrios</a:t>
            </a:r>
            <a:r>
              <a:rPr lang="es-E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sociais</a:t>
            </a:r>
            <a:r>
              <a:rPr lang="es-E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económicos</a:t>
            </a:r>
          </a:p>
          <a:p>
            <a:pPr marL="539750" indent="-539750">
              <a:buSzPct val="110000"/>
              <a:buFont typeface="Fonte do Sistema Regular"/>
              <a:buChar char="🧨"/>
            </a:pPr>
            <a:r>
              <a:rPr lang="es-E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minam</a:t>
            </a:r>
            <a:r>
              <a:rPr lang="es-E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confiança</a:t>
            </a:r>
            <a:r>
              <a:rPr lang="es-E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o </a:t>
            </a:r>
            <a:r>
              <a:rPr lang="es-E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desenvolvimento</a:t>
            </a:r>
            <a:r>
              <a:rPr lang="es-E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sustentável</a:t>
            </a:r>
            <a:endParaRPr lang="pt-BR" sz="24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746" name="Picture 2" descr="suborno, corrupção e lavagem de dinheiro com algemas em notas e tempo de  prisão por negócio corrupto ou fraude fiscal. Subornar ou solicitar  influência com dinheiro é criminoso e um crime">
            <a:extLst>
              <a:ext uri="{FF2B5EF4-FFF2-40B4-BE49-F238E27FC236}">
                <a16:creationId xmlns:a16="http://schemas.microsoft.com/office/drawing/2014/main" id="{05346626-83F8-935B-4806-5A3D3F28E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822" y="2535348"/>
            <a:ext cx="5697178" cy="429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529169A-367B-6C6E-638B-07F27054A302}"/>
              </a:ext>
            </a:extLst>
          </p:cNvPr>
          <p:cNvSpPr txBox="1"/>
          <p:nvPr/>
        </p:nvSpPr>
        <p:spPr>
          <a:xfrm>
            <a:off x="485648" y="1704350"/>
            <a:ext cx="11388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Seus efeitos vão além da esfera legal, afetando a confiança e o desenvolvimento de um país:</a:t>
            </a:r>
            <a:endParaRPr lang="es-ES_tradnl" sz="24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35B754FA-A194-1B1A-1EB7-B231276B7A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2922" y="203544"/>
            <a:ext cx="11161086" cy="13255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ES_tradnl" sz="32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Lavagem</a:t>
            </a:r>
            <a:r>
              <a:rPr lang="es-ES_tradnl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_tradnl" sz="32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dinheiro</a:t>
            </a:r>
            <a:r>
              <a:rPr lang="es-ES_tradnl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sz="32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corrupção</a:t>
            </a:r>
            <a:r>
              <a:rPr lang="es-ES_tradnl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s-ES_tradnl" sz="32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outros</a:t>
            </a:r>
            <a:r>
              <a:rPr lang="es-ES_tradnl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32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</a:t>
            </a:r>
            <a:r>
              <a:rPr lang="es-ES_tradnl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CRIMES perversos, </a:t>
            </a:r>
            <a:r>
              <a:rPr lang="es-ES_tradnl" sz="32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pois</a:t>
            </a:r>
            <a:r>
              <a:rPr lang="es-ES_tradnl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399624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52677-9185-C1DA-49BB-128AEE9B5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7DAC2E6-9498-3D7F-8578-BDF45188A5CF}"/>
              </a:ext>
            </a:extLst>
          </p:cNvPr>
          <p:cNvSpPr txBox="1"/>
          <p:nvPr/>
        </p:nvSpPr>
        <p:spPr>
          <a:xfrm>
            <a:off x="436082" y="1421810"/>
            <a:ext cx="11319835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accent1"/>
              </a:buClr>
            </a:pPr>
            <a:r>
              <a:rPr lang="pt-BR" sz="2400" kern="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contador é uma peça-chave na equipe de combate à lavagem de dinheiro, pois é um profissional de </a:t>
            </a:r>
            <a:r>
              <a:rPr lang="pt-BR" sz="2400" u="sng" kern="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confiança pública</a:t>
            </a:r>
            <a:r>
              <a:rPr lang="pt-BR" sz="2400" kern="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dotado de </a:t>
            </a:r>
            <a:r>
              <a:rPr lang="pt-BR" sz="2400" u="sng" kern="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responsabilidade social, ética e legal</a:t>
            </a:r>
            <a:r>
              <a:rPr lang="pt-BR" sz="2400" kern="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
Portanto, a postura ativa do contador na prevenção gera:</a:t>
            </a:r>
          </a:p>
          <a:p>
            <a:pPr algn="just">
              <a:buClr>
                <a:schemeClr val="accent1"/>
              </a:buClr>
            </a:pPr>
            <a:endParaRPr lang="pt-BR" sz="2400" kern="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39750" indent="-539750">
              <a:spcAft>
                <a:spcPts val="900"/>
              </a:spcAft>
              <a:buClr>
                <a:schemeClr val="accent1"/>
              </a:buClr>
              <a:buSzPct val="110000"/>
              <a:buFont typeface="Fonte do Sistema Regular"/>
              <a:buChar char="🎯"/>
            </a:pPr>
            <a:r>
              <a:rPr lang="pt-BR" sz="2400" kern="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Segurança reputacional para empresas e escritórios de contabilidade
Credibilidade de mercado junto a investidores e reguladores.
Proteção da sociedade contra o crime organizado e financeiro.
Integridade do sistema financeiro
Fortalecimento da ética e transparência em transações públicas e privadas</a:t>
            </a:r>
            <a:endParaRPr lang="pt-BR" sz="2400" kern="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C6A14A2-FE05-713F-36F4-F46EA338D7DD}"/>
              </a:ext>
            </a:extLst>
          </p:cNvPr>
          <p:cNvSpPr txBox="1"/>
          <p:nvPr/>
        </p:nvSpPr>
        <p:spPr>
          <a:xfrm>
            <a:off x="915648" y="281159"/>
            <a:ext cx="103607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50"/>
              </a:spcAft>
              <a:buNone/>
            </a:pPr>
            <a:r>
              <a:rPr lang="pt-BR" sz="3600" b="1" kern="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Impacto da atuação do contador em PLD/FTP</a:t>
            </a:r>
            <a:endParaRPr lang="pt-BR" sz="3600" kern="1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 descr="Logo-CFC.png">
            <a:extLst>
              <a:ext uri="{FF2B5EF4-FFF2-40B4-BE49-F238E27FC236}">
                <a16:creationId xmlns:a16="http://schemas.microsoft.com/office/drawing/2014/main" id="{BD7B24F4-05FE-6FFA-BAB0-3E6DAC15F11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96569"/>
            <a:ext cx="1451112" cy="561431"/>
          </a:xfrm>
          <a:prstGeom prst="rect">
            <a:avLst/>
          </a:prstGeom>
        </p:spPr>
      </p:pic>
      <p:pic>
        <p:nvPicPr>
          <p:cNvPr id="3" name="Picture 2" descr="Ecossistema de PLD-FT - AML">
            <a:extLst>
              <a:ext uri="{FF2B5EF4-FFF2-40B4-BE49-F238E27FC236}">
                <a16:creationId xmlns:a16="http://schemas.microsoft.com/office/drawing/2014/main" id="{EA768CE3-ED96-319D-9B10-21C0CF6FB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711" y="1421810"/>
            <a:ext cx="7167289" cy="500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7065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portante – Data da Entrega de Trabalho de Conclusão de Curso. | Geografia  UFPel">
            <a:extLst>
              <a:ext uri="{FF2B5EF4-FFF2-40B4-BE49-F238E27FC236}">
                <a16:creationId xmlns:a16="http://schemas.microsoft.com/office/drawing/2014/main" id="{51C6E093-93CE-E94F-F6D7-8AB2CF324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043" y="0"/>
            <a:ext cx="4876800" cy="333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45751" y="6115051"/>
            <a:ext cx="1746249" cy="781049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idx="4294967295"/>
          </p:nvPr>
        </p:nvSpPr>
        <p:spPr>
          <a:xfrm>
            <a:off x="1131376" y="3059409"/>
            <a:ext cx="11060624" cy="280352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457223" indent="-457223" algn="just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Respeitar</a:t>
            </a:r>
            <a:r>
              <a:rPr sz="2400" spc="-4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sz="2400" spc="-43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obrigações</a:t>
            </a:r>
            <a:r>
              <a:rPr sz="2400" spc="-43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legais</a:t>
            </a:r>
            <a:r>
              <a:rPr sz="2400" spc="-43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protege</a:t>
            </a:r>
            <a:r>
              <a:rPr sz="2400" spc="-43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400" spc="-43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profissional</a:t>
            </a:r>
            <a:r>
              <a:rPr sz="2400" spc="-4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400" spc="-43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400" spc="-43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cliente.</a:t>
            </a:r>
          </a:p>
          <a:p>
            <a:pPr marL="457223" marR="3387" indent="-457223" algn="just">
              <a:lnSpc>
                <a:spcPct val="1153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Utilize</a:t>
            </a:r>
            <a:r>
              <a:rPr sz="2400" spc="-4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sz="2400" spc="-3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</a:t>
            </a:r>
            <a:r>
              <a:rPr sz="2400" spc="-3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oficiais</a:t>
            </a:r>
            <a:r>
              <a:rPr sz="2400" spc="-3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z="2400" spc="-3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CFC</a:t>
            </a:r>
            <a:r>
              <a:rPr sz="2400" spc="-3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400" spc="-3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z="2400" spc="-3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COAF</a:t>
            </a:r>
            <a:r>
              <a:rPr sz="2400" spc="-3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sz="2400" spc="-3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</a:t>
            </a:r>
            <a:r>
              <a:rPr sz="2400" spc="-3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sz="2400" spc="-3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declarações. </a:t>
            </a:r>
            <a:endParaRPr lang="pt-BR" sz="2400" spc="-7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23" marR="3387" indent="-457223" algn="just">
              <a:lnSpc>
                <a:spcPct val="115300"/>
              </a:lnSpc>
              <a:buFont typeface="Wingdings" panose="05000000000000000000" pitchFamily="2" charset="2"/>
              <a:buChar char="Ø"/>
            </a:pPr>
            <a:r>
              <a:rPr sz="2400" spc="-7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Mantenha</a:t>
            </a:r>
            <a:r>
              <a:rPr sz="2400" spc="-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sz="2400" spc="-3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atualizado</a:t>
            </a:r>
            <a:r>
              <a:rPr sz="2400" spc="-33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r>
              <a:rPr sz="2400" spc="-33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sz="2400" spc="-33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normas</a:t>
            </a:r>
            <a:r>
              <a:rPr sz="2400" spc="-33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específicas</a:t>
            </a:r>
            <a:r>
              <a:rPr sz="2400" spc="-33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400" spc="-33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</a:t>
            </a:r>
            <a:r>
              <a:rPr sz="2400" spc="-33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7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segmento</a:t>
            </a:r>
            <a:r>
              <a:rPr sz="2400" spc="-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spc="-7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3387" indent="0" algn="just">
              <a:lnSpc>
                <a:spcPct val="115300"/>
              </a:lnSpc>
              <a:buNone/>
            </a:pPr>
            <a:endParaRPr sz="2400" spc="-7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67" algn="just">
              <a:lnSpc>
                <a:spcPct val="100000"/>
              </a:lnSpc>
            </a:pPr>
            <a:r>
              <a:rPr sz="2400" spc="-12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Consulte</a:t>
            </a:r>
            <a:r>
              <a:rPr sz="2400" spc="-12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sz="2400" spc="-43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i="1" spc="-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https://cfc.org.br/coaf/</a:t>
            </a:r>
            <a:r>
              <a:rPr lang="pt-BR" sz="2400" i="1" spc="-7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24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B552345-7DEF-5A4E-6591-B94C16D2776D}"/>
              </a:ext>
            </a:extLst>
          </p:cNvPr>
          <p:cNvSpPr txBox="1"/>
          <p:nvPr/>
        </p:nvSpPr>
        <p:spPr>
          <a:xfrm>
            <a:off x="5910020" y="1379351"/>
            <a:ext cx="6173449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3B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Vice-Presidente de </a:t>
            </a:r>
            <a:r>
              <a:rPr lang="en-US" sz="2000" dirty="0" err="1">
                <a:solidFill>
                  <a:srgbClr val="003B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Fiscalização</a:t>
            </a:r>
            <a:r>
              <a:rPr lang="en-US" sz="2000" dirty="0">
                <a:solidFill>
                  <a:srgbClr val="003B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3B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Ética</a:t>
            </a:r>
            <a:r>
              <a:rPr lang="en-US" sz="2000" dirty="0">
                <a:solidFill>
                  <a:srgbClr val="003B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000" dirty="0" err="1">
                <a:solidFill>
                  <a:srgbClr val="003B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Disciplina</a:t>
            </a:r>
            <a:endParaRPr lang="en-US" sz="2000" dirty="0">
              <a:solidFill>
                <a:srgbClr val="003B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3B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Sandra Maria de Carvalho Campos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B7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sandramccampos@gmail.com</a:t>
            </a:r>
            <a:endParaRPr lang="en-US" sz="2000" dirty="0">
              <a:solidFill>
                <a:srgbClr val="003B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3B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solidFill>
                  <a:srgbClr val="003B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Coordenadora</a:t>
            </a:r>
            <a:r>
              <a:rPr lang="en-US" sz="2000" dirty="0">
                <a:solidFill>
                  <a:srgbClr val="003B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solidFill>
                  <a:srgbClr val="003B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Fiscalização</a:t>
            </a:r>
            <a:r>
              <a:rPr lang="en-US" sz="2000" dirty="0">
                <a:solidFill>
                  <a:srgbClr val="003B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CFC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003B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Franciele</a:t>
            </a:r>
            <a:r>
              <a:rPr lang="en-US" sz="2000" b="1" dirty="0">
                <a:solidFill>
                  <a:srgbClr val="003B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3B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Carini</a:t>
            </a:r>
            <a:endParaRPr lang="en-US" sz="2000" b="1" dirty="0">
              <a:solidFill>
                <a:srgbClr val="003B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B7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franciele@cfc.org.br</a:t>
            </a:r>
            <a:endParaRPr lang="en-US" sz="2000" dirty="0">
              <a:solidFill>
                <a:srgbClr val="003B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3B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solidFill>
                  <a:srgbClr val="003B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Gerente</a:t>
            </a:r>
            <a:r>
              <a:rPr lang="en-US" sz="2000" dirty="0">
                <a:solidFill>
                  <a:srgbClr val="003B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DEINSP/COFIS - CFC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003B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Jailson</a:t>
            </a:r>
            <a:r>
              <a:rPr lang="en-US" sz="2000" b="1" dirty="0">
                <a:solidFill>
                  <a:srgbClr val="003B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Matos da Silva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B7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jailsonmatos@cfc.org.br</a:t>
            </a:r>
            <a:endParaRPr lang="en-US" sz="2000" dirty="0">
              <a:solidFill>
                <a:srgbClr val="003B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3B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solidFill>
                  <a:srgbClr val="003B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Procurador</a:t>
            </a:r>
            <a:r>
              <a:rPr lang="en-US" sz="2000" dirty="0">
                <a:solidFill>
                  <a:srgbClr val="003B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3B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Jurídico</a:t>
            </a:r>
            <a:r>
              <a:rPr lang="en-US" sz="2000" dirty="0">
                <a:solidFill>
                  <a:srgbClr val="003B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COFIS/CFC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3B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José Luís </a:t>
            </a:r>
            <a:r>
              <a:rPr lang="en-US" sz="2000" b="1" dirty="0" err="1">
                <a:solidFill>
                  <a:srgbClr val="003B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Corrêa</a:t>
            </a:r>
            <a:r>
              <a:rPr lang="en-US" sz="2000" b="1" dirty="0">
                <a:solidFill>
                  <a:srgbClr val="003B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Gomes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B7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joseluis@cfc.org.br</a:t>
            </a:r>
            <a:endParaRPr lang="en-US" sz="2000" dirty="0">
              <a:solidFill>
                <a:srgbClr val="003B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8714BB4-36B9-6F04-A2C4-F26BBCE4E585}"/>
              </a:ext>
            </a:extLst>
          </p:cNvPr>
          <p:cNvSpPr txBox="1"/>
          <p:nvPr/>
        </p:nvSpPr>
        <p:spPr>
          <a:xfrm>
            <a:off x="232475" y="2367171"/>
            <a:ext cx="5863525" cy="212365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ES_tradnl" sz="4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COORDENADORIA DE FISCALIZAÇÃO DO CFC - COFIS</a:t>
            </a:r>
          </a:p>
        </p:txBody>
      </p:sp>
    </p:spTree>
    <p:extLst>
      <p:ext uri="{BB962C8B-B14F-4D97-AF65-F5344CB8AC3E}">
        <p14:creationId xmlns:p14="http://schemas.microsoft.com/office/powerpoint/2010/main" val="1943483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783E1B-91E7-C495-35CA-2F72561BE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SAAMLG">
            <a:extLst>
              <a:ext uri="{FF2B5EF4-FFF2-40B4-BE49-F238E27FC236}">
                <a16:creationId xmlns:a16="http://schemas.microsoft.com/office/drawing/2014/main" id="{1E4C1F5A-AD2D-FBED-7322-C018014BA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216" y="1645863"/>
            <a:ext cx="1203014" cy="116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B79DF201-FA80-C3D4-7EE2-638447F40CF7}"/>
              </a:ext>
            </a:extLst>
          </p:cNvPr>
          <p:cNvSpPr txBox="1">
            <a:spLocks/>
          </p:cNvSpPr>
          <p:nvPr/>
        </p:nvSpPr>
        <p:spPr>
          <a:xfrm>
            <a:off x="416456" y="2880000"/>
            <a:ext cx="3780000" cy="197666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Fonte do Sistema Regular"/>
              <a:buChar char="📌"/>
            </a:pPr>
            <a:r>
              <a:rPr lang="pt-BR" sz="200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Viena: Convenção das Nações Unidas contra o Tráfico Ilícito de Drogas e Substâncias Psicotrópicas. 
</a:t>
            </a:r>
            <a:r>
              <a:rPr lang="pt-BR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Lavagem de dinheiro é crime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48020C5-D2D5-2112-C74F-E084299DA532}"/>
              </a:ext>
            </a:extLst>
          </p:cNvPr>
          <p:cNvSpPr txBox="1"/>
          <p:nvPr/>
        </p:nvSpPr>
        <p:spPr>
          <a:xfrm>
            <a:off x="786821" y="1814750"/>
            <a:ext cx="1440000" cy="58477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>
                <a:latin typeface="Arial" panose="020B0604020202020204" pitchFamily="34" charset="0"/>
                <a:cs typeface="Arial" panose="020B0604020202020204" pitchFamily="34" charset="0"/>
              </a:rPr>
              <a:t>1988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58A8D95-493E-7753-E096-1274037F7BB0}"/>
              </a:ext>
            </a:extLst>
          </p:cNvPr>
          <p:cNvSpPr txBox="1"/>
          <p:nvPr/>
        </p:nvSpPr>
        <p:spPr>
          <a:xfrm>
            <a:off x="4414228" y="2880000"/>
            <a:ext cx="3780000" cy="1629346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defPPr>
              <a:defRPr lang="es-PY"/>
            </a:defPPr>
            <a:lvl1pPr marL="342900" indent="-342900" defTabSz="457200">
              <a:spcBef>
                <a:spcPts val="0"/>
              </a:spcBef>
              <a:spcAft>
                <a:spcPts val="1800"/>
              </a:spcAft>
              <a:buClr>
                <a:schemeClr val="accent1">
                  <a:lumMod val="75000"/>
                </a:schemeClr>
              </a:buClr>
              <a:buFont typeface="Fonte do Sistema Regular"/>
              <a:buChar char="📌"/>
              <a:defRPr sz="240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/>
            </a:lvl2pPr>
            <a:lvl3pPr marL="1143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/>
            </a:lvl3pPr>
            <a:lvl4pPr marL="1600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/>
            </a:lvl4pPr>
            <a:lvl5pPr marL="20574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/>
            </a:lvl5pPr>
            <a:lvl6pPr marL="2400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/>
            </a:lvl6pPr>
            <a:lvl7pPr marL="2800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/>
            </a:lvl7pPr>
            <a:lvl8pPr marL="3200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/>
            </a:lvl8pPr>
            <a:lvl9pPr marL="3600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/>
            </a:lvl9pPr>
          </a:lstStyle>
          <a:p>
            <a:pPr>
              <a:spcAft>
                <a:spcPts val="1200"/>
              </a:spcAft>
            </a:pPr>
            <a:r>
              <a:rPr lang="pt-BR" sz="2000"/>
              <a:t>O G7 cria o FATF (Força-Tarefa de Ação Financeira)
40 Recomendações 
Monitora mais de 200 países e jurisdições</a:t>
            </a:r>
            <a:endParaRPr lang="pt-BR" sz="20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FC5D38E-CE7B-7280-5C8E-86B052977D4C}"/>
              </a:ext>
            </a:extLst>
          </p:cNvPr>
          <p:cNvSpPr txBox="1"/>
          <p:nvPr/>
        </p:nvSpPr>
        <p:spPr>
          <a:xfrm>
            <a:off x="5324526" y="1814750"/>
            <a:ext cx="1440000" cy="58477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>
                <a:latin typeface="Arial" panose="020B0604020202020204" pitchFamily="34" charset="0"/>
                <a:cs typeface="Arial" panose="020B0604020202020204" pitchFamily="34" charset="0"/>
              </a:rPr>
              <a:t>1989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C9E7E7B-99A4-E08B-F6C1-88C185DA9C7F}"/>
              </a:ext>
            </a:extLst>
          </p:cNvPr>
          <p:cNvSpPr txBox="1"/>
          <p:nvPr/>
        </p:nvSpPr>
        <p:spPr>
          <a:xfrm>
            <a:off x="9120096" y="1814750"/>
            <a:ext cx="1440000" cy="58477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BAC00DC-AACC-6AA7-F77C-2078A59EC2D2}"/>
              </a:ext>
            </a:extLst>
          </p:cNvPr>
          <p:cNvSpPr txBox="1"/>
          <p:nvPr/>
        </p:nvSpPr>
        <p:spPr>
          <a:xfrm>
            <a:off x="8412000" y="2880000"/>
            <a:ext cx="3780000" cy="197666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defPPr>
              <a:defRPr lang="es-PY"/>
            </a:defPPr>
            <a:lvl1pPr marL="342900" indent="-342900" defTabSz="457200">
              <a:spcBef>
                <a:spcPts val="0"/>
              </a:spcBef>
              <a:spcAft>
                <a:spcPts val="1800"/>
              </a:spcAft>
              <a:buClr>
                <a:schemeClr val="accent1">
                  <a:lumMod val="75000"/>
                </a:schemeClr>
              </a:buClr>
              <a:buFont typeface="Fonte do Sistema Regular"/>
              <a:buChar char="📌"/>
              <a:defRPr sz="240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/>
            </a:lvl2pPr>
            <a:lvl3pPr marL="1143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/>
            </a:lvl3pPr>
            <a:lvl4pPr marL="1600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/>
            </a:lvl4pPr>
            <a:lvl5pPr marL="20574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/>
            </a:lvl5pPr>
            <a:lvl6pPr marL="2400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/>
            </a:lvl6pPr>
            <a:lvl7pPr marL="2800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/>
            </a:lvl7pPr>
            <a:lvl8pPr marL="3200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/>
            </a:lvl8pPr>
            <a:lvl9pPr marL="3600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/>
            </a:lvl9pPr>
          </a:lstStyle>
          <a:p>
            <a:pPr>
              <a:spcAft>
                <a:spcPts val="1200"/>
              </a:spcAft>
            </a:pPr>
            <a:r>
              <a:rPr lang="pt-BR" sz="2000"/>
              <a:t>Criação do GAFILAT
18 países membros
Realiza avaliações mútuas entre seus países membros.</a:t>
            </a:r>
            <a:endParaRPr lang="es-ES_tradnl" sz="2000" dirty="0"/>
          </a:p>
        </p:txBody>
      </p:sp>
      <p:pic>
        <p:nvPicPr>
          <p:cNvPr id="4" name="Picture 4" descr="40 Recomendaciones de GAFILAT - Sitio Oficial de URMOPRELAFT">
            <a:extLst>
              <a:ext uri="{FF2B5EF4-FFF2-40B4-BE49-F238E27FC236}">
                <a16:creationId xmlns:a16="http://schemas.microsoft.com/office/drawing/2014/main" id="{5A1900DD-31B0-D39A-FDD0-A224CB30B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015" y="1645863"/>
            <a:ext cx="927098" cy="124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UN Office on Drugs and Crime marks first Int'l Day of Women Judges -  Islamabad Post">
            <a:extLst>
              <a:ext uri="{FF2B5EF4-FFF2-40B4-BE49-F238E27FC236}">
                <a16:creationId xmlns:a16="http://schemas.microsoft.com/office/drawing/2014/main" id="{3DC8ECF7-D02D-AA1E-50B1-33480589D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456" y="1757495"/>
            <a:ext cx="1914205" cy="90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C01128E4-F8BA-D163-FBFF-5341506FCAF0}"/>
              </a:ext>
            </a:extLst>
          </p:cNvPr>
          <p:cNvSpPr txBox="1"/>
          <p:nvPr/>
        </p:nvSpPr>
        <p:spPr>
          <a:xfrm>
            <a:off x="614597" y="5051415"/>
            <a:ext cx="11015516" cy="1631216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s-PY"/>
            </a:defPPr>
            <a:lvl1pPr>
              <a:defRPr sz="2000">
                <a:solidFill>
                  <a:srgbClr val="205D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_tradnl" u="sng"/>
              <a:t>2001: Financiamento do terrorismo
2012: Financiamento da proliferação de armas de destruição em massa, ativos virtuais e corrupção
2025: Fundos ilícitos ligados ao tráfico de drogas, comércio ilícito de armas, fraude cibernética e outros crimes graves</a:t>
            </a:r>
            <a:endParaRPr lang="es-ES_tradnl" dirty="0"/>
          </a:p>
        </p:txBody>
      </p:sp>
      <p:sp>
        <p:nvSpPr>
          <p:cNvPr id="16" name="Seta: Curva para a Esquerda 3">
            <a:extLst>
              <a:ext uri="{FF2B5EF4-FFF2-40B4-BE49-F238E27FC236}">
                <a16:creationId xmlns:a16="http://schemas.microsoft.com/office/drawing/2014/main" id="{56E6FBD6-48E6-CA1C-D4E2-AA8C96CC3173}"/>
              </a:ext>
            </a:extLst>
          </p:cNvPr>
          <p:cNvSpPr/>
          <p:nvPr/>
        </p:nvSpPr>
        <p:spPr>
          <a:xfrm rot="283316">
            <a:off x="7691224" y="1866576"/>
            <a:ext cx="585812" cy="3514316"/>
          </a:xfrm>
          <a:prstGeom prst="curvedLeftArrow">
            <a:avLst/>
          </a:prstGeom>
          <a:solidFill>
            <a:srgbClr val="FF000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5C343DA-35C1-55EE-531B-D884AB95FF8D}"/>
              </a:ext>
            </a:extLst>
          </p:cNvPr>
          <p:cNvSpPr txBox="1"/>
          <p:nvPr/>
        </p:nvSpPr>
        <p:spPr>
          <a:xfrm>
            <a:off x="1092200" y="254000"/>
            <a:ext cx="9467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Origem</a:t>
            </a:r>
            <a:r>
              <a:rPr lang="es-ES_tradnl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s-ES_tradnl" sz="32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evolução</a:t>
            </a:r>
            <a:r>
              <a:rPr lang="es-ES_tradnl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programa internacional PLD/FTP</a:t>
            </a:r>
          </a:p>
        </p:txBody>
      </p:sp>
    </p:spTree>
    <p:extLst>
      <p:ext uri="{BB962C8B-B14F-4D97-AF65-F5344CB8AC3E}">
        <p14:creationId xmlns:p14="http://schemas.microsoft.com/office/powerpoint/2010/main" val="2428753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1F7198-B5E1-C90D-D20E-568FEB5FB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7A38F013-D3B9-98C7-8B06-CAF6A505450D}"/>
              </a:ext>
            </a:extLst>
          </p:cNvPr>
          <p:cNvSpPr txBox="1">
            <a:spLocks/>
          </p:cNvSpPr>
          <p:nvPr/>
        </p:nvSpPr>
        <p:spPr>
          <a:xfrm>
            <a:off x="640706" y="502411"/>
            <a:ext cx="5145024" cy="7732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 CURIOSIDADE...</a:t>
            </a:r>
          </a:p>
        </p:txBody>
      </p:sp>
      <p:pic>
        <p:nvPicPr>
          <p:cNvPr id="5" name="Picture 2" descr="Cristiano Teles - Al Capone">
            <a:extLst>
              <a:ext uri="{FF2B5EF4-FFF2-40B4-BE49-F238E27FC236}">
                <a16:creationId xmlns:a16="http://schemas.microsoft.com/office/drawing/2014/main" id="{5A16E19C-82AB-8AE3-0299-88E455CFD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2"/>
          <a:stretch>
            <a:fillRect/>
          </a:stretch>
        </p:blipFill>
        <p:spPr bwMode="auto">
          <a:xfrm>
            <a:off x="9125452" y="2273725"/>
            <a:ext cx="2824727" cy="447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Contadores: Conheça os Métodos Mais Utilizados na Lavagem de Dinheiro -  ASSCON">
            <a:extLst>
              <a:ext uri="{FF2B5EF4-FFF2-40B4-BE49-F238E27FC236}">
                <a16:creationId xmlns:a16="http://schemas.microsoft.com/office/drawing/2014/main" id="{6D2CDE8F-96B0-2C46-0354-A2A53C277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612" y="226908"/>
            <a:ext cx="3864588" cy="241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2DECFEB-D223-806C-AF29-B07C66114145}"/>
              </a:ext>
            </a:extLst>
          </p:cNvPr>
          <p:cNvSpPr txBox="1"/>
          <p:nvPr/>
        </p:nvSpPr>
        <p:spPr>
          <a:xfrm>
            <a:off x="435823" y="1989459"/>
            <a:ext cx="8545833" cy="3979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39750" indent="-539750">
              <a:lnSpc>
                <a:spcPts val="3400"/>
              </a:lnSpc>
              <a:spcAft>
                <a:spcPts val="1200"/>
              </a:spcAft>
              <a:buClr>
                <a:schemeClr val="accent1"/>
              </a:buClr>
              <a:buSzPct val="110000"/>
              <a:buFont typeface="Fonte do Sistema Regular"/>
              <a:buChar char="💸"/>
            </a:pPr>
            <a:r>
              <a:rPr lang="en-US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2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expressão</a:t>
            </a:r>
            <a:r>
              <a:rPr lang="en-US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en-US" sz="22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lavagem</a:t>
            </a:r>
            <a:r>
              <a:rPr lang="en-US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2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dinheiro</a:t>
            </a:r>
            <a:r>
              <a:rPr lang="en-US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en-US" sz="22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surgiu</a:t>
            </a:r>
            <a:r>
              <a:rPr lang="en-US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</a:t>
            </a:r>
            <a:r>
              <a:rPr lang="en-US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"Lei Seca" </a:t>
            </a:r>
            <a:r>
              <a:rPr lang="en-US" sz="22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</a:t>
            </a:r>
            <a:r>
              <a:rPr lang="en-US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EUA (</a:t>
            </a:r>
            <a:r>
              <a:rPr lang="en-US" sz="22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década</a:t>
            </a:r>
            <a:r>
              <a:rPr lang="en-US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1920) e </a:t>
            </a:r>
            <a:r>
              <a:rPr lang="en-US" sz="22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</a:t>
            </a:r>
            <a:r>
              <a:rPr lang="en-US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associada</a:t>
            </a:r>
            <a:r>
              <a:rPr lang="en-US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Al Capone. 
O mafioso </a:t>
            </a:r>
            <a:r>
              <a:rPr lang="en-US" sz="22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comprou</a:t>
            </a:r>
            <a:r>
              <a:rPr lang="en-US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lang="en-US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rede de </a:t>
            </a:r>
            <a:r>
              <a:rPr lang="en-US" sz="22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lavanderias</a:t>
            </a:r>
            <a:r>
              <a:rPr lang="en-US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22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disfarçar</a:t>
            </a:r>
            <a:r>
              <a:rPr lang="en-US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2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dinheiro</a:t>
            </a:r>
            <a:r>
              <a:rPr lang="en-US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obtido</a:t>
            </a:r>
            <a:r>
              <a:rPr lang="en-US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</a:t>
            </a:r>
            <a:r>
              <a:rPr lang="en-US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criminosas</a:t>
            </a:r>
            <a:r>
              <a:rPr lang="en-US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
As </a:t>
            </a:r>
            <a:r>
              <a:rPr lang="en-US" sz="22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lavanderias</a:t>
            </a:r>
            <a:r>
              <a:rPr lang="en-US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operavam</a:t>
            </a:r>
            <a:r>
              <a:rPr lang="en-US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US" sz="22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dinheiro</a:t>
            </a:r>
            <a:r>
              <a:rPr lang="en-US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vivo, ideal para </a:t>
            </a:r>
            <a:r>
              <a:rPr lang="en-US" sz="22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misturar</a:t>
            </a:r>
            <a:r>
              <a:rPr lang="en-US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2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lucro</a:t>
            </a:r>
            <a:r>
              <a:rPr lang="en-US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crime com a </a:t>
            </a:r>
            <a:r>
              <a:rPr lang="en-US" sz="22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renda</a:t>
            </a:r>
            <a:r>
              <a:rPr lang="en-US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legítima</a:t>
            </a:r>
            <a:r>
              <a:rPr lang="en-US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2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negócio</a:t>
            </a:r>
            <a:endParaRPr lang="en-US" sz="22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161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4119C9B-707F-5A04-24D7-61F9051FE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99171"/>
            <a:ext cx="10385510" cy="6581029"/>
          </a:xfrm>
          <a:prstGeom prst="rect">
            <a:avLst/>
          </a:prstGeom>
        </p:spPr>
      </p:pic>
      <p:pic>
        <p:nvPicPr>
          <p:cNvPr id="5" name="Imagem 4" descr="Desenho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791663AE-80E1-1CFD-4A2F-39E01AB3CD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06390" y="2420999"/>
            <a:ext cx="1343999" cy="1008000"/>
          </a:xfrm>
          <a:prstGeom prst="rect">
            <a:avLst/>
          </a:prstGeom>
        </p:spPr>
      </p:pic>
      <p:pic>
        <p:nvPicPr>
          <p:cNvPr id="6" name="Imagem 5" descr="Desenho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F2CDB332-16BE-A714-3425-6CAE50877A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811799" y="4118755"/>
            <a:ext cx="1343999" cy="1008000"/>
          </a:xfrm>
          <a:prstGeom prst="rect">
            <a:avLst/>
          </a:prstGeom>
        </p:spPr>
      </p:pic>
      <p:pic>
        <p:nvPicPr>
          <p:cNvPr id="7" name="Imagem 6" descr="Logo-CFC.png">
            <a:extLst>
              <a:ext uri="{FF2B5EF4-FFF2-40B4-BE49-F238E27FC236}">
                <a16:creationId xmlns:a16="http://schemas.microsoft.com/office/drawing/2014/main" id="{1A8D88EC-03E5-7154-82B4-DD3316F7C6D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1136"/>
            <a:ext cx="1560787" cy="60386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D440FD57-55E2-13FA-99B5-174B18680464}"/>
              </a:ext>
            </a:extLst>
          </p:cNvPr>
          <p:cNvSpPr txBox="1"/>
          <p:nvPr/>
        </p:nvSpPr>
        <p:spPr>
          <a:xfrm>
            <a:off x="7211062" y="2690335"/>
            <a:ext cx="2738849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s-ES_tradnl" b="1" dirty="0"/>
              <a:t>O </a:t>
            </a:r>
            <a:r>
              <a:rPr lang="es-ES_tradnl" b="1" dirty="0" err="1"/>
              <a:t>dinheiro</a:t>
            </a:r>
            <a:r>
              <a:rPr lang="es-ES_tradnl" b="1" dirty="0"/>
              <a:t> sujo é colocado no sistema </a:t>
            </a:r>
            <a:r>
              <a:rPr lang="es-ES_tradnl" b="1" dirty="0" err="1"/>
              <a:t>financeiro</a:t>
            </a:r>
            <a:r>
              <a:rPr lang="es-ES_tradnl" b="1" dirty="0"/>
              <a:t> e no </a:t>
            </a:r>
            <a:r>
              <a:rPr lang="es-ES_tradnl" b="1" dirty="0" err="1"/>
              <a:t>comércio</a:t>
            </a:r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389838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1FAF34-8DF0-AC55-2C22-C04DFCAA4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B116E0FE-DD63-FB6D-E2C8-F570B013048E}"/>
              </a:ext>
            </a:extLst>
          </p:cNvPr>
          <p:cNvSpPr txBox="1"/>
          <p:nvPr/>
        </p:nvSpPr>
        <p:spPr>
          <a:xfrm>
            <a:off x="1720785" y="873273"/>
            <a:ext cx="8663995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VISÃO GERAL: PLD/FTP NO BRASIL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4A92DB1D-B036-4F5C-1208-F55D88BE7BB8}"/>
              </a:ext>
            </a:extLst>
          </p:cNvPr>
          <p:cNvSpPr txBox="1"/>
          <p:nvPr/>
        </p:nvSpPr>
        <p:spPr>
          <a:xfrm>
            <a:off x="2685059" y="3107321"/>
            <a:ext cx="1263787" cy="2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90"/>
              </a:lnSpc>
              <a:spcBef>
                <a:spcPct val="0"/>
              </a:spcBef>
            </a:pPr>
            <a:r>
              <a:rPr lang="en-US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1991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FEB43B8-A098-532C-1DA8-CD42F890EF20}"/>
              </a:ext>
            </a:extLst>
          </p:cNvPr>
          <p:cNvSpPr txBox="1"/>
          <p:nvPr/>
        </p:nvSpPr>
        <p:spPr>
          <a:xfrm>
            <a:off x="1316740" y="3462354"/>
            <a:ext cx="14040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0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Convenção</a:t>
            </a:r>
            <a:r>
              <a:rPr lang="en-US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Viena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4DF98C13-7A58-071B-A506-FA95BFAF581D}"/>
              </a:ext>
            </a:extLst>
          </p:cNvPr>
          <p:cNvSpPr txBox="1"/>
          <p:nvPr/>
        </p:nvSpPr>
        <p:spPr>
          <a:xfrm>
            <a:off x="4445984" y="3128641"/>
            <a:ext cx="1298314" cy="2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90"/>
              </a:lnSpc>
              <a:spcBef>
                <a:spcPct val="0"/>
              </a:spcBef>
            </a:pPr>
            <a:r>
              <a:rPr lang="en-US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1998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49DBBFE7-8337-D007-9F94-5A27E900DA64}"/>
              </a:ext>
            </a:extLst>
          </p:cNvPr>
          <p:cNvSpPr txBox="1"/>
          <p:nvPr/>
        </p:nvSpPr>
        <p:spPr>
          <a:xfrm>
            <a:off x="4659704" y="3505133"/>
            <a:ext cx="1298314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 Federal 9.613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232A399E-D3C6-A708-4423-6DE0F10C7199}"/>
              </a:ext>
            </a:extLst>
          </p:cNvPr>
          <p:cNvSpPr txBox="1"/>
          <p:nvPr/>
        </p:nvSpPr>
        <p:spPr>
          <a:xfrm>
            <a:off x="6369727" y="3014342"/>
            <a:ext cx="1578864" cy="369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B4A360E5-51D3-4D7A-C117-5C12087514B8}"/>
              </a:ext>
            </a:extLst>
          </p:cNvPr>
          <p:cNvSpPr txBox="1"/>
          <p:nvPr/>
        </p:nvSpPr>
        <p:spPr>
          <a:xfrm>
            <a:off x="6382056" y="3652813"/>
            <a:ext cx="1825333" cy="8374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0334" lvl="1"/>
            <a:r>
              <a:rPr lang="en-US" sz="20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Resolução</a:t>
            </a:r>
            <a:r>
              <a:rPr lang="en-US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CFC 1.445</a:t>
            </a:r>
          </a:p>
          <a:p>
            <a:pPr>
              <a:lnSpc>
                <a:spcPts val="1690"/>
              </a:lnSpc>
            </a:pPr>
            <a:endParaRPr lang="en-US" sz="2000" b="1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F3353D30-2978-2563-9CAB-A964DF35B265}"/>
              </a:ext>
            </a:extLst>
          </p:cNvPr>
          <p:cNvSpPr txBox="1"/>
          <p:nvPr/>
        </p:nvSpPr>
        <p:spPr>
          <a:xfrm>
            <a:off x="7719267" y="3148230"/>
            <a:ext cx="2002728" cy="2335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90"/>
              </a:lnSpc>
              <a:spcBef>
                <a:spcPct val="0"/>
              </a:spcBef>
            </a:pPr>
            <a:r>
              <a:rPr lang="en-US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2ADB57B5-1A31-0DCA-7CCC-554722C8BEA6}"/>
              </a:ext>
            </a:extLst>
          </p:cNvPr>
          <p:cNvSpPr txBox="1"/>
          <p:nvPr/>
        </p:nvSpPr>
        <p:spPr>
          <a:xfrm>
            <a:off x="8110107" y="3620936"/>
            <a:ext cx="1825334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0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Resolução</a:t>
            </a:r>
            <a:r>
              <a:rPr lang="en-US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CFC 1.530 </a:t>
            </a: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59CB5DF2-BD69-0D68-3564-F9C9F5DC8142}"/>
              </a:ext>
            </a:extLst>
          </p:cNvPr>
          <p:cNvSpPr/>
          <p:nvPr/>
        </p:nvSpPr>
        <p:spPr>
          <a:xfrm>
            <a:off x="1982137" y="2554531"/>
            <a:ext cx="372168" cy="436444"/>
          </a:xfrm>
          <a:custGeom>
            <a:avLst/>
            <a:gdLst/>
            <a:ahLst/>
            <a:cxnLst/>
            <a:rect l="l" t="t" r="r" b="b"/>
            <a:pathLst>
              <a:path w="744335" h="872887">
                <a:moveTo>
                  <a:pt x="0" y="0"/>
                </a:moveTo>
                <a:lnTo>
                  <a:pt x="744335" y="0"/>
                </a:lnTo>
                <a:lnTo>
                  <a:pt x="744335" y="872887"/>
                </a:lnTo>
                <a:lnTo>
                  <a:pt x="0" y="8728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600" b="1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4DE0D30B-CEB4-793C-E59F-7B3E57D14F8B}"/>
              </a:ext>
            </a:extLst>
          </p:cNvPr>
          <p:cNvSpPr/>
          <p:nvPr/>
        </p:nvSpPr>
        <p:spPr>
          <a:xfrm>
            <a:off x="3111629" y="2517745"/>
            <a:ext cx="372168" cy="436444"/>
          </a:xfrm>
          <a:custGeom>
            <a:avLst/>
            <a:gdLst/>
            <a:ahLst/>
            <a:cxnLst/>
            <a:rect l="l" t="t" r="r" b="b"/>
            <a:pathLst>
              <a:path w="744335" h="872887">
                <a:moveTo>
                  <a:pt x="0" y="0"/>
                </a:moveTo>
                <a:lnTo>
                  <a:pt x="744335" y="0"/>
                </a:lnTo>
                <a:lnTo>
                  <a:pt x="744335" y="872887"/>
                </a:lnTo>
                <a:lnTo>
                  <a:pt x="0" y="8728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600" b="1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33D36262-B30A-7482-5A6B-C1FEB76B6951}"/>
              </a:ext>
            </a:extLst>
          </p:cNvPr>
          <p:cNvSpPr/>
          <p:nvPr/>
        </p:nvSpPr>
        <p:spPr>
          <a:xfrm>
            <a:off x="3376727" y="2528499"/>
            <a:ext cx="372168" cy="436444"/>
          </a:xfrm>
          <a:custGeom>
            <a:avLst/>
            <a:gdLst/>
            <a:ahLst/>
            <a:cxnLst/>
            <a:rect l="l" t="t" r="r" b="b"/>
            <a:pathLst>
              <a:path w="744335" h="872887">
                <a:moveTo>
                  <a:pt x="0" y="0"/>
                </a:moveTo>
                <a:lnTo>
                  <a:pt x="744335" y="0"/>
                </a:lnTo>
                <a:lnTo>
                  <a:pt x="744335" y="872887"/>
                </a:lnTo>
                <a:lnTo>
                  <a:pt x="0" y="8728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600" b="1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76B30DE0-A0F6-B6F6-694C-6EC58D5E4AF1}"/>
              </a:ext>
            </a:extLst>
          </p:cNvPr>
          <p:cNvSpPr/>
          <p:nvPr/>
        </p:nvSpPr>
        <p:spPr>
          <a:xfrm>
            <a:off x="4934130" y="2517745"/>
            <a:ext cx="372168" cy="436444"/>
          </a:xfrm>
          <a:custGeom>
            <a:avLst/>
            <a:gdLst/>
            <a:ahLst/>
            <a:cxnLst/>
            <a:rect l="l" t="t" r="r" b="b"/>
            <a:pathLst>
              <a:path w="744335" h="872887">
                <a:moveTo>
                  <a:pt x="0" y="0"/>
                </a:moveTo>
                <a:lnTo>
                  <a:pt x="744335" y="0"/>
                </a:lnTo>
                <a:lnTo>
                  <a:pt x="744335" y="872888"/>
                </a:lnTo>
                <a:lnTo>
                  <a:pt x="0" y="8728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600" b="1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B17FED4A-F4EE-32BB-A2A0-A5055FB13EB1}"/>
              </a:ext>
            </a:extLst>
          </p:cNvPr>
          <p:cNvSpPr/>
          <p:nvPr/>
        </p:nvSpPr>
        <p:spPr>
          <a:xfrm>
            <a:off x="5195355" y="2517745"/>
            <a:ext cx="372168" cy="436444"/>
          </a:xfrm>
          <a:custGeom>
            <a:avLst/>
            <a:gdLst/>
            <a:ahLst/>
            <a:cxnLst/>
            <a:rect l="l" t="t" r="r" b="b"/>
            <a:pathLst>
              <a:path w="744335" h="872887">
                <a:moveTo>
                  <a:pt x="0" y="0"/>
                </a:moveTo>
                <a:lnTo>
                  <a:pt x="744335" y="0"/>
                </a:lnTo>
                <a:lnTo>
                  <a:pt x="744335" y="872888"/>
                </a:lnTo>
                <a:lnTo>
                  <a:pt x="0" y="8728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600" b="1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59FAC14D-CF22-2BE2-5F89-FA859118E8A5}"/>
              </a:ext>
            </a:extLst>
          </p:cNvPr>
          <p:cNvSpPr/>
          <p:nvPr/>
        </p:nvSpPr>
        <p:spPr>
          <a:xfrm>
            <a:off x="4692303" y="2517745"/>
            <a:ext cx="372168" cy="436444"/>
          </a:xfrm>
          <a:custGeom>
            <a:avLst/>
            <a:gdLst/>
            <a:ahLst/>
            <a:cxnLst/>
            <a:rect l="l" t="t" r="r" b="b"/>
            <a:pathLst>
              <a:path w="744335" h="872887">
                <a:moveTo>
                  <a:pt x="0" y="0"/>
                </a:moveTo>
                <a:lnTo>
                  <a:pt x="744335" y="0"/>
                </a:lnTo>
                <a:lnTo>
                  <a:pt x="744335" y="872888"/>
                </a:lnTo>
                <a:lnTo>
                  <a:pt x="0" y="8728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600" b="1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A20F0DEF-DCCB-7E94-2ED4-A43D8E8D739D}"/>
              </a:ext>
            </a:extLst>
          </p:cNvPr>
          <p:cNvSpPr/>
          <p:nvPr/>
        </p:nvSpPr>
        <p:spPr>
          <a:xfrm>
            <a:off x="6546293" y="2554531"/>
            <a:ext cx="372168" cy="436444"/>
          </a:xfrm>
          <a:custGeom>
            <a:avLst/>
            <a:gdLst/>
            <a:ahLst/>
            <a:cxnLst/>
            <a:rect l="l" t="t" r="r" b="b"/>
            <a:pathLst>
              <a:path w="744335" h="872887">
                <a:moveTo>
                  <a:pt x="0" y="0"/>
                </a:moveTo>
                <a:lnTo>
                  <a:pt x="744335" y="0"/>
                </a:lnTo>
                <a:lnTo>
                  <a:pt x="744335" y="872887"/>
                </a:lnTo>
                <a:lnTo>
                  <a:pt x="0" y="8728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600" b="1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599D8342-9722-7C31-2AC5-A218D8BA0812}"/>
              </a:ext>
            </a:extLst>
          </p:cNvPr>
          <p:cNvSpPr/>
          <p:nvPr/>
        </p:nvSpPr>
        <p:spPr>
          <a:xfrm>
            <a:off x="6793993" y="2554531"/>
            <a:ext cx="372168" cy="436444"/>
          </a:xfrm>
          <a:custGeom>
            <a:avLst/>
            <a:gdLst/>
            <a:ahLst/>
            <a:cxnLst/>
            <a:rect l="l" t="t" r="r" b="b"/>
            <a:pathLst>
              <a:path w="744335" h="872887">
                <a:moveTo>
                  <a:pt x="0" y="0"/>
                </a:moveTo>
                <a:lnTo>
                  <a:pt x="744334" y="0"/>
                </a:lnTo>
                <a:lnTo>
                  <a:pt x="744334" y="872887"/>
                </a:lnTo>
                <a:lnTo>
                  <a:pt x="0" y="8728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600" b="1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5B317DFB-1F53-4ACA-5973-2149D4DDFD07}"/>
              </a:ext>
            </a:extLst>
          </p:cNvPr>
          <p:cNvSpPr/>
          <p:nvPr/>
        </p:nvSpPr>
        <p:spPr>
          <a:xfrm>
            <a:off x="7039526" y="2554531"/>
            <a:ext cx="372168" cy="436444"/>
          </a:xfrm>
          <a:custGeom>
            <a:avLst/>
            <a:gdLst/>
            <a:ahLst/>
            <a:cxnLst/>
            <a:rect l="l" t="t" r="r" b="b"/>
            <a:pathLst>
              <a:path w="744335" h="872887">
                <a:moveTo>
                  <a:pt x="0" y="0"/>
                </a:moveTo>
                <a:lnTo>
                  <a:pt x="744335" y="0"/>
                </a:lnTo>
                <a:lnTo>
                  <a:pt x="744335" y="872887"/>
                </a:lnTo>
                <a:lnTo>
                  <a:pt x="0" y="8728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600" b="1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5B795FB4-CB5E-0ED1-FC73-0FFCE457FA65}"/>
              </a:ext>
            </a:extLst>
          </p:cNvPr>
          <p:cNvSpPr/>
          <p:nvPr/>
        </p:nvSpPr>
        <p:spPr>
          <a:xfrm>
            <a:off x="6295350" y="2554531"/>
            <a:ext cx="372168" cy="436444"/>
          </a:xfrm>
          <a:custGeom>
            <a:avLst/>
            <a:gdLst/>
            <a:ahLst/>
            <a:cxnLst/>
            <a:rect l="l" t="t" r="r" b="b"/>
            <a:pathLst>
              <a:path w="744335" h="872887">
                <a:moveTo>
                  <a:pt x="0" y="0"/>
                </a:moveTo>
                <a:lnTo>
                  <a:pt x="744335" y="0"/>
                </a:lnTo>
                <a:lnTo>
                  <a:pt x="744335" y="872887"/>
                </a:lnTo>
                <a:lnTo>
                  <a:pt x="0" y="8728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600" b="1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F6C8DF42-0A77-C046-482F-442CC6EB8457}"/>
              </a:ext>
            </a:extLst>
          </p:cNvPr>
          <p:cNvSpPr/>
          <p:nvPr/>
        </p:nvSpPr>
        <p:spPr>
          <a:xfrm>
            <a:off x="8392127" y="2567231"/>
            <a:ext cx="372168" cy="436444"/>
          </a:xfrm>
          <a:custGeom>
            <a:avLst/>
            <a:gdLst/>
            <a:ahLst/>
            <a:cxnLst/>
            <a:rect l="l" t="t" r="r" b="b"/>
            <a:pathLst>
              <a:path w="744335" h="872887">
                <a:moveTo>
                  <a:pt x="0" y="0"/>
                </a:moveTo>
                <a:lnTo>
                  <a:pt x="744335" y="0"/>
                </a:lnTo>
                <a:lnTo>
                  <a:pt x="744335" y="872887"/>
                </a:lnTo>
                <a:lnTo>
                  <a:pt x="0" y="8728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600" b="1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reeform 21">
            <a:extLst>
              <a:ext uri="{FF2B5EF4-FFF2-40B4-BE49-F238E27FC236}">
                <a16:creationId xmlns:a16="http://schemas.microsoft.com/office/drawing/2014/main" id="{8E44B62F-76F2-EAF8-810D-003250E0C59D}"/>
              </a:ext>
            </a:extLst>
          </p:cNvPr>
          <p:cNvSpPr/>
          <p:nvPr/>
        </p:nvSpPr>
        <p:spPr>
          <a:xfrm>
            <a:off x="7912699" y="2567231"/>
            <a:ext cx="372168" cy="436444"/>
          </a:xfrm>
          <a:custGeom>
            <a:avLst/>
            <a:gdLst/>
            <a:ahLst/>
            <a:cxnLst/>
            <a:rect l="l" t="t" r="r" b="b"/>
            <a:pathLst>
              <a:path w="744335" h="872887">
                <a:moveTo>
                  <a:pt x="0" y="0"/>
                </a:moveTo>
                <a:lnTo>
                  <a:pt x="744335" y="0"/>
                </a:lnTo>
                <a:lnTo>
                  <a:pt x="744335" y="872887"/>
                </a:lnTo>
                <a:lnTo>
                  <a:pt x="0" y="8728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600" b="1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reeform 21">
            <a:extLst>
              <a:ext uri="{FF2B5EF4-FFF2-40B4-BE49-F238E27FC236}">
                <a16:creationId xmlns:a16="http://schemas.microsoft.com/office/drawing/2014/main" id="{34927702-2CF7-F016-9DE4-0E2E447C4C78}"/>
              </a:ext>
            </a:extLst>
          </p:cNvPr>
          <p:cNvSpPr/>
          <p:nvPr/>
        </p:nvSpPr>
        <p:spPr>
          <a:xfrm>
            <a:off x="8150827" y="2567231"/>
            <a:ext cx="372168" cy="436444"/>
          </a:xfrm>
          <a:custGeom>
            <a:avLst/>
            <a:gdLst/>
            <a:ahLst/>
            <a:cxnLst/>
            <a:rect l="l" t="t" r="r" b="b"/>
            <a:pathLst>
              <a:path w="744335" h="872887">
                <a:moveTo>
                  <a:pt x="0" y="0"/>
                </a:moveTo>
                <a:lnTo>
                  <a:pt x="744335" y="0"/>
                </a:lnTo>
                <a:lnTo>
                  <a:pt x="744335" y="872887"/>
                </a:lnTo>
                <a:lnTo>
                  <a:pt x="0" y="8728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600" b="1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21">
            <a:extLst>
              <a:ext uri="{FF2B5EF4-FFF2-40B4-BE49-F238E27FC236}">
                <a16:creationId xmlns:a16="http://schemas.microsoft.com/office/drawing/2014/main" id="{9ABC59F3-DDAC-E712-53DD-717982D2C675}"/>
              </a:ext>
            </a:extLst>
          </p:cNvPr>
          <p:cNvSpPr/>
          <p:nvPr/>
        </p:nvSpPr>
        <p:spPr>
          <a:xfrm>
            <a:off x="8862027" y="2567231"/>
            <a:ext cx="372168" cy="436444"/>
          </a:xfrm>
          <a:custGeom>
            <a:avLst/>
            <a:gdLst/>
            <a:ahLst/>
            <a:cxnLst/>
            <a:rect l="l" t="t" r="r" b="b"/>
            <a:pathLst>
              <a:path w="744335" h="872887">
                <a:moveTo>
                  <a:pt x="0" y="0"/>
                </a:moveTo>
                <a:lnTo>
                  <a:pt x="744335" y="0"/>
                </a:lnTo>
                <a:lnTo>
                  <a:pt x="744335" y="872887"/>
                </a:lnTo>
                <a:lnTo>
                  <a:pt x="0" y="8728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600" b="1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21">
            <a:extLst>
              <a:ext uri="{FF2B5EF4-FFF2-40B4-BE49-F238E27FC236}">
                <a16:creationId xmlns:a16="http://schemas.microsoft.com/office/drawing/2014/main" id="{43B1375E-33D2-73D5-5CFC-4C0CE553B5D4}"/>
              </a:ext>
            </a:extLst>
          </p:cNvPr>
          <p:cNvSpPr/>
          <p:nvPr/>
        </p:nvSpPr>
        <p:spPr>
          <a:xfrm>
            <a:off x="8629777" y="2567231"/>
            <a:ext cx="372168" cy="436444"/>
          </a:xfrm>
          <a:custGeom>
            <a:avLst/>
            <a:gdLst/>
            <a:ahLst/>
            <a:cxnLst/>
            <a:rect l="l" t="t" r="r" b="b"/>
            <a:pathLst>
              <a:path w="744335" h="872887">
                <a:moveTo>
                  <a:pt x="0" y="0"/>
                </a:moveTo>
                <a:lnTo>
                  <a:pt x="744335" y="0"/>
                </a:lnTo>
                <a:lnTo>
                  <a:pt x="744335" y="872887"/>
                </a:lnTo>
                <a:lnTo>
                  <a:pt x="0" y="8728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600" b="1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9">
            <a:extLst>
              <a:ext uri="{FF2B5EF4-FFF2-40B4-BE49-F238E27FC236}">
                <a16:creationId xmlns:a16="http://schemas.microsoft.com/office/drawing/2014/main" id="{94D47A92-340D-1EA9-2D63-0AF04B20AC3D}"/>
              </a:ext>
            </a:extLst>
          </p:cNvPr>
          <p:cNvSpPr txBox="1"/>
          <p:nvPr/>
        </p:nvSpPr>
        <p:spPr>
          <a:xfrm>
            <a:off x="9523151" y="3133075"/>
            <a:ext cx="2002728" cy="2335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90"/>
              </a:lnSpc>
              <a:spcBef>
                <a:spcPct val="0"/>
              </a:spcBef>
            </a:pPr>
            <a:r>
              <a:rPr lang="en-US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  <p:sp>
        <p:nvSpPr>
          <p:cNvPr id="29" name="TextBox 10">
            <a:extLst>
              <a:ext uri="{FF2B5EF4-FFF2-40B4-BE49-F238E27FC236}">
                <a16:creationId xmlns:a16="http://schemas.microsoft.com/office/drawing/2014/main" id="{1F14D105-4336-62A7-152C-3EAA5F1561BB}"/>
              </a:ext>
            </a:extLst>
          </p:cNvPr>
          <p:cNvSpPr txBox="1"/>
          <p:nvPr/>
        </p:nvSpPr>
        <p:spPr>
          <a:xfrm>
            <a:off x="9749008" y="3634383"/>
            <a:ext cx="1825334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 CFC 1.721 Guia ABR para a </a:t>
            </a:r>
            <a:r>
              <a:rPr lang="en-US" sz="20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profissão</a:t>
            </a:r>
            <a:r>
              <a:rPr lang="en-US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contábil</a:t>
            </a:r>
            <a:endParaRPr lang="en-US" sz="2000" b="1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Freeform 21">
            <a:extLst>
              <a:ext uri="{FF2B5EF4-FFF2-40B4-BE49-F238E27FC236}">
                <a16:creationId xmlns:a16="http://schemas.microsoft.com/office/drawing/2014/main" id="{2070268E-EF94-2FC7-C8E8-F4D55CB2ACEB}"/>
              </a:ext>
            </a:extLst>
          </p:cNvPr>
          <p:cNvSpPr/>
          <p:nvPr/>
        </p:nvSpPr>
        <p:spPr>
          <a:xfrm>
            <a:off x="10198696" y="2554531"/>
            <a:ext cx="372168" cy="436444"/>
          </a:xfrm>
          <a:custGeom>
            <a:avLst/>
            <a:gdLst/>
            <a:ahLst/>
            <a:cxnLst/>
            <a:rect l="l" t="t" r="r" b="b"/>
            <a:pathLst>
              <a:path w="744335" h="872887">
                <a:moveTo>
                  <a:pt x="0" y="0"/>
                </a:moveTo>
                <a:lnTo>
                  <a:pt x="744335" y="0"/>
                </a:lnTo>
                <a:lnTo>
                  <a:pt x="744335" y="872887"/>
                </a:lnTo>
                <a:lnTo>
                  <a:pt x="0" y="8728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600" b="1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reeform 21">
            <a:extLst>
              <a:ext uri="{FF2B5EF4-FFF2-40B4-BE49-F238E27FC236}">
                <a16:creationId xmlns:a16="http://schemas.microsoft.com/office/drawing/2014/main" id="{7F2D4592-4BB7-A856-98BE-8E07FE3B32D3}"/>
              </a:ext>
            </a:extLst>
          </p:cNvPr>
          <p:cNvSpPr/>
          <p:nvPr/>
        </p:nvSpPr>
        <p:spPr>
          <a:xfrm>
            <a:off x="9938290" y="2528499"/>
            <a:ext cx="372168" cy="436444"/>
          </a:xfrm>
          <a:custGeom>
            <a:avLst/>
            <a:gdLst/>
            <a:ahLst/>
            <a:cxnLst/>
            <a:rect l="l" t="t" r="r" b="b"/>
            <a:pathLst>
              <a:path w="744335" h="872887">
                <a:moveTo>
                  <a:pt x="0" y="0"/>
                </a:moveTo>
                <a:lnTo>
                  <a:pt x="744335" y="0"/>
                </a:lnTo>
                <a:lnTo>
                  <a:pt x="744335" y="872887"/>
                </a:lnTo>
                <a:lnTo>
                  <a:pt x="0" y="8728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600" b="1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Freeform 21">
            <a:extLst>
              <a:ext uri="{FF2B5EF4-FFF2-40B4-BE49-F238E27FC236}">
                <a16:creationId xmlns:a16="http://schemas.microsoft.com/office/drawing/2014/main" id="{EAB7D7A2-A742-8679-451E-651ACD163095}"/>
              </a:ext>
            </a:extLst>
          </p:cNvPr>
          <p:cNvSpPr/>
          <p:nvPr/>
        </p:nvSpPr>
        <p:spPr>
          <a:xfrm>
            <a:off x="10680241" y="2569721"/>
            <a:ext cx="372168" cy="436444"/>
          </a:xfrm>
          <a:custGeom>
            <a:avLst/>
            <a:gdLst/>
            <a:ahLst/>
            <a:cxnLst/>
            <a:rect l="l" t="t" r="r" b="b"/>
            <a:pathLst>
              <a:path w="744335" h="872887">
                <a:moveTo>
                  <a:pt x="0" y="0"/>
                </a:moveTo>
                <a:lnTo>
                  <a:pt x="744335" y="0"/>
                </a:lnTo>
                <a:lnTo>
                  <a:pt x="744335" y="872887"/>
                </a:lnTo>
                <a:lnTo>
                  <a:pt x="0" y="8728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600" b="1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reeform 21">
            <a:extLst>
              <a:ext uri="{FF2B5EF4-FFF2-40B4-BE49-F238E27FC236}">
                <a16:creationId xmlns:a16="http://schemas.microsoft.com/office/drawing/2014/main" id="{ACB39C30-3846-8EC4-F9E5-11EC311A1AE8}"/>
              </a:ext>
            </a:extLst>
          </p:cNvPr>
          <p:cNvSpPr/>
          <p:nvPr/>
        </p:nvSpPr>
        <p:spPr>
          <a:xfrm>
            <a:off x="10894138" y="2566505"/>
            <a:ext cx="372168" cy="436444"/>
          </a:xfrm>
          <a:custGeom>
            <a:avLst/>
            <a:gdLst/>
            <a:ahLst/>
            <a:cxnLst/>
            <a:rect l="l" t="t" r="r" b="b"/>
            <a:pathLst>
              <a:path w="744335" h="872887">
                <a:moveTo>
                  <a:pt x="0" y="0"/>
                </a:moveTo>
                <a:lnTo>
                  <a:pt x="744335" y="0"/>
                </a:lnTo>
                <a:lnTo>
                  <a:pt x="744335" y="872887"/>
                </a:lnTo>
                <a:lnTo>
                  <a:pt x="0" y="8728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600" b="1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reeform 21">
            <a:extLst>
              <a:ext uri="{FF2B5EF4-FFF2-40B4-BE49-F238E27FC236}">
                <a16:creationId xmlns:a16="http://schemas.microsoft.com/office/drawing/2014/main" id="{2323E946-63B5-94EC-CF71-42EEF9EFF0F5}"/>
              </a:ext>
            </a:extLst>
          </p:cNvPr>
          <p:cNvSpPr/>
          <p:nvPr/>
        </p:nvSpPr>
        <p:spPr>
          <a:xfrm>
            <a:off x="11109080" y="2566599"/>
            <a:ext cx="372168" cy="436444"/>
          </a:xfrm>
          <a:custGeom>
            <a:avLst/>
            <a:gdLst/>
            <a:ahLst/>
            <a:cxnLst/>
            <a:rect l="l" t="t" r="r" b="b"/>
            <a:pathLst>
              <a:path w="744335" h="872887">
                <a:moveTo>
                  <a:pt x="0" y="0"/>
                </a:moveTo>
                <a:lnTo>
                  <a:pt x="744335" y="0"/>
                </a:lnTo>
                <a:lnTo>
                  <a:pt x="744335" y="872887"/>
                </a:lnTo>
                <a:lnTo>
                  <a:pt x="0" y="8728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600" b="1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reeform 21">
            <a:extLst>
              <a:ext uri="{FF2B5EF4-FFF2-40B4-BE49-F238E27FC236}">
                <a16:creationId xmlns:a16="http://schemas.microsoft.com/office/drawing/2014/main" id="{D3EF85F0-DA46-AAC8-D4FB-10CBF9465D98}"/>
              </a:ext>
            </a:extLst>
          </p:cNvPr>
          <p:cNvSpPr/>
          <p:nvPr/>
        </p:nvSpPr>
        <p:spPr>
          <a:xfrm>
            <a:off x="10429612" y="2567033"/>
            <a:ext cx="372168" cy="436444"/>
          </a:xfrm>
          <a:custGeom>
            <a:avLst/>
            <a:gdLst/>
            <a:ahLst/>
            <a:cxnLst/>
            <a:rect l="l" t="t" r="r" b="b"/>
            <a:pathLst>
              <a:path w="744335" h="872887">
                <a:moveTo>
                  <a:pt x="0" y="0"/>
                </a:moveTo>
                <a:lnTo>
                  <a:pt x="744335" y="0"/>
                </a:lnTo>
                <a:lnTo>
                  <a:pt x="744335" y="872887"/>
                </a:lnTo>
                <a:lnTo>
                  <a:pt x="0" y="8728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600" b="1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Seta Dobrada para Cima 35">
            <a:extLst>
              <a:ext uri="{FF2B5EF4-FFF2-40B4-BE49-F238E27FC236}">
                <a16:creationId xmlns:a16="http://schemas.microsoft.com/office/drawing/2014/main" id="{7E067324-6DBB-7B38-A60A-E6B2EC0F4F9C}"/>
              </a:ext>
            </a:extLst>
          </p:cNvPr>
          <p:cNvSpPr>
            <a:spLocks/>
          </p:cNvSpPr>
          <p:nvPr/>
        </p:nvSpPr>
        <p:spPr>
          <a:xfrm rot="5400000">
            <a:off x="5033146" y="3270892"/>
            <a:ext cx="2118317" cy="277735"/>
          </a:xfrm>
          <a:prstGeom prst="bentUpArrow">
            <a:avLst>
              <a:gd name="adj1" fmla="val 27006"/>
              <a:gd name="adj2" fmla="val 25000"/>
              <a:gd name="adj3" fmla="val 25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b="1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aixaDeTexto 38">
            <a:extLst>
              <a:ext uri="{FF2B5EF4-FFF2-40B4-BE49-F238E27FC236}">
                <a16:creationId xmlns:a16="http://schemas.microsoft.com/office/drawing/2014/main" id="{67080F6B-E190-8AD5-91B2-25C75120BAF9}"/>
              </a:ext>
            </a:extLst>
          </p:cNvPr>
          <p:cNvSpPr txBox="1"/>
          <p:nvPr/>
        </p:nvSpPr>
        <p:spPr>
          <a:xfrm>
            <a:off x="3734047" y="5294603"/>
            <a:ext cx="2404191" cy="92333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central</a:t>
            </a:r>
          </a:p>
          <a:p>
            <a:r>
              <a:rPr lang="pt-BR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Supervisores</a:t>
            </a:r>
          </a:p>
          <a:p>
            <a:r>
              <a:rPr lang="pt-BR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Sujeitos obrigados</a:t>
            </a:r>
          </a:p>
        </p:txBody>
      </p:sp>
      <p:cxnSp>
        <p:nvCxnSpPr>
          <p:cNvPr id="38" name="Conector de Seta Reta 37">
            <a:extLst>
              <a:ext uri="{FF2B5EF4-FFF2-40B4-BE49-F238E27FC236}">
                <a16:creationId xmlns:a16="http://schemas.microsoft.com/office/drawing/2014/main" id="{D5B0D6D9-DF1F-7D6F-CE75-448BCB813592}"/>
              </a:ext>
            </a:extLst>
          </p:cNvPr>
          <p:cNvCxnSpPr>
            <a:cxnSpLocks/>
          </p:cNvCxnSpPr>
          <p:nvPr/>
        </p:nvCxnSpPr>
        <p:spPr>
          <a:xfrm>
            <a:off x="4934130" y="4428463"/>
            <a:ext cx="0" cy="866140"/>
          </a:xfrm>
          <a:prstGeom prst="straightConnector1">
            <a:avLst/>
          </a:prstGeom>
          <a:ln w="34925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">
            <a:extLst>
              <a:ext uri="{FF2B5EF4-FFF2-40B4-BE49-F238E27FC236}">
                <a16:creationId xmlns:a16="http://schemas.microsoft.com/office/drawing/2014/main" id="{3C7404B1-1DBA-F262-DC8B-A6D2F3CA631D}"/>
              </a:ext>
            </a:extLst>
          </p:cNvPr>
          <p:cNvSpPr txBox="1"/>
          <p:nvPr/>
        </p:nvSpPr>
        <p:spPr>
          <a:xfrm>
            <a:off x="1235556" y="3109522"/>
            <a:ext cx="1263787" cy="2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90"/>
              </a:lnSpc>
              <a:spcBef>
                <a:spcPct val="0"/>
              </a:spcBef>
            </a:pPr>
            <a:r>
              <a:rPr lang="en-US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1988</a:t>
            </a:r>
          </a:p>
        </p:txBody>
      </p:sp>
      <p:sp>
        <p:nvSpPr>
          <p:cNvPr id="40" name="CaixaDeTexto 41">
            <a:extLst>
              <a:ext uri="{FF2B5EF4-FFF2-40B4-BE49-F238E27FC236}">
                <a16:creationId xmlns:a16="http://schemas.microsoft.com/office/drawing/2014/main" id="{19C13F3B-EDFF-4E76-ED9E-AF3E18470BCC}"/>
              </a:ext>
            </a:extLst>
          </p:cNvPr>
          <p:cNvSpPr txBox="1"/>
          <p:nvPr/>
        </p:nvSpPr>
        <p:spPr>
          <a:xfrm>
            <a:off x="2944770" y="3515441"/>
            <a:ext cx="1043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Decreto</a:t>
            </a:r>
          </a:p>
          <a:p>
            <a:r>
              <a:rPr lang="es-ES_tradnl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154</a:t>
            </a:r>
          </a:p>
        </p:txBody>
      </p:sp>
      <p:sp>
        <p:nvSpPr>
          <p:cNvPr id="41" name="CaixaDeTexto 44">
            <a:extLst>
              <a:ext uri="{FF2B5EF4-FFF2-40B4-BE49-F238E27FC236}">
                <a16:creationId xmlns:a16="http://schemas.microsoft.com/office/drawing/2014/main" id="{69C36DB9-7A53-EFB8-6A01-01AFB8F64075}"/>
              </a:ext>
            </a:extLst>
          </p:cNvPr>
          <p:cNvSpPr txBox="1"/>
          <p:nvPr/>
        </p:nvSpPr>
        <p:spPr>
          <a:xfrm>
            <a:off x="2415234" y="4586538"/>
            <a:ext cx="1594022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Ratifica a Convenção</a:t>
            </a:r>
          </a:p>
        </p:txBody>
      </p:sp>
      <p:cxnSp>
        <p:nvCxnSpPr>
          <p:cNvPr id="42" name="Conector de Seta Reta 41">
            <a:extLst>
              <a:ext uri="{FF2B5EF4-FFF2-40B4-BE49-F238E27FC236}">
                <a16:creationId xmlns:a16="http://schemas.microsoft.com/office/drawing/2014/main" id="{2AB3795C-29C8-5B59-8C6E-F84A73B93671}"/>
              </a:ext>
            </a:extLst>
          </p:cNvPr>
          <p:cNvCxnSpPr>
            <a:cxnSpLocks/>
          </p:cNvCxnSpPr>
          <p:nvPr/>
        </p:nvCxnSpPr>
        <p:spPr>
          <a:xfrm>
            <a:off x="3236359" y="4115279"/>
            <a:ext cx="0" cy="432000"/>
          </a:xfrm>
          <a:prstGeom prst="straightConnector1">
            <a:avLst/>
          </a:prstGeom>
          <a:ln w="34925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664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0F120BF-4C19-0607-D15F-7A07BF2511A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6315" y="-48119"/>
            <a:ext cx="9583737" cy="1325563"/>
          </a:xfrm>
        </p:spPr>
        <p:txBody>
          <a:bodyPr/>
          <a:lstStyle/>
          <a:p>
            <a:pPr algn="ctr"/>
            <a:r>
              <a:rPr lang="pt-BR" sz="3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Setores legalmente convocados a cooperar com o sistema de PLD/FTP</a:t>
            </a:r>
          </a:p>
        </p:txBody>
      </p:sp>
      <p:pic>
        <p:nvPicPr>
          <p:cNvPr id="34" name="Imagem 33" descr="download.jpg">
            <a:extLst>
              <a:ext uri="{FF2B5EF4-FFF2-40B4-BE49-F238E27FC236}">
                <a16:creationId xmlns:a16="http://schemas.microsoft.com/office/drawing/2014/main" id="{124F7C0F-8246-1360-2914-6C3B7C76D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801" y="3966458"/>
            <a:ext cx="1109304" cy="764559"/>
          </a:xfrm>
          <a:prstGeom prst="rect">
            <a:avLst/>
          </a:prstGeom>
        </p:spPr>
      </p:pic>
      <p:pic>
        <p:nvPicPr>
          <p:cNvPr id="35" name="Imagem 34" descr="download.png">
            <a:extLst>
              <a:ext uri="{FF2B5EF4-FFF2-40B4-BE49-F238E27FC236}">
                <a16:creationId xmlns:a16="http://schemas.microsoft.com/office/drawing/2014/main" id="{BCA44B66-1486-8FE1-A10F-6595572ED1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094" y="1506021"/>
            <a:ext cx="1331335" cy="732234"/>
          </a:xfrm>
          <a:prstGeom prst="rect">
            <a:avLst/>
          </a:prstGeom>
        </p:spPr>
      </p:pic>
      <p:pic>
        <p:nvPicPr>
          <p:cNvPr id="36" name="Imagem 35" descr="susep-logo.png">
            <a:extLst>
              <a:ext uri="{FF2B5EF4-FFF2-40B4-BE49-F238E27FC236}">
                <a16:creationId xmlns:a16="http://schemas.microsoft.com/office/drawing/2014/main" id="{A34BEDC3-7CED-8C3A-EBC3-9AED672B98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583" y="2527967"/>
            <a:ext cx="1289305" cy="685800"/>
          </a:xfrm>
          <a:prstGeom prst="rect">
            <a:avLst/>
          </a:prstGeom>
        </p:spPr>
      </p:pic>
      <p:pic>
        <p:nvPicPr>
          <p:cNvPr id="37" name="Imagem 36" descr="maxresdefault.jpg">
            <a:extLst>
              <a:ext uri="{FF2B5EF4-FFF2-40B4-BE49-F238E27FC236}">
                <a16:creationId xmlns:a16="http://schemas.microsoft.com/office/drawing/2014/main" id="{2AD28560-42BA-5E59-AB7D-971900B0E10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5976" y="3329909"/>
            <a:ext cx="1174409" cy="734006"/>
          </a:xfrm>
          <a:prstGeom prst="rect">
            <a:avLst/>
          </a:prstGeom>
        </p:spPr>
      </p:pic>
      <p:pic>
        <p:nvPicPr>
          <p:cNvPr id="38" name="Imagem 37" descr="cofeci_logo2.png">
            <a:extLst>
              <a:ext uri="{FF2B5EF4-FFF2-40B4-BE49-F238E27FC236}">
                <a16:creationId xmlns:a16="http://schemas.microsoft.com/office/drawing/2014/main" id="{4F68E209-40EE-A80D-FD77-2B83732ADD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5338" y="3382431"/>
            <a:ext cx="1539934" cy="412482"/>
          </a:xfrm>
          <a:prstGeom prst="rect">
            <a:avLst/>
          </a:prstGeom>
        </p:spPr>
      </p:pic>
      <p:pic>
        <p:nvPicPr>
          <p:cNvPr id="39" name="Imagem 38" descr="Logo-CFC.png">
            <a:extLst>
              <a:ext uri="{FF2B5EF4-FFF2-40B4-BE49-F238E27FC236}">
                <a16:creationId xmlns:a16="http://schemas.microsoft.com/office/drawing/2014/main" id="{A3BC8492-6782-DE03-C020-30EABA1F9F65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61362" y="2570777"/>
            <a:ext cx="1091249" cy="422201"/>
          </a:xfrm>
          <a:prstGeom prst="rect">
            <a:avLst/>
          </a:prstGeom>
        </p:spPr>
      </p:pic>
      <p:pic>
        <p:nvPicPr>
          <p:cNvPr id="40" name="Imagem 39" descr="ans.png">
            <a:extLst>
              <a:ext uri="{FF2B5EF4-FFF2-40B4-BE49-F238E27FC236}">
                <a16:creationId xmlns:a16="http://schemas.microsoft.com/office/drawing/2014/main" id="{00AD1734-2591-5494-0C18-159F76EE03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0682" y="5093515"/>
            <a:ext cx="1506157" cy="436095"/>
          </a:xfrm>
          <a:prstGeom prst="rect">
            <a:avLst/>
          </a:prstGeom>
        </p:spPr>
      </p:pic>
      <p:pic>
        <p:nvPicPr>
          <p:cNvPr id="41" name="Imagem 40" descr="logo-pf.png">
            <a:extLst>
              <a:ext uri="{FF2B5EF4-FFF2-40B4-BE49-F238E27FC236}">
                <a16:creationId xmlns:a16="http://schemas.microsoft.com/office/drawing/2014/main" id="{FEE29C9F-282F-7CB3-585A-C1AE2D7D01FF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61539" y="1532192"/>
            <a:ext cx="625598" cy="771145"/>
          </a:xfrm>
          <a:prstGeom prst="rect">
            <a:avLst/>
          </a:prstGeom>
        </p:spPr>
      </p:pic>
      <p:pic>
        <p:nvPicPr>
          <p:cNvPr id="42" name="Imagem 41" descr="image001.png">
            <a:extLst>
              <a:ext uri="{FF2B5EF4-FFF2-40B4-BE49-F238E27FC236}">
                <a16:creationId xmlns:a16="http://schemas.microsoft.com/office/drawing/2014/main" id="{BFCE6061-BE88-FD76-FE8A-EC473B303BE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63558" y="1506021"/>
            <a:ext cx="689607" cy="623930"/>
          </a:xfrm>
          <a:prstGeom prst="rect">
            <a:avLst/>
          </a:prstGeom>
        </p:spPr>
      </p:pic>
      <p:pic>
        <p:nvPicPr>
          <p:cNvPr id="43" name="Imagem 42" descr="banner-fundo-branco.jpg">
            <a:extLst>
              <a:ext uri="{FF2B5EF4-FFF2-40B4-BE49-F238E27FC236}">
                <a16:creationId xmlns:a16="http://schemas.microsoft.com/office/drawing/2014/main" id="{DBEBB93D-7D5F-325E-9756-B13411EDE803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08066" y="4258277"/>
            <a:ext cx="1552766" cy="579155"/>
          </a:xfrm>
          <a:prstGeom prst="rect">
            <a:avLst/>
          </a:prstGeom>
        </p:spPr>
      </p:pic>
      <p:pic>
        <p:nvPicPr>
          <p:cNvPr id="44" name="Imagem 43">
            <a:extLst>
              <a:ext uri="{FF2B5EF4-FFF2-40B4-BE49-F238E27FC236}">
                <a16:creationId xmlns:a16="http://schemas.microsoft.com/office/drawing/2014/main" id="{820F7F2E-6E73-10BC-E3BB-DC1842749C9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29006" y="3768955"/>
            <a:ext cx="1431233" cy="527475"/>
          </a:xfrm>
          <a:prstGeom prst="rect">
            <a:avLst/>
          </a:prstGeom>
        </p:spPr>
      </p:pic>
      <p:sp>
        <p:nvSpPr>
          <p:cNvPr id="45" name="Retângulo 44">
            <a:extLst>
              <a:ext uri="{FF2B5EF4-FFF2-40B4-BE49-F238E27FC236}">
                <a16:creationId xmlns:a16="http://schemas.microsoft.com/office/drawing/2014/main" id="{CDF6A245-9F69-B6CA-AC2A-1F90102865DD}"/>
              </a:ext>
            </a:extLst>
          </p:cNvPr>
          <p:cNvSpPr/>
          <p:nvPr/>
        </p:nvSpPr>
        <p:spPr>
          <a:xfrm>
            <a:off x="1648291" y="1718628"/>
            <a:ext cx="2487481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Bancos e cooperativas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Consórcios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Corretoras e distribuidoras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Arranjos de pagamento</a:t>
            </a: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BBDA153C-EABD-B1F4-015E-CE30972AC16C}"/>
              </a:ext>
            </a:extLst>
          </p:cNvPr>
          <p:cNvSpPr/>
          <p:nvPr/>
        </p:nvSpPr>
        <p:spPr>
          <a:xfrm>
            <a:off x="5784683" y="3394041"/>
            <a:ext cx="2090637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Promoção Imobiliária/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Compra/venda de imóveis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584B4635-18AC-FB34-2D67-176ACA954873}"/>
              </a:ext>
            </a:extLst>
          </p:cNvPr>
          <p:cNvSpPr/>
          <p:nvPr/>
        </p:nvSpPr>
        <p:spPr>
          <a:xfrm>
            <a:off x="1581765" y="3302126"/>
            <a:ext cx="130730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Títulos e Valores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Bolsas</a:t>
            </a: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4052FBED-4AFD-6764-6239-BF034566EB5B}"/>
              </a:ext>
            </a:extLst>
          </p:cNvPr>
          <p:cNvSpPr/>
          <p:nvPr/>
        </p:nvSpPr>
        <p:spPr>
          <a:xfrm>
            <a:off x="1583891" y="4292351"/>
            <a:ext cx="2319866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Previdência 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complementar fechada</a:t>
            </a:r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9A91AB12-14F8-A754-FF49-1F9656D8BBA5}"/>
              </a:ext>
            </a:extLst>
          </p:cNvPr>
          <p:cNvSpPr/>
          <p:nvPr/>
        </p:nvSpPr>
        <p:spPr>
          <a:xfrm>
            <a:off x="1641441" y="5049135"/>
            <a:ext cx="1853392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Operadoras de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planos de saúde</a:t>
            </a:r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C64F0632-2561-8113-7F3B-2FF11F310736}"/>
              </a:ext>
            </a:extLst>
          </p:cNvPr>
          <p:cNvSpPr/>
          <p:nvPr/>
        </p:nvSpPr>
        <p:spPr>
          <a:xfrm>
            <a:off x="5009434" y="1763881"/>
            <a:ext cx="257750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Transportadora de valores</a:t>
            </a:r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F2EE5DFB-9B70-9FE2-EA42-C07BDB7104AC}"/>
              </a:ext>
            </a:extLst>
          </p:cNvPr>
          <p:cNvSpPr/>
          <p:nvPr/>
        </p:nvSpPr>
        <p:spPr>
          <a:xfrm>
            <a:off x="5108732" y="2583402"/>
            <a:ext cx="3106941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Contadores, empresas contábeis 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 auditores</a:t>
            </a:r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58EBAEA4-FB3A-F958-7870-2070D0063AF0}"/>
              </a:ext>
            </a:extLst>
          </p:cNvPr>
          <p:cNvSpPr/>
          <p:nvPr/>
        </p:nvSpPr>
        <p:spPr>
          <a:xfrm>
            <a:off x="5337646" y="4150851"/>
            <a:ext cx="2448106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Economistas, empresas 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 assessoria 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econômica e financeira</a:t>
            </a:r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id="{C0AF4D1C-E5D4-E79C-448D-3A0FF5784AEA}"/>
              </a:ext>
            </a:extLst>
          </p:cNvPr>
          <p:cNvSpPr/>
          <p:nvPr/>
        </p:nvSpPr>
        <p:spPr>
          <a:xfrm>
            <a:off x="5696420" y="5311562"/>
            <a:ext cx="1287532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Loterias </a:t>
            </a:r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35291BE3-F5D1-335F-C7CD-2072E483D892}"/>
              </a:ext>
            </a:extLst>
          </p:cNvPr>
          <p:cNvSpPr/>
          <p:nvPr/>
        </p:nvSpPr>
        <p:spPr>
          <a:xfrm>
            <a:off x="9189325" y="1733638"/>
            <a:ext cx="1986441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Juntas comerciais</a:t>
            </a:r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6309DAFB-611A-4819-94FA-825841B777AA}"/>
              </a:ext>
            </a:extLst>
          </p:cNvPr>
          <p:cNvSpPr/>
          <p:nvPr/>
        </p:nvSpPr>
        <p:spPr>
          <a:xfrm>
            <a:off x="9285805" y="2546794"/>
            <a:ext cx="2074607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Arte e antiguidades</a:t>
            </a:r>
          </a:p>
        </p:txBody>
      </p:sp>
      <p:sp>
        <p:nvSpPr>
          <p:cNvPr id="56" name="Retângulo 55">
            <a:extLst>
              <a:ext uri="{FF2B5EF4-FFF2-40B4-BE49-F238E27FC236}">
                <a16:creationId xmlns:a16="http://schemas.microsoft.com/office/drawing/2014/main" id="{CDBFFEA1-4B6A-9EAE-546A-DF92EDF0F540}"/>
              </a:ext>
            </a:extLst>
          </p:cNvPr>
          <p:cNvSpPr/>
          <p:nvPr/>
        </p:nvSpPr>
        <p:spPr>
          <a:xfrm>
            <a:off x="7384788" y="5276442"/>
            <a:ext cx="4426212" cy="138499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Setores ainda não regulamentados: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628650" marR="0" lvl="1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advogados que prestam assessoria e consultoria</a:t>
            </a:r>
          </a:p>
          <a:p>
            <a:pPr marL="628650" marR="0" lvl="1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promoção comercial/sorteios</a:t>
            </a:r>
          </a:p>
          <a:p>
            <a:pPr marL="628650" marR="0" lvl="1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bens rurais</a:t>
            </a:r>
          </a:p>
          <a:p>
            <a:pPr marL="628650" marR="0" lvl="1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feiras e exposições 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id="{FFFAE58D-C0C6-6B02-869E-014F69BF2A44}"/>
              </a:ext>
            </a:extLst>
          </p:cNvPr>
          <p:cNvSpPr/>
          <p:nvPr/>
        </p:nvSpPr>
        <p:spPr>
          <a:xfrm>
            <a:off x="1651530" y="2758573"/>
            <a:ext cx="130730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Seguros</a:t>
            </a:r>
          </a:p>
        </p:txBody>
      </p:sp>
      <p:pic>
        <p:nvPicPr>
          <p:cNvPr id="58" name="Imagem 57" descr="iphan.png">
            <a:extLst>
              <a:ext uri="{FF2B5EF4-FFF2-40B4-BE49-F238E27FC236}">
                <a16:creationId xmlns:a16="http://schemas.microsoft.com/office/drawing/2014/main" id="{4058A778-37A7-34DE-067E-DFACFA0FEA1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58019" y="2482808"/>
            <a:ext cx="1062611" cy="555300"/>
          </a:xfrm>
          <a:prstGeom prst="rect">
            <a:avLst/>
          </a:prstGeom>
        </p:spPr>
      </p:pic>
      <p:pic>
        <p:nvPicPr>
          <p:cNvPr id="59" name="Picture 8" descr="Resultado de imagem para cnj&quot;">
            <a:extLst>
              <a:ext uri="{FF2B5EF4-FFF2-40B4-BE49-F238E27FC236}">
                <a16:creationId xmlns:a16="http://schemas.microsoft.com/office/drawing/2014/main" id="{DBE27F72-3B45-4581-8A74-B912703CD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82" y="5805919"/>
            <a:ext cx="1416250" cy="49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Retângulo 59">
            <a:extLst>
              <a:ext uri="{FF2B5EF4-FFF2-40B4-BE49-F238E27FC236}">
                <a16:creationId xmlns:a16="http://schemas.microsoft.com/office/drawing/2014/main" id="{A154E973-0E50-161D-34E9-E11462819E0E}"/>
              </a:ext>
            </a:extLst>
          </p:cNvPr>
          <p:cNvSpPr/>
          <p:nvPr/>
        </p:nvSpPr>
        <p:spPr>
          <a:xfrm>
            <a:off x="1641441" y="5785044"/>
            <a:ext cx="1981633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Notários e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registros públicos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27841F34-65D4-1C96-1EB9-31893B571662}"/>
              </a:ext>
            </a:extLst>
          </p:cNvPr>
          <p:cNvSpPr txBox="1"/>
          <p:nvPr/>
        </p:nvSpPr>
        <p:spPr>
          <a:xfrm>
            <a:off x="5237999" y="5280784"/>
            <a:ext cx="765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Secap</a:t>
            </a:r>
            <a:endParaRPr lang="pt-BR" sz="16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62" name="Picture 2" descr="Ministério da Economia">
            <a:extLst>
              <a:ext uri="{FF2B5EF4-FFF2-40B4-BE49-F238E27FC236}">
                <a16:creationId xmlns:a16="http://schemas.microsoft.com/office/drawing/2014/main" id="{EE36EAA0-758F-79A5-62DB-FB26EEC50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511" y="5149162"/>
            <a:ext cx="765117" cy="72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etângulo 62">
            <a:extLst>
              <a:ext uri="{FF2B5EF4-FFF2-40B4-BE49-F238E27FC236}">
                <a16:creationId xmlns:a16="http://schemas.microsoft.com/office/drawing/2014/main" id="{D9A796DE-54A6-88A1-FB19-65F432E3F984}"/>
              </a:ext>
            </a:extLst>
          </p:cNvPr>
          <p:cNvSpPr/>
          <p:nvPr/>
        </p:nvSpPr>
        <p:spPr>
          <a:xfrm>
            <a:off x="8888311" y="3542235"/>
            <a:ext cx="2847975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Joias,</a:t>
            </a:r>
            <a:r>
              <a:rPr kumimoji="0" lang="pt-BR" sz="1200" b="1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pedras e metais preciosos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Factoring</a:t>
            </a:r>
            <a:r>
              <a:rPr lang="pt-BR" sz="1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Bens de luxo e alto</a:t>
            </a:r>
            <a:r>
              <a:rPr kumimoji="0" lang="pt-BR" sz="1200" b="1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valor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Direitos de a</a:t>
            </a:r>
            <a:r>
              <a:rPr kumimoji="0" lang="pt-BR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rtistas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 Atletas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019A3C98-D2E5-6275-1EC1-CDE987AD64E1}"/>
              </a:ext>
            </a:extLst>
          </p:cNvPr>
          <p:cNvSpPr/>
          <p:nvPr/>
        </p:nvSpPr>
        <p:spPr>
          <a:xfrm>
            <a:off x="4038599" y="2363899"/>
            <a:ext cx="4177073" cy="846987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940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EF3039FD-09BB-4C61-8D31-DAAC72570C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1976363"/>
              </p:ext>
            </p:extLst>
          </p:nvPr>
        </p:nvGraphicFramePr>
        <p:xfrm>
          <a:off x="200365" y="2193935"/>
          <a:ext cx="6630617" cy="4319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12507572-DFAC-4008-8244-05B60E98BC7B}"/>
              </a:ext>
            </a:extLst>
          </p:cNvPr>
          <p:cNvSpPr txBox="1"/>
          <p:nvPr/>
        </p:nvSpPr>
        <p:spPr>
          <a:xfrm>
            <a:off x="-40342" y="5516526"/>
            <a:ext cx="2037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Sujeitos</a:t>
            </a:r>
          </a:p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obrigados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1C78B1A-5FDF-416A-96B4-9340FD9F42C3}"/>
              </a:ext>
            </a:extLst>
          </p:cNvPr>
          <p:cNvSpPr txBox="1"/>
          <p:nvPr/>
        </p:nvSpPr>
        <p:spPr>
          <a:xfrm>
            <a:off x="209135" y="4387287"/>
            <a:ext cx="2569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Supervisores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882DF2D-D7D1-4EAE-B44C-B90773945D65}"/>
              </a:ext>
            </a:extLst>
          </p:cNvPr>
          <p:cNvSpPr txBox="1"/>
          <p:nvPr/>
        </p:nvSpPr>
        <p:spPr>
          <a:xfrm>
            <a:off x="1343421" y="2829386"/>
            <a:ext cx="2569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UIF</a:t>
            </a:r>
          </a:p>
        </p:txBody>
      </p:sp>
      <p:sp>
        <p:nvSpPr>
          <p:cNvPr id="12" name="Seta: Curva para a Esquerda 11">
            <a:extLst>
              <a:ext uri="{FF2B5EF4-FFF2-40B4-BE49-F238E27FC236}">
                <a16:creationId xmlns:a16="http://schemas.microsoft.com/office/drawing/2014/main" id="{B4F03AB3-FD0C-4997-8E96-7EB5BDDBD000}"/>
              </a:ext>
            </a:extLst>
          </p:cNvPr>
          <p:cNvSpPr/>
          <p:nvPr/>
        </p:nvSpPr>
        <p:spPr>
          <a:xfrm rot="20010909">
            <a:off x="4915968" y="3620984"/>
            <a:ext cx="848147" cy="2467189"/>
          </a:xfrm>
          <a:prstGeom prst="curvedLeftArrow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B3875A6-B34C-406A-847B-026AAB6FCD43}"/>
              </a:ext>
            </a:extLst>
          </p:cNvPr>
          <p:cNvSpPr txBox="1"/>
          <p:nvPr/>
        </p:nvSpPr>
        <p:spPr>
          <a:xfrm>
            <a:off x="4591851" y="3227038"/>
            <a:ext cx="2569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Comunicações</a:t>
            </a:r>
          </a:p>
        </p:txBody>
      </p:sp>
      <p:sp>
        <p:nvSpPr>
          <p:cNvPr id="15" name="Seta: Curva para Cima 14">
            <a:extLst>
              <a:ext uri="{FF2B5EF4-FFF2-40B4-BE49-F238E27FC236}">
                <a16:creationId xmlns:a16="http://schemas.microsoft.com/office/drawing/2014/main" id="{B2305193-F337-4BE1-A11E-2774487DF5B3}"/>
              </a:ext>
            </a:extLst>
          </p:cNvPr>
          <p:cNvSpPr/>
          <p:nvPr/>
        </p:nvSpPr>
        <p:spPr>
          <a:xfrm rot="14487555">
            <a:off x="3403091" y="3956349"/>
            <a:ext cx="3906127" cy="974099"/>
          </a:xfrm>
          <a:prstGeom prst="curvedUpArrow">
            <a:avLst/>
          </a:prstGeom>
          <a:solidFill>
            <a:srgbClr val="0070C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eta: Curva para a Esquerda 15">
            <a:extLst>
              <a:ext uri="{FF2B5EF4-FFF2-40B4-BE49-F238E27FC236}">
                <a16:creationId xmlns:a16="http://schemas.microsoft.com/office/drawing/2014/main" id="{5FFE2D86-7BBC-4A70-B60C-485F94C1DB87}"/>
              </a:ext>
            </a:extLst>
          </p:cNvPr>
          <p:cNvSpPr/>
          <p:nvPr/>
        </p:nvSpPr>
        <p:spPr>
          <a:xfrm rot="16200000">
            <a:off x="6161845" y="-341183"/>
            <a:ext cx="829849" cy="5556185"/>
          </a:xfrm>
          <a:prstGeom prst="curvedLeftArrow">
            <a:avLst/>
          </a:prstGeom>
          <a:solidFill>
            <a:srgbClr val="00B0F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77769F74-0332-41EA-81FA-89E29DE5B7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1030821"/>
              </p:ext>
            </p:extLst>
          </p:nvPr>
        </p:nvGraphicFramePr>
        <p:xfrm>
          <a:off x="7313860" y="3276797"/>
          <a:ext cx="4690404" cy="2153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7" name="CaixaDeTexto 16">
            <a:extLst>
              <a:ext uri="{FF2B5EF4-FFF2-40B4-BE49-F238E27FC236}">
                <a16:creationId xmlns:a16="http://schemas.microsoft.com/office/drawing/2014/main" id="{E1285A34-9241-483C-AC4C-2723233A45FD}"/>
              </a:ext>
            </a:extLst>
          </p:cNvPr>
          <p:cNvSpPr txBox="1"/>
          <p:nvPr/>
        </p:nvSpPr>
        <p:spPr>
          <a:xfrm>
            <a:off x="7960381" y="2960811"/>
            <a:ext cx="2569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Autoridades competentes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7A2A7148-A066-451F-A2EC-D533C96A9CA3}"/>
              </a:ext>
            </a:extLst>
          </p:cNvPr>
          <p:cNvCxnSpPr/>
          <p:nvPr/>
        </p:nvCxnSpPr>
        <p:spPr>
          <a:xfrm>
            <a:off x="6767105" y="2282248"/>
            <a:ext cx="0" cy="4031541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6BD1F87A-73C0-4FE9-B76F-FA8871760BBE}"/>
              </a:ext>
            </a:extLst>
          </p:cNvPr>
          <p:cNvCxnSpPr>
            <a:cxnSpLocks/>
          </p:cNvCxnSpPr>
          <p:nvPr/>
        </p:nvCxnSpPr>
        <p:spPr>
          <a:xfrm>
            <a:off x="8915150" y="3507603"/>
            <a:ext cx="0" cy="1714404"/>
          </a:xfrm>
          <a:prstGeom prst="line">
            <a:avLst/>
          </a:prstGeom>
          <a:ln w="190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eta: em Forma de U 19">
            <a:extLst>
              <a:ext uri="{FF2B5EF4-FFF2-40B4-BE49-F238E27FC236}">
                <a16:creationId xmlns:a16="http://schemas.microsoft.com/office/drawing/2014/main" id="{39148D38-5C6E-1264-34B4-88A322A386F2}"/>
              </a:ext>
            </a:extLst>
          </p:cNvPr>
          <p:cNvSpPr/>
          <p:nvPr/>
        </p:nvSpPr>
        <p:spPr>
          <a:xfrm rot="16200000">
            <a:off x="3099613" y="288259"/>
            <a:ext cx="1255402" cy="7036355"/>
          </a:xfrm>
          <a:prstGeom prst="uturnArrow">
            <a:avLst>
              <a:gd name="adj1" fmla="val 11471"/>
              <a:gd name="adj2" fmla="val 14481"/>
              <a:gd name="adj3" fmla="val 26553"/>
              <a:gd name="adj4" fmla="val 43750"/>
              <a:gd name="adj5" fmla="val 34866"/>
            </a:avLst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1C508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8216386-4097-CD2E-0005-58E31A9C8572}"/>
              </a:ext>
            </a:extLst>
          </p:cNvPr>
          <p:cNvSpPr txBox="1">
            <a:spLocks/>
          </p:cNvSpPr>
          <p:nvPr/>
        </p:nvSpPr>
        <p:spPr>
          <a:xfrm>
            <a:off x="681539" y="198706"/>
            <a:ext cx="10647683" cy="1060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pPr algn="ctr">
              <a:lnSpc>
                <a:spcPct val="100000"/>
              </a:lnSpc>
            </a:pPr>
            <a:r>
              <a:rPr lang="pt-BR" sz="3200" b="1" dirty="0">
                <a:solidFill>
                  <a:srgbClr val="1C50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funciona o sistema de PLD/FTP</a:t>
            </a:r>
            <a:br>
              <a:rPr lang="pt-BR" sz="3200" b="1" dirty="0">
                <a:solidFill>
                  <a:srgbClr val="1C508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dirty="0">
                <a:solidFill>
                  <a:srgbClr val="1C50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o fluxo de informações centralizado pelo Coaf?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AA0CCAC-417F-428F-9194-E13E29F00B55}"/>
              </a:ext>
            </a:extLst>
          </p:cNvPr>
          <p:cNvSpPr txBox="1"/>
          <p:nvPr/>
        </p:nvSpPr>
        <p:spPr>
          <a:xfrm>
            <a:off x="4055415" y="4225942"/>
            <a:ext cx="256925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Instruções</a:t>
            </a:r>
          </a:p>
          <a:p>
            <a:pPr algn="ctr"/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     Fiscalização</a:t>
            </a:r>
          </a:p>
          <a:p>
            <a:pPr algn="ctr"/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     Sanção</a:t>
            </a:r>
          </a:p>
        </p:txBody>
      </p:sp>
    </p:spTree>
    <p:extLst>
      <p:ext uri="{BB962C8B-B14F-4D97-AF65-F5344CB8AC3E}">
        <p14:creationId xmlns:p14="http://schemas.microsoft.com/office/powerpoint/2010/main" val="36695346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alpha val="50000"/>
          </a:schemeClr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-CIC" id="{869485CD-4646-CE43-95F5-9ECDA5807C18}" vid="{70249FC9-F8D0-5743-92B9-6E3624071FF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6200</TotalTime>
  <Words>1888</Words>
  <Application>Microsoft Macintosh PowerPoint</Application>
  <PresentationFormat>Widescreen</PresentationFormat>
  <Paragraphs>255</Paragraphs>
  <Slides>33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41" baseType="lpstr">
      <vt:lpstr>Aptos</vt:lpstr>
      <vt:lpstr>Aptos Display</vt:lpstr>
      <vt:lpstr>Arial</vt:lpstr>
      <vt:lpstr>Barlow Light</vt:lpstr>
      <vt:lpstr>Calibri</vt:lpstr>
      <vt:lpstr>Fonte do Sistema Regular</vt:lpstr>
      <vt:lpstr>Wingdings</vt:lpstr>
      <vt:lpstr>Tema de Office</vt:lpstr>
      <vt:lpstr>Apresentação do PowerPoint</vt:lpstr>
      <vt:lpstr>O PAPEL DO CONTADOR PLD/FTP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Setores legalmente convocados a cooperar com o sistema de PLD/FTP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COMUNICAÇÃO DE NÃO OCORRÊNCIA:  COMO DECLARAR?</vt:lpstr>
      <vt:lpstr>Apresentação do PowerPoint</vt:lpstr>
      <vt:lpstr>Apresentação do PowerPoint</vt:lpstr>
      <vt:lpstr>PERGUNTAS RECORRENTES</vt:lpstr>
      <vt:lpstr>Apresentação do PowerPoint</vt:lpstr>
      <vt:lpstr>O QUE É UM RESPONSÁVEL TÉCNICO (RT)?</vt:lpstr>
      <vt:lpstr>Organizações contábeis precisam cumprir a Resolução CFC Nº 1.721/2024?</vt:lpstr>
      <vt:lpstr>É necessário fazer uma declaração de não ocorrência para cada cliente?</vt:lpstr>
      <vt:lpstr>Em caso de transação de imóvel com pagamento em espécie acima de r$ 100 mil, quais são as obrigações?</vt:lpstr>
      <vt:lpstr>Apresentação do PowerPoint</vt:lpstr>
      <vt:lpstr>Apresentação do PowerPoint</vt:lpstr>
      <vt:lpstr>Lavagem de dinheiro, corrupção e outros são CRIMES perversos, pois…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Sandra Campos</dc:creator>
  <cp:lastModifiedBy>Sandra Campos</cp:lastModifiedBy>
  <cp:revision>95</cp:revision>
  <dcterms:created xsi:type="dcterms:W3CDTF">2025-10-19T21:33:36Z</dcterms:created>
  <dcterms:modified xsi:type="dcterms:W3CDTF">2026-01-15T20:02:34Z</dcterms:modified>
</cp:coreProperties>
</file>